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48" r:id="rId1"/>
  </p:sldMasterIdLst>
  <p:notesMasterIdLst>
    <p:notesMasterId r:id="rId256"/>
  </p:notesMasterIdLst>
  <p:sldIdLst>
    <p:sldId id="256" r:id="rId2"/>
    <p:sldId id="379" r:id="rId3"/>
    <p:sldId id="257" r:id="rId4"/>
    <p:sldId id="628" r:id="rId5"/>
    <p:sldId id="259" r:id="rId6"/>
    <p:sldId id="260" r:id="rId7"/>
    <p:sldId id="261" r:id="rId8"/>
    <p:sldId id="508" r:id="rId9"/>
    <p:sldId id="262" r:id="rId10"/>
    <p:sldId id="263" r:id="rId11"/>
    <p:sldId id="387" r:id="rId12"/>
    <p:sldId id="265" r:id="rId13"/>
    <p:sldId id="393" r:id="rId14"/>
    <p:sldId id="268" r:id="rId15"/>
    <p:sldId id="399" r:id="rId16"/>
    <p:sldId id="270" r:id="rId17"/>
    <p:sldId id="271" r:id="rId18"/>
    <p:sldId id="272" r:id="rId19"/>
    <p:sldId id="273" r:id="rId20"/>
    <p:sldId id="274" r:id="rId21"/>
    <p:sldId id="276" r:id="rId22"/>
    <p:sldId id="275" r:id="rId23"/>
    <p:sldId id="277" r:id="rId24"/>
    <p:sldId id="278" r:id="rId25"/>
    <p:sldId id="279" r:id="rId26"/>
    <p:sldId id="280" r:id="rId27"/>
    <p:sldId id="281" r:id="rId28"/>
    <p:sldId id="282" r:id="rId29"/>
    <p:sldId id="283" r:id="rId30"/>
    <p:sldId id="284" r:id="rId31"/>
    <p:sldId id="534" r:id="rId32"/>
    <p:sldId id="510" r:id="rId33"/>
    <p:sldId id="287" r:id="rId34"/>
    <p:sldId id="390" r:id="rId35"/>
    <p:sldId id="391" r:id="rId36"/>
    <p:sldId id="289" r:id="rId37"/>
    <p:sldId id="394" r:id="rId38"/>
    <p:sldId id="395" r:id="rId39"/>
    <p:sldId id="292" r:id="rId40"/>
    <p:sldId id="380" r:id="rId41"/>
    <p:sldId id="382" r:id="rId42"/>
    <p:sldId id="295" r:id="rId43"/>
    <p:sldId id="385" r:id="rId44"/>
    <p:sldId id="297" r:id="rId45"/>
    <p:sldId id="298" r:id="rId46"/>
    <p:sldId id="299" r:id="rId47"/>
    <p:sldId id="521" r:id="rId48"/>
    <p:sldId id="300" r:id="rId49"/>
    <p:sldId id="417" r:id="rId50"/>
    <p:sldId id="419" r:id="rId51"/>
    <p:sldId id="304" r:id="rId52"/>
    <p:sldId id="494" r:id="rId53"/>
    <p:sldId id="530" r:id="rId54"/>
    <p:sldId id="310" r:id="rId55"/>
    <p:sldId id="311" r:id="rId56"/>
    <p:sldId id="312" r:id="rId57"/>
    <p:sldId id="313" r:id="rId58"/>
    <p:sldId id="314" r:id="rId59"/>
    <p:sldId id="315" r:id="rId60"/>
    <p:sldId id="316" r:id="rId61"/>
    <p:sldId id="492" r:id="rId62"/>
    <p:sldId id="493" r:id="rId63"/>
    <p:sldId id="497" r:id="rId64"/>
    <p:sldId id="320" r:id="rId65"/>
    <p:sldId id="321" r:id="rId66"/>
    <p:sldId id="323" r:id="rId67"/>
    <p:sldId id="322" r:id="rId68"/>
    <p:sldId id="325" r:id="rId69"/>
    <p:sldId id="324" r:id="rId70"/>
    <p:sldId id="326" r:id="rId71"/>
    <p:sldId id="327" r:id="rId72"/>
    <p:sldId id="329" r:id="rId73"/>
    <p:sldId id="522" r:id="rId74"/>
    <p:sldId id="525" r:id="rId75"/>
    <p:sldId id="526" r:id="rId76"/>
    <p:sldId id="332" r:id="rId77"/>
    <p:sldId id="333" r:id="rId78"/>
    <p:sldId id="611" r:id="rId79"/>
    <p:sldId id="612" r:id="rId80"/>
    <p:sldId id="613" r:id="rId81"/>
    <p:sldId id="336" r:id="rId82"/>
    <p:sldId id="337" r:id="rId83"/>
    <p:sldId id="500" r:id="rId84"/>
    <p:sldId id="412" r:id="rId85"/>
    <p:sldId id="338" r:id="rId86"/>
    <p:sldId id="339" r:id="rId87"/>
    <p:sldId id="524" r:id="rId88"/>
    <p:sldId id="341" r:id="rId89"/>
    <p:sldId id="342" r:id="rId90"/>
    <p:sldId id="343" r:id="rId91"/>
    <p:sldId id="513" r:id="rId92"/>
    <p:sldId id="528" r:id="rId93"/>
    <p:sldId id="529" r:id="rId94"/>
    <p:sldId id="346" r:id="rId95"/>
    <p:sldId id="347" r:id="rId96"/>
    <p:sldId id="614" r:id="rId97"/>
    <p:sldId id="349" r:id="rId98"/>
    <p:sldId id="348" r:id="rId99"/>
    <p:sldId id="350" r:id="rId100"/>
    <p:sldId id="415" r:id="rId101"/>
    <p:sldId id="414" r:id="rId102"/>
    <p:sldId id="413" r:id="rId103"/>
    <p:sldId id="416" r:id="rId104"/>
    <p:sldId id="352" r:id="rId105"/>
    <p:sldId id="615" r:id="rId106"/>
    <p:sldId id="354" r:id="rId107"/>
    <p:sldId id="355" r:id="rId108"/>
    <p:sldId id="356" r:id="rId109"/>
    <p:sldId id="365" r:id="rId110"/>
    <p:sldId id="366" r:id="rId111"/>
    <p:sldId id="367" r:id="rId112"/>
    <p:sldId id="531" r:id="rId113"/>
    <p:sldId id="532" r:id="rId114"/>
    <p:sldId id="360" r:id="rId115"/>
    <p:sldId id="368" r:id="rId116"/>
    <p:sldId id="369" r:id="rId117"/>
    <p:sldId id="370" r:id="rId118"/>
    <p:sldId id="371" r:id="rId119"/>
    <p:sldId id="357" r:id="rId120"/>
    <p:sldId id="359" r:id="rId121"/>
    <p:sldId id="520" r:id="rId122"/>
    <p:sldId id="372" r:id="rId123"/>
    <p:sldId id="512" r:id="rId124"/>
    <p:sldId id="506" r:id="rId125"/>
    <p:sldId id="511" r:id="rId126"/>
    <p:sldId id="376" r:id="rId127"/>
    <p:sldId id="533" r:id="rId128"/>
    <p:sldId id="378" r:id="rId129"/>
    <p:sldId id="536" r:id="rId130"/>
    <p:sldId id="537" r:id="rId131"/>
    <p:sldId id="538" r:id="rId132"/>
    <p:sldId id="539" r:id="rId133"/>
    <p:sldId id="258" r:id="rId134"/>
    <p:sldId id="540" r:id="rId135"/>
    <p:sldId id="541" r:id="rId136"/>
    <p:sldId id="542" r:id="rId137"/>
    <p:sldId id="396" r:id="rId138"/>
    <p:sldId id="264" r:id="rId139"/>
    <p:sldId id="398" r:id="rId140"/>
    <p:sldId id="266" r:id="rId141"/>
    <p:sldId id="267" r:id="rId142"/>
    <p:sldId id="543" r:id="rId143"/>
    <p:sldId id="269" r:id="rId144"/>
    <p:sldId id="544" r:id="rId145"/>
    <p:sldId id="545" r:id="rId146"/>
    <p:sldId id="546" r:id="rId147"/>
    <p:sldId id="616" r:id="rId148"/>
    <p:sldId id="547" r:id="rId149"/>
    <p:sldId id="548" r:id="rId150"/>
    <p:sldId id="285" r:id="rId151"/>
    <p:sldId id="291" r:id="rId152"/>
    <p:sldId id="549" r:id="rId153"/>
    <p:sldId id="301" r:id="rId154"/>
    <p:sldId id="550" r:id="rId155"/>
    <p:sldId id="551" r:id="rId156"/>
    <p:sldId id="552" r:id="rId157"/>
    <p:sldId id="294" r:id="rId158"/>
    <p:sldId id="296" r:id="rId159"/>
    <p:sldId id="302" r:id="rId160"/>
    <p:sldId id="553" r:id="rId161"/>
    <p:sldId id="554" r:id="rId162"/>
    <p:sldId id="555" r:id="rId163"/>
    <p:sldId id="556" r:id="rId164"/>
    <p:sldId id="557" r:id="rId165"/>
    <p:sldId id="286" r:id="rId166"/>
    <p:sldId id="558" r:id="rId167"/>
    <p:sldId id="559" r:id="rId168"/>
    <p:sldId id="288" r:id="rId169"/>
    <p:sldId id="290" r:id="rId170"/>
    <p:sldId id="560" r:id="rId171"/>
    <p:sldId id="561" r:id="rId172"/>
    <p:sldId id="562" r:id="rId173"/>
    <p:sldId id="563" r:id="rId174"/>
    <p:sldId id="564" r:id="rId175"/>
    <p:sldId id="565" r:id="rId176"/>
    <p:sldId id="617" r:id="rId177"/>
    <p:sldId id="618" r:id="rId178"/>
    <p:sldId id="305" r:id="rId179"/>
    <p:sldId id="306" r:id="rId180"/>
    <p:sldId id="307" r:id="rId181"/>
    <p:sldId id="308" r:id="rId182"/>
    <p:sldId id="567" r:id="rId183"/>
    <p:sldId id="568" r:id="rId184"/>
    <p:sldId id="569" r:id="rId185"/>
    <p:sldId id="570" r:id="rId186"/>
    <p:sldId id="571" r:id="rId187"/>
    <p:sldId id="572" r:id="rId188"/>
    <p:sldId id="573" r:id="rId189"/>
    <p:sldId id="574" r:id="rId190"/>
    <p:sldId id="317" r:id="rId191"/>
    <p:sldId id="318" r:id="rId192"/>
    <p:sldId id="575" r:id="rId193"/>
    <p:sldId id="576" r:id="rId194"/>
    <p:sldId id="319" r:id="rId195"/>
    <p:sldId id="577" r:id="rId196"/>
    <p:sldId id="578" r:id="rId197"/>
    <p:sldId id="579" r:id="rId198"/>
    <p:sldId id="580" r:id="rId199"/>
    <p:sldId id="581" r:id="rId200"/>
    <p:sldId id="582" r:id="rId201"/>
    <p:sldId id="619" r:id="rId202"/>
    <p:sldId id="566" r:id="rId203"/>
    <p:sldId id="383" r:id="rId204"/>
    <p:sldId id="621" r:id="rId205"/>
    <p:sldId id="622" r:id="rId206"/>
    <p:sldId id="623" r:id="rId207"/>
    <p:sldId id="624" r:id="rId208"/>
    <p:sldId id="625" r:id="rId209"/>
    <p:sldId id="626" r:id="rId210"/>
    <p:sldId id="585" r:id="rId211"/>
    <p:sldId id="374" r:id="rId212"/>
    <p:sldId id="377" r:id="rId213"/>
    <p:sldId id="375" r:id="rId214"/>
    <p:sldId id="586" r:id="rId215"/>
    <p:sldId id="587" r:id="rId216"/>
    <p:sldId id="588" r:id="rId217"/>
    <p:sldId id="589" r:id="rId218"/>
    <p:sldId id="381" r:id="rId219"/>
    <p:sldId id="590" r:id="rId220"/>
    <p:sldId id="620" r:id="rId221"/>
    <p:sldId id="592" r:id="rId222"/>
    <p:sldId id="593" r:id="rId223"/>
    <p:sldId id="594" r:id="rId224"/>
    <p:sldId id="595" r:id="rId225"/>
    <p:sldId id="596" r:id="rId226"/>
    <p:sldId id="597" r:id="rId227"/>
    <p:sldId id="598" r:id="rId228"/>
    <p:sldId id="599" r:id="rId229"/>
    <p:sldId id="600" r:id="rId230"/>
    <p:sldId id="361" r:id="rId231"/>
    <p:sldId id="362" r:id="rId232"/>
    <p:sldId id="601" r:id="rId233"/>
    <p:sldId id="602" r:id="rId234"/>
    <p:sldId id="373" r:id="rId235"/>
    <p:sldId id="401" r:id="rId236"/>
    <p:sldId id="402" r:id="rId237"/>
    <p:sldId id="403" r:id="rId238"/>
    <p:sldId id="404" r:id="rId239"/>
    <p:sldId id="405" r:id="rId240"/>
    <p:sldId id="406" r:id="rId241"/>
    <p:sldId id="603" r:id="rId242"/>
    <p:sldId id="604" r:id="rId243"/>
    <p:sldId id="328" r:id="rId244"/>
    <p:sldId id="605" r:id="rId245"/>
    <p:sldId id="407" r:id="rId246"/>
    <p:sldId id="606" r:id="rId247"/>
    <p:sldId id="408" r:id="rId248"/>
    <p:sldId id="409" r:id="rId249"/>
    <p:sldId id="410" r:id="rId250"/>
    <p:sldId id="607" r:id="rId251"/>
    <p:sldId id="608" r:id="rId252"/>
    <p:sldId id="609" r:id="rId253"/>
    <p:sldId id="610" r:id="rId254"/>
    <p:sldId id="627" r:id="rId255"/>
  </p:sldIdLst>
  <p:sldSz cx="12192000" cy="6858000"/>
  <p:notesSz cx="6881813" cy="9296400"/>
  <p:embeddedFontLst>
    <p:embeddedFont>
      <p:font typeface="Cooper Black" panose="0208090404030B020404" pitchFamily="18" charset="0"/>
      <p:regular r:id="rId257"/>
    </p:embeddedFont>
    <p:embeddedFont>
      <p:font typeface="Copperplate Gothic Bold" panose="020E0705020206020404" pitchFamily="34" charset="0"/>
      <p:regular r:id="rId258"/>
    </p:embeddedFont>
    <p:embeddedFont>
      <p:font typeface="Corbel" panose="020B0503020204020204" pitchFamily="34" charset="0"/>
      <p:regular r:id="rId259"/>
      <p:bold r:id="rId260"/>
      <p:italic r:id="rId261"/>
      <p:boldItalic r:id="rId262"/>
    </p:embeddedFont>
    <p:embeddedFont>
      <p:font typeface="Helvetica" panose="020B0604020202020204" pitchFamily="34" charset="0"/>
      <p:regular r:id="rId263"/>
      <p:bold r:id="rId264"/>
      <p:italic r:id="rId265"/>
      <p:boldItalic r:id="rId266"/>
    </p:embeddedFont>
    <p:embeddedFont>
      <p:font typeface="Montserrat" panose="00000500000000000000" pitchFamily="2" charset="0"/>
      <p:regular r:id="rId267"/>
      <p:bold r:id="rId268"/>
      <p:italic r:id="rId269"/>
      <p:boldItalic r:id="rId270"/>
    </p:embeddedFont>
    <p:embeddedFont>
      <p:font typeface="Noto Sans Symbols" panose="020B0604020202020204" charset="0"/>
      <p:regular r:id="rId271"/>
      <p:bold r:id="rId272"/>
    </p:embeddedFont>
    <p:embeddedFont>
      <p:font typeface="Open Sans" panose="020B0606030504020204" pitchFamily="34" charset="0"/>
      <p:regular r:id="rId273"/>
      <p:bold r:id="rId274"/>
      <p:italic r:id="rId275"/>
      <p:boldItalic r:id="rId276"/>
    </p:embeddedFont>
    <p:embeddedFont>
      <p:font typeface="Quattrocento Sans" panose="020B0502050000020003" pitchFamily="34" charset="0"/>
      <p:regular r:id="rId277"/>
      <p:bold r:id="rId278"/>
      <p:italic r:id="rId279"/>
      <p:boldItalic r:id="rId280"/>
    </p:embeddedFont>
    <p:embeddedFont>
      <p:font typeface="Roboto" panose="02000000000000000000" pitchFamily="2" charset="0"/>
      <p:regular r:id="rId281"/>
      <p:bold r:id="rId282"/>
      <p:italic r:id="rId283"/>
      <p:boldItalic r:id="rId284"/>
    </p:embeddedFont>
    <p:embeddedFont>
      <p:font typeface="Segoe UI" panose="020B0502040204020203" pitchFamily="34" charset="0"/>
      <p:regular r:id="rId285"/>
      <p:bold r:id="rId286"/>
      <p:italic r:id="rId287"/>
      <p:boldItalic r:id="rId288"/>
    </p:embeddedFont>
    <p:embeddedFont>
      <p:font typeface="Times" panose="02020603050405020304" pitchFamily="18" charset="0"/>
      <p:regular r:id="rId289"/>
      <p:bold r:id="rId290"/>
      <p:italic r:id="rId291"/>
      <p:boldItalic r:id="rId2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01" roundtripDataSignature="AMtx7mi+njWDo/1GVmnoy9cprAPJXb/Yd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DC8246-5ABC-E650-6BD7-1709374CAC7B}" name="kirby.wycoff@jefferson.edu" initials="ki" userId="S::urn:spo:guest#kirby.wycoff@jefferson.edu::" providerId="AD"/>
  <p188:author id="{D17353B3-531E-E112-536A-6EB16CAFFD14}" name="Chris Stone" initials="CS" userId="S::chris.stone@rsmconsulting.us::d8eec1d3-a003-4772-90fb-32e97161cccc" providerId="AD"/>
  <p188:author id="{9C0A61DE-4F37-3755-EE0E-55FFE03C268E}" name="Melissa Nelson" initials="MN" userId="S::melissa.nelson@rsmconsulting.us::6cdada80-93ed-4849-851a-fad87caa713d" providerId="AD"/>
  <p188:author id="{F6713DF4-C845-C2B1-70CC-78EB99A3B6DD}" name="Susan Tarasevich" initials="ST" userId="S::susan.tarasevich@rsmconsulting.us::890b0e6d-a133-452a-a3a6-dec04be88c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irby Wycoff" initials="" lastIdx="12" clrIdx="0"/>
  <p:cmAuthor id="1" name="Chris Stone" initials="CS" lastIdx="20" clrIdx="1">
    <p:extLst>
      <p:ext uri="{19B8F6BF-5375-455C-9EA6-DF929625EA0E}">
        <p15:presenceInfo xmlns:p15="http://schemas.microsoft.com/office/powerpoint/2012/main" userId="S::Chris.Stone@rsmconsulting.us::d8eec1d3-a003-4772-90fb-32e97161cccc" providerId="AD"/>
      </p:ext>
    </p:extLst>
  </p:cmAuthor>
  <p:cmAuthor id="2" name="kirby.wycoff@jefferson.edu" initials="ki" lastIdx="63" clrIdx="2">
    <p:extLst>
      <p:ext uri="{19B8F6BF-5375-455C-9EA6-DF929625EA0E}">
        <p15:presenceInfo xmlns:p15="http://schemas.microsoft.com/office/powerpoint/2012/main" userId="S::urn:spo:guest#kirby.wycoff@jefferson.edu::" providerId="AD"/>
      </p:ext>
    </p:extLst>
  </p:cmAuthor>
  <p:cmAuthor id="3" name="Susan Tarasevich" initials="ST" lastIdx="13" clrIdx="3">
    <p:extLst>
      <p:ext uri="{19B8F6BF-5375-455C-9EA6-DF929625EA0E}">
        <p15:presenceInfo xmlns:p15="http://schemas.microsoft.com/office/powerpoint/2012/main" userId="S::susan.tarasevich@rsmconsulting.us::890b0e6d-a133-452a-a3a6-dec04be88ca9" providerId="AD"/>
      </p:ext>
    </p:extLst>
  </p:cmAuthor>
  <p:cmAuthor id="4" name="Melissa Nelson" initials="MN" lastIdx="12" clrIdx="4">
    <p:extLst>
      <p:ext uri="{19B8F6BF-5375-455C-9EA6-DF929625EA0E}">
        <p15:presenceInfo xmlns:p15="http://schemas.microsoft.com/office/powerpoint/2012/main" userId="S::melissa.nelson@rsmconsulting.us::6cdada80-93ed-4849-851a-fad87caa713d" providerId="AD"/>
      </p:ext>
    </p:extLst>
  </p:cmAuthor>
  <p:cmAuthor id="5" name="vstone@gmu.edu" initials="vs" lastIdx="1" clrIdx="5">
    <p:extLst>
      <p:ext uri="{19B8F6BF-5375-455C-9EA6-DF929625EA0E}">
        <p15:presenceInfo xmlns:p15="http://schemas.microsoft.com/office/powerpoint/2012/main" userId="S::urn:spo:guest#vstone@gmu.edu::"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FF"/>
    <a:srgbClr val="315AA2"/>
    <a:srgbClr val="372880"/>
    <a:srgbClr val="004C86"/>
    <a:srgbClr val="161E4C"/>
    <a:srgbClr val="27487E"/>
    <a:srgbClr val="66FFFF"/>
    <a:srgbClr val="2B00FF"/>
    <a:srgbClr val="F5F5F5"/>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C138E8-1364-41FE-ACF4-E627F65E4044}" v="3" dt="2024-02-06T17:04:40.1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094" autoAdjust="0"/>
  </p:normalViewPr>
  <p:slideViewPr>
    <p:cSldViewPr snapToGrid="0">
      <p:cViewPr varScale="1">
        <p:scale>
          <a:sx n="64" d="100"/>
          <a:sy n="64" d="100"/>
        </p:scale>
        <p:origin x="23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font" Target="fonts/font12.fntdata"/><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font" Target="fonts/font23.fntdata"/><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font" Target="fonts/font34.fntdata"/><Relationship Id="rId304" Type="http://schemas.openxmlformats.org/officeDocument/2006/relationships/viewProps" Target="viewProp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font" Target="fonts/font3.fntdata"/><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font" Target="fonts/font14.fntdata"/><Relationship Id="rId291" Type="http://schemas.openxmlformats.org/officeDocument/2006/relationships/font" Target="fonts/font35.fntdata"/><Relationship Id="rId305" Type="http://schemas.openxmlformats.org/officeDocument/2006/relationships/theme" Target="theme/theme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font" Target="fonts/font4.fntdata"/><Relationship Id="rId281" Type="http://schemas.openxmlformats.org/officeDocument/2006/relationships/font" Target="fonts/font25.fntdata"/><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font" Target="fonts/font15.fntdata"/><Relationship Id="rId292" Type="http://schemas.openxmlformats.org/officeDocument/2006/relationships/font" Target="fonts/font36.fntdata"/><Relationship Id="rId306" Type="http://schemas.openxmlformats.org/officeDocument/2006/relationships/tableStyles" Target="tableStyle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font" Target="fonts/font5.fnt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font" Target="fonts/font26.fntdata"/><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font" Target="fonts/font16.fntdata"/><Relationship Id="rId307" Type="http://schemas.microsoft.com/office/2015/10/relationships/revisionInfo" Target="revisionInfo.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font" Target="fonts/font6.fntdata"/><Relationship Id="rId283" Type="http://schemas.openxmlformats.org/officeDocument/2006/relationships/font" Target="fonts/font27.fntdata"/><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font" Target="fonts/font17.fntdata"/><Relationship Id="rId308" Type="http://schemas.microsoft.com/office/2018/10/relationships/authors" Target="author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font" Target="fonts/font7.fntdata"/><Relationship Id="rId284" Type="http://schemas.openxmlformats.org/officeDocument/2006/relationships/font" Target="fonts/font28.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font" Target="fonts/font18.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font" Target="fonts/font8.fntdata"/><Relationship Id="rId285" Type="http://schemas.openxmlformats.org/officeDocument/2006/relationships/font" Target="fonts/font29.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font" Target="fonts/font19.fntdata"/><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font" Target="fonts/font9.fntdata"/><Relationship Id="rId286" Type="http://schemas.openxmlformats.org/officeDocument/2006/relationships/font" Target="fonts/font30.fntdata"/><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font" Target="fonts/font20.fntdata"/><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customschemas.google.com/relationships/presentationmetadata" Target="metadata"/><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font" Target="fonts/font10.fntdata"/><Relationship Id="rId287" Type="http://schemas.openxmlformats.org/officeDocument/2006/relationships/font" Target="fonts/font31.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notesMaster" Target="notesMasters/notesMaster1.xml"/><Relationship Id="rId277" Type="http://schemas.openxmlformats.org/officeDocument/2006/relationships/font" Target="fonts/font21.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font" Target="fonts/font11.fntdata"/><Relationship Id="rId288" Type="http://schemas.openxmlformats.org/officeDocument/2006/relationships/font" Target="fonts/font32.fntdata"/><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font" Target="fonts/font1.fntdata"/><Relationship Id="rId278" Type="http://schemas.openxmlformats.org/officeDocument/2006/relationships/font" Target="fonts/font22.fntdata"/><Relationship Id="rId303" Type="http://schemas.openxmlformats.org/officeDocument/2006/relationships/presProps" Target="presProps.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font" Target="fonts/font33.fntdata"/><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font" Target="fonts/font2.fntdata"/><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font" Target="fonts/font13.fntdata"/><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font" Target="fonts/font24.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ata2.xml.rels><?xml version="1.0" encoding="UTF-8" standalone="yes"?>
<Relationships xmlns="http://schemas.openxmlformats.org/package/2006/relationships"><Relationship Id="rId3" Type="http://schemas.openxmlformats.org/officeDocument/2006/relationships/image" Target="../media/image183.svg"/><Relationship Id="rId2" Type="http://schemas.openxmlformats.org/officeDocument/2006/relationships/image" Target="../media/image23.png"/><Relationship Id="rId1" Type="http://schemas.openxmlformats.org/officeDocument/2006/relationships/hyperlink" Target="https://www.legis.state.pa.us/WU01/LI/LI/CT/HTM/35/00.077..HTM" TargetMode="External"/><Relationship Id="rId5" Type="http://schemas.openxmlformats.org/officeDocument/2006/relationships/image" Target="../media/image185.svg"/><Relationship Id="rId4" Type="http://schemas.openxmlformats.org/officeDocument/2006/relationships/image" Target="../media/image18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svg"/><Relationship Id="rId1" Type="http://schemas.openxmlformats.org/officeDocument/2006/relationships/image" Target="../media/image23.png"/><Relationship Id="rId5" Type="http://schemas.openxmlformats.org/officeDocument/2006/relationships/hyperlink" Target="https://www.legis.state.pa.us/WU01/LI/LI/CT/HTM/35/00.077..HTM" TargetMode="External"/><Relationship Id="rId4" Type="http://schemas.openxmlformats.org/officeDocument/2006/relationships/image" Target="../media/image185.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F7D48F87-F7CC-42A4-9B1E-1583DE117BDE}"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A65A8B48-907D-4B66-A521-8A15D354F573}">
      <dgm:prSet/>
      <dgm:spPr/>
      <dgm:t>
        <a:bodyPr/>
        <a:lstStyle/>
        <a:p>
          <a:pPr>
            <a:lnSpc>
              <a:spcPct val="100000"/>
            </a:lnSpc>
          </a:pPr>
          <a:r>
            <a:rPr lang="en-US" b="1"/>
            <a:t>The Pennsylvania Student Assistance Program (SAP)</a:t>
          </a:r>
          <a:r>
            <a:rPr lang="en-US"/>
            <a:t> is a systematic team process focused on identifying and addressing barriers to </a:t>
          </a:r>
          <a:r>
            <a:rPr lang="en-US">
              <a:latin typeface="Arial"/>
            </a:rPr>
            <a:t>a student's learning</a:t>
          </a:r>
          <a:endParaRPr lang="en-US"/>
        </a:p>
      </dgm:t>
    </dgm:pt>
    <dgm:pt modelId="{304F05BF-6114-4FCD-B120-D1D2BE8BA0CF}" type="parTrans" cxnId="{F08D4836-C5A7-4711-9428-3DD7FF0EF3AE}">
      <dgm:prSet/>
      <dgm:spPr/>
      <dgm:t>
        <a:bodyPr/>
        <a:lstStyle/>
        <a:p>
          <a:endParaRPr lang="en-US"/>
        </a:p>
      </dgm:t>
    </dgm:pt>
    <dgm:pt modelId="{22A7FF7E-3C43-42DD-B66D-254133015F1D}" type="sibTrans" cxnId="{F08D4836-C5A7-4711-9428-3DD7FF0EF3AE}">
      <dgm:prSet/>
      <dgm:spPr/>
      <dgm:t>
        <a:bodyPr/>
        <a:lstStyle/>
        <a:p>
          <a:endParaRPr lang="en-US"/>
        </a:p>
      </dgm:t>
    </dgm:pt>
    <dgm:pt modelId="{C56166A6-615A-4281-9C26-BFD31D6FB9D3}">
      <dgm:prSet/>
      <dgm:spPr/>
      <dgm:t>
        <a:bodyPr/>
        <a:lstStyle/>
        <a:p>
          <a:pPr>
            <a:lnSpc>
              <a:spcPct val="100000"/>
            </a:lnSpc>
          </a:pPr>
          <a:r>
            <a:rPr lang="en-US" b="1"/>
            <a:t>Multi-tiered Systems of Support (MTSS) and Positive Behavioral Interventions and Supports (PBIS)</a:t>
          </a:r>
          <a:endParaRPr lang="en-US"/>
        </a:p>
      </dgm:t>
    </dgm:pt>
    <dgm:pt modelId="{3483CCDC-1964-45BD-BD94-3D3EBB3C0182}" type="parTrans" cxnId="{0BF7BF51-2F4A-40B9-A391-EEB948BB84E3}">
      <dgm:prSet/>
      <dgm:spPr/>
      <dgm:t>
        <a:bodyPr/>
        <a:lstStyle/>
        <a:p>
          <a:endParaRPr lang="en-US"/>
        </a:p>
      </dgm:t>
    </dgm:pt>
    <dgm:pt modelId="{90E954CB-5F25-411C-AA28-17067E308479}" type="sibTrans" cxnId="{0BF7BF51-2F4A-40B9-A391-EEB948BB84E3}">
      <dgm:prSet/>
      <dgm:spPr/>
      <dgm:t>
        <a:bodyPr/>
        <a:lstStyle/>
        <a:p>
          <a:endParaRPr lang="en-US"/>
        </a:p>
      </dgm:t>
    </dgm:pt>
    <dgm:pt modelId="{A062125F-6821-442F-B1DC-693A3012B674}" type="pres">
      <dgm:prSet presAssocID="{F7D48F87-F7CC-42A4-9B1E-1583DE117BDE}" presName="root" presStyleCnt="0">
        <dgm:presLayoutVars>
          <dgm:dir/>
          <dgm:resizeHandles val="exact"/>
        </dgm:presLayoutVars>
      </dgm:prSet>
      <dgm:spPr/>
    </dgm:pt>
    <dgm:pt modelId="{8AC59E32-A270-4719-82D3-AAAC70CB5833}" type="pres">
      <dgm:prSet presAssocID="{A65A8B48-907D-4B66-A521-8A15D354F573}" presName="compNode" presStyleCnt="0"/>
      <dgm:spPr/>
    </dgm:pt>
    <dgm:pt modelId="{8E159DF4-B722-4223-80C7-D33626A04258}" type="pres">
      <dgm:prSet presAssocID="{A65A8B48-907D-4B66-A521-8A15D354F573}" presName="bgRect" presStyleLbl="bgShp" presStyleIdx="0" presStyleCnt="2"/>
      <dgm:spPr/>
    </dgm:pt>
    <dgm:pt modelId="{645C6BA6-53E6-432D-A038-B6B6A4182B8E}" type="pres">
      <dgm:prSet presAssocID="{A65A8B48-907D-4B66-A521-8A15D354F573}" presName="iconRect" presStyleLbl="node1" presStyleIdx="0" presStyleCnt="2"/>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B429A50E-90FB-4899-BE6A-341684721F49}" type="pres">
      <dgm:prSet presAssocID="{A65A8B48-907D-4B66-A521-8A15D354F573}" presName="spaceRect" presStyleCnt="0"/>
      <dgm:spPr/>
    </dgm:pt>
    <dgm:pt modelId="{A06F6A6F-9500-461C-8885-9234768E3042}" type="pres">
      <dgm:prSet presAssocID="{A65A8B48-907D-4B66-A521-8A15D354F573}" presName="parTx" presStyleLbl="revTx" presStyleIdx="0" presStyleCnt="2">
        <dgm:presLayoutVars>
          <dgm:chMax val="0"/>
          <dgm:chPref val="0"/>
        </dgm:presLayoutVars>
      </dgm:prSet>
      <dgm:spPr/>
    </dgm:pt>
    <dgm:pt modelId="{3F0A9ED0-6132-4B73-9C79-0725B0B0E983}" type="pres">
      <dgm:prSet presAssocID="{22A7FF7E-3C43-42DD-B66D-254133015F1D}" presName="sibTrans" presStyleCnt="0"/>
      <dgm:spPr/>
    </dgm:pt>
    <dgm:pt modelId="{A3C4E37D-F92B-4E61-95F5-887249E97D3E}" type="pres">
      <dgm:prSet presAssocID="{C56166A6-615A-4281-9C26-BFD31D6FB9D3}" presName="compNode" presStyleCnt="0"/>
      <dgm:spPr/>
    </dgm:pt>
    <dgm:pt modelId="{72368AD0-308E-44D9-A693-D7A36404B71A}" type="pres">
      <dgm:prSet presAssocID="{C56166A6-615A-4281-9C26-BFD31D6FB9D3}" presName="bgRect" presStyleLbl="bgShp" presStyleIdx="1" presStyleCnt="2"/>
      <dgm:spPr/>
    </dgm:pt>
    <dgm:pt modelId="{75E526F6-A9D5-4BD7-9937-4EBDA07391D1}" type="pres">
      <dgm:prSet presAssocID="{C56166A6-615A-4281-9C26-BFD31D6FB9D3}" presName="iconRect" presStyleLbl="node1" presStyleIdx="1" presStyleCnt="2"/>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ers"/>
        </a:ext>
      </dgm:extLst>
    </dgm:pt>
    <dgm:pt modelId="{CA28D9D8-6620-48FB-9C46-9B11BF652825}" type="pres">
      <dgm:prSet presAssocID="{C56166A6-615A-4281-9C26-BFD31D6FB9D3}" presName="spaceRect" presStyleCnt="0"/>
      <dgm:spPr/>
    </dgm:pt>
    <dgm:pt modelId="{B4FB7BD5-4AE4-497F-BC55-8C7FB6D9C5E3}" type="pres">
      <dgm:prSet presAssocID="{C56166A6-615A-4281-9C26-BFD31D6FB9D3}" presName="parTx" presStyleLbl="revTx" presStyleIdx="1" presStyleCnt="2">
        <dgm:presLayoutVars>
          <dgm:chMax val="0"/>
          <dgm:chPref val="0"/>
        </dgm:presLayoutVars>
      </dgm:prSet>
      <dgm:spPr/>
    </dgm:pt>
  </dgm:ptLst>
  <dgm:cxnLst>
    <dgm:cxn modelId="{F08D4836-C5A7-4711-9428-3DD7FF0EF3AE}" srcId="{F7D48F87-F7CC-42A4-9B1E-1583DE117BDE}" destId="{A65A8B48-907D-4B66-A521-8A15D354F573}" srcOrd="0" destOrd="0" parTransId="{304F05BF-6114-4FCD-B120-D1D2BE8BA0CF}" sibTransId="{22A7FF7E-3C43-42DD-B66D-254133015F1D}"/>
    <dgm:cxn modelId="{68015C4C-9A80-4248-A109-B4E9C855D190}" type="presOf" srcId="{C56166A6-615A-4281-9C26-BFD31D6FB9D3}" destId="{B4FB7BD5-4AE4-497F-BC55-8C7FB6D9C5E3}" srcOrd="0" destOrd="0" presId="urn:microsoft.com/office/officeart/2018/2/layout/IconVerticalSolidList"/>
    <dgm:cxn modelId="{0BF7BF51-2F4A-40B9-A391-EEB948BB84E3}" srcId="{F7D48F87-F7CC-42A4-9B1E-1583DE117BDE}" destId="{C56166A6-615A-4281-9C26-BFD31D6FB9D3}" srcOrd="1" destOrd="0" parTransId="{3483CCDC-1964-45BD-BD94-3D3EBB3C0182}" sibTransId="{90E954CB-5F25-411C-AA28-17067E308479}"/>
    <dgm:cxn modelId="{2E3814D3-9168-410F-B7E7-D1DC6FFEE52A}" type="presOf" srcId="{A65A8B48-907D-4B66-A521-8A15D354F573}" destId="{A06F6A6F-9500-461C-8885-9234768E3042}" srcOrd="0" destOrd="0" presId="urn:microsoft.com/office/officeart/2018/2/layout/IconVerticalSolidList"/>
    <dgm:cxn modelId="{10C18AE9-45DD-449D-AD77-C630BD3EB8CA}" type="presOf" srcId="{F7D48F87-F7CC-42A4-9B1E-1583DE117BDE}" destId="{A062125F-6821-442F-B1DC-693A3012B674}" srcOrd="0" destOrd="0" presId="urn:microsoft.com/office/officeart/2018/2/layout/IconVerticalSolidList"/>
    <dgm:cxn modelId="{62027D8E-E432-4AA9-A804-E0C319905E72}" type="presParOf" srcId="{A062125F-6821-442F-B1DC-693A3012B674}" destId="{8AC59E32-A270-4719-82D3-AAAC70CB5833}" srcOrd="0" destOrd="0" presId="urn:microsoft.com/office/officeart/2018/2/layout/IconVerticalSolidList"/>
    <dgm:cxn modelId="{698A1CBA-4468-4B21-B6A4-CA7FD5147CB5}" type="presParOf" srcId="{8AC59E32-A270-4719-82D3-AAAC70CB5833}" destId="{8E159DF4-B722-4223-80C7-D33626A04258}" srcOrd="0" destOrd="0" presId="urn:microsoft.com/office/officeart/2018/2/layout/IconVerticalSolidList"/>
    <dgm:cxn modelId="{160FE8E3-16B7-484B-A543-298AFEC8F8BD}" type="presParOf" srcId="{8AC59E32-A270-4719-82D3-AAAC70CB5833}" destId="{645C6BA6-53E6-432D-A038-B6B6A4182B8E}" srcOrd="1" destOrd="0" presId="urn:microsoft.com/office/officeart/2018/2/layout/IconVerticalSolidList"/>
    <dgm:cxn modelId="{A0268F91-E0FF-4687-AC6A-F260224E9CCE}" type="presParOf" srcId="{8AC59E32-A270-4719-82D3-AAAC70CB5833}" destId="{B429A50E-90FB-4899-BE6A-341684721F49}" srcOrd="2" destOrd="0" presId="urn:microsoft.com/office/officeart/2018/2/layout/IconVerticalSolidList"/>
    <dgm:cxn modelId="{ADD10298-9872-43BF-BEDF-64B225ACEB75}" type="presParOf" srcId="{8AC59E32-A270-4719-82D3-AAAC70CB5833}" destId="{A06F6A6F-9500-461C-8885-9234768E3042}" srcOrd="3" destOrd="0" presId="urn:microsoft.com/office/officeart/2018/2/layout/IconVerticalSolidList"/>
    <dgm:cxn modelId="{B369A87E-696E-4B07-8C38-69164EC8CECB}" type="presParOf" srcId="{A062125F-6821-442F-B1DC-693A3012B674}" destId="{3F0A9ED0-6132-4B73-9C79-0725B0B0E983}" srcOrd="1" destOrd="0" presId="urn:microsoft.com/office/officeart/2018/2/layout/IconVerticalSolidList"/>
    <dgm:cxn modelId="{466B8C71-BA40-462E-B6FF-666AB5237D36}" type="presParOf" srcId="{A062125F-6821-442F-B1DC-693A3012B674}" destId="{A3C4E37D-F92B-4E61-95F5-887249E97D3E}" srcOrd="2" destOrd="0" presId="urn:microsoft.com/office/officeart/2018/2/layout/IconVerticalSolidList"/>
    <dgm:cxn modelId="{30D763FB-C58E-487B-94FF-9E7CA881F85E}" type="presParOf" srcId="{A3C4E37D-F92B-4E61-95F5-887249E97D3E}" destId="{72368AD0-308E-44D9-A693-D7A36404B71A}" srcOrd="0" destOrd="0" presId="urn:microsoft.com/office/officeart/2018/2/layout/IconVerticalSolidList"/>
    <dgm:cxn modelId="{1E3434A8-95D5-4005-A9F6-10ECC3BB1EF6}" type="presParOf" srcId="{A3C4E37D-F92B-4E61-95F5-887249E97D3E}" destId="{75E526F6-A9D5-4BD7-9937-4EBDA07391D1}" srcOrd="1" destOrd="0" presId="urn:microsoft.com/office/officeart/2018/2/layout/IconVerticalSolidList"/>
    <dgm:cxn modelId="{64C3DCE3-952E-419D-99EC-B5C3A462E878}" type="presParOf" srcId="{A3C4E37D-F92B-4E61-95F5-887249E97D3E}" destId="{CA28D9D8-6620-48FB-9C46-9B11BF652825}" srcOrd="2" destOrd="0" presId="urn:microsoft.com/office/officeart/2018/2/layout/IconVerticalSolidList"/>
    <dgm:cxn modelId="{7AB17BED-0221-4CB9-8833-FDE8558B2F0D}" type="presParOf" srcId="{A3C4E37D-F92B-4E61-95F5-887249E97D3E}" destId="{B4FB7BD5-4AE4-497F-BC55-8C7FB6D9C5E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F5BCC7-ABCF-40A4-A0A9-91C44788F74C}"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DC79A22-127C-495D-97F4-6E74FBE5BB75}">
      <dgm:prSet/>
      <dgm:spPr/>
      <dgm:t>
        <a:bodyPr/>
        <a:lstStyle/>
        <a:p>
          <a:pPr>
            <a:defRPr cap="all"/>
          </a:pPr>
          <a:r>
            <a:rPr lang="en-US"/>
            <a:t>Chapter 10 Safe Schools </a:t>
          </a:r>
          <a:r>
            <a:rPr lang="en-US" b="0" i="0" baseline="0"/>
            <a:t>(24 P. S. §13-1306.2-B) </a:t>
          </a:r>
          <a:endParaRPr lang="en-US"/>
        </a:p>
      </dgm:t>
    </dgm:pt>
    <dgm:pt modelId="{5D36C243-B12A-4CEB-898B-4FBE87120A6F}" type="parTrans" cxnId="{56E4F152-6C21-446A-936C-320E4C4D52C2}">
      <dgm:prSet/>
      <dgm:spPr/>
      <dgm:t>
        <a:bodyPr/>
        <a:lstStyle/>
        <a:p>
          <a:endParaRPr lang="en-US"/>
        </a:p>
      </dgm:t>
    </dgm:pt>
    <dgm:pt modelId="{806F8ED9-EA39-4CEF-A228-3ECD3E01774C}" type="sibTrans" cxnId="{56E4F152-6C21-446A-936C-320E4C4D52C2}">
      <dgm:prSet/>
      <dgm:spPr/>
      <dgm:t>
        <a:bodyPr/>
        <a:lstStyle/>
        <a:p>
          <a:endParaRPr lang="en-US"/>
        </a:p>
      </dgm:t>
    </dgm:pt>
    <dgm:pt modelId="{E278FCD4-6CE6-4A13-9498-B4C987A78729}">
      <dgm:prSet/>
      <dgm:spPr/>
      <dgm:t>
        <a:bodyPr/>
        <a:lstStyle/>
        <a:p>
          <a:pPr>
            <a:defRPr cap="all"/>
          </a:pPr>
          <a:r>
            <a:rPr lang="en-US" b="1" u="sng">
              <a:hlinkClick xmlns:r="http://schemas.openxmlformats.org/officeDocument/2006/relationships" r:id="rId1"/>
            </a:rPr>
            <a:t>35 Pa.C.S. §7701(g)</a:t>
          </a:r>
          <a:r>
            <a:rPr lang="en-US" b="1"/>
            <a:t> – Duties Concerning Disaster Prevention</a:t>
          </a:r>
          <a:endParaRPr lang="en-US"/>
        </a:p>
      </dgm:t>
    </dgm:pt>
    <dgm:pt modelId="{539036D9-F681-4C68-A220-69CBBE50B2FB}" type="parTrans" cxnId="{DD2D4564-9692-4EF4-82CB-910C16D991D8}">
      <dgm:prSet/>
      <dgm:spPr/>
      <dgm:t>
        <a:bodyPr/>
        <a:lstStyle/>
        <a:p>
          <a:endParaRPr lang="en-US"/>
        </a:p>
      </dgm:t>
    </dgm:pt>
    <dgm:pt modelId="{17CBB26E-2390-4DFD-8E22-20396D29EB06}" type="sibTrans" cxnId="{DD2D4564-9692-4EF4-82CB-910C16D991D8}">
      <dgm:prSet/>
      <dgm:spPr/>
      <dgm:t>
        <a:bodyPr/>
        <a:lstStyle/>
        <a:p>
          <a:endParaRPr lang="en-US"/>
        </a:p>
      </dgm:t>
    </dgm:pt>
    <dgm:pt modelId="{C0B03061-466B-401A-A6C7-83963A72A60F}" type="pres">
      <dgm:prSet presAssocID="{5FF5BCC7-ABCF-40A4-A0A9-91C44788F74C}" presName="root" presStyleCnt="0">
        <dgm:presLayoutVars>
          <dgm:dir/>
          <dgm:resizeHandles val="exact"/>
        </dgm:presLayoutVars>
      </dgm:prSet>
      <dgm:spPr/>
    </dgm:pt>
    <dgm:pt modelId="{7F71B589-EA76-4D25-8951-111345A99F54}" type="pres">
      <dgm:prSet presAssocID="{BDC79A22-127C-495D-97F4-6E74FBE5BB75}" presName="compNode" presStyleCnt="0"/>
      <dgm:spPr/>
    </dgm:pt>
    <dgm:pt modelId="{8DC61000-740F-4B9C-BDC0-77DC7ED8EA37}" type="pres">
      <dgm:prSet presAssocID="{BDC79A22-127C-495D-97F4-6E74FBE5BB75}" presName="iconBgRect" presStyleLbl="bgShp" presStyleIdx="0" presStyleCnt="2"/>
      <dgm:spPr>
        <a:prstGeom prst="round2DiagRect">
          <a:avLst>
            <a:gd name="adj1" fmla="val 29727"/>
            <a:gd name="adj2" fmla="val 0"/>
          </a:avLst>
        </a:prstGeom>
      </dgm:spPr>
    </dgm:pt>
    <dgm:pt modelId="{95B0F6DA-AED7-42F0-8A0C-09D2BE84B849}" type="pres">
      <dgm:prSet presAssocID="{BDC79A22-127C-495D-97F4-6E74FBE5BB75}"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choolhouse"/>
        </a:ext>
      </dgm:extLst>
    </dgm:pt>
    <dgm:pt modelId="{01D12E33-A254-4E19-9F20-D735C1F7B254}" type="pres">
      <dgm:prSet presAssocID="{BDC79A22-127C-495D-97F4-6E74FBE5BB75}" presName="spaceRect" presStyleCnt="0"/>
      <dgm:spPr/>
    </dgm:pt>
    <dgm:pt modelId="{24F89503-8854-4832-B137-D373807BCB9B}" type="pres">
      <dgm:prSet presAssocID="{BDC79A22-127C-495D-97F4-6E74FBE5BB75}" presName="textRect" presStyleLbl="revTx" presStyleIdx="0" presStyleCnt="2">
        <dgm:presLayoutVars>
          <dgm:chMax val="1"/>
          <dgm:chPref val="1"/>
        </dgm:presLayoutVars>
      </dgm:prSet>
      <dgm:spPr/>
    </dgm:pt>
    <dgm:pt modelId="{24DFFE8C-D92F-447E-BEBE-7A5ED12E97C2}" type="pres">
      <dgm:prSet presAssocID="{806F8ED9-EA39-4CEF-A228-3ECD3E01774C}" presName="sibTrans" presStyleCnt="0"/>
      <dgm:spPr/>
    </dgm:pt>
    <dgm:pt modelId="{320E6513-812E-4AD3-92E0-2AFA2F55A0E1}" type="pres">
      <dgm:prSet presAssocID="{E278FCD4-6CE6-4A13-9498-B4C987A78729}" presName="compNode" presStyleCnt="0"/>
      <dgm:spPr/>
    </dgm:pt>
    <dgm:pt modelId="{C16B9889-CD97-492A-B1F8-59FC17F16D47}" type="pres">
      <dgm:prSet presAssocID="{E278FCD4-6CE6-4A13-9498-B4C987A78729}" presName="iconBgRect" presStyleLbl="bgShp" presStyleIdx="1" presStyleCnt="2"/>
      <dgm:spPr>
        <a:prstGeom prst="round2DiagRect">
          <a:avLst>
            <a:gd name="adj1" fmla="val 29727"/>
            <a:gd name="adj2" fmla="val 0"/>
          </a:avLst>
        </a:prstGeom>
      </dgm:spPr>
    </dgm:pt>
    <dgm:pt modelId="{0CBC6B7E-5F3B-4E18-9E1A-A63203233299}" type="pres">
      <dgm:prSet presAssocID="{E278FCD4-6CE6-4A13-9498-B4C987A78729}"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Ambulance"/>
        </a:ext>
      </dgm:extLst>
    </dgm:pt>
    <dgm:pt modelId="{0811D29A-7D98-4364-AE32-8E00A53F009F}" type="pres">
      <dgm:prSet presAssocID="{E278FCD4-6CE6-4A13-9498-B4C987A78729}" presName="spaceRect" presStyleCnt="0"/>
      <dgm:spPr/>
    </dgm:pt>
    <dgm:pt modelId="{B770BE27-BB14-4F36-9C76-44EC8125663C}" type="pres">
      <dgm:prSet presAssocID="{E278FCD4-6CE6-4A13-9498-B4C987A78729}" presName="textRect" presStyleLbl="revTx" presStyleIdx="1" presStyleCnt="2">
        <dgm:presLayoutVars>
          <dgm:chMax val="1"/>
          <dgm:chPref val="1"/>
        </dgm:presLayoutVars>
      </dgm:prSet>
      <dgm:spPr/>
    </dgm:pt>
  </dgm:ptLst>
  <dgm:cxnLst>
    <dgm:cxn modelId="{64FB0A27-077D-44E6-97C3-E976A178BE94}" type="presOf" srcId="{BDC79A22-127C-495D-97F4-6E74FBE5BB75}" destId="{24F89503-8854-4832-B137-D373807BCB9B}" srcOrd="0" destOrd="0" presId="urn:microsoft.com/office/officeart/2018/5/layout/IconLeafLabelList"/>
    <dgm:cxn modelId="{059BA538-F4F4-4A5C-98CD-7D52C0C6D16A}" type="presOf" srcId="{5FF5BCC7-ABCF-40A4-A0A9-91C44788F74C}" destId="{C0B03061-466B-401A-A6C7-83963A72A60F}" srcOrd="0" destOrd="0" presId="urn:microsoft.com/office/officeart/2018/5/layout/IconLeafLabelList"/>
    <dgm:cxn modelId="{DD2D4564-9692-4EF4-82CB-910C16D991D8}" srcId="{5FF5BCC7-ABCF-40A4-A0A9-91C44788F74C}" destId="{E278FCD4-6CE6-4A13-9498-B4C987A78729}" srcOrd="1" destOrd="0" parTransId="{539036D9-F681-4C68-A220-69CBBE50B2FB}" sibTransId="{17CBB26E-2390-4DFD-8E22-20396D29EB06}"/>
    <dgm:cxn modelId="{56E4F152-6C21-446A-936C-320E4C4D52C2}" srcId="{5FF5BCC7-ABCF-40A4-A0A9-91C44788F74C}" destId="{BDC79A22-127C-495D-97F4-6E74FBE5BB75}" srcOrd="0" destOrd="0" parTransId="{5D36C243-B12A-4CEB-898B-4FBE87120A6F}" sibTransId="{806F8ED9-EA39-4CEF-A228-3ECD3E01774C}"/>
    <dgm:cxn modelId="{9F225EB3-90F7-4453-9E30-27CADC7320A8}" type="presOf" srcId="{E278FCD4-6CE6-4A13-9498-B4C987A78729}" destId="{B770BE27-BB14-4F36-9C76-44EC8125663C}" srcOrd="0" destOrd="0" presId="urn:microsoft.com/office/officeart/2018/5/layout/IconLeafLabelList"/>
    <dgm:cxn modelId="{64AAA552-9551-4CE2-A0FD-49F6126210C3}" type="presParOf" srcId="{C0B03061-466B-401A-A6C7-83963A72A60F}" destId="{7F71B589-EA76-4D25-8951-111345A99F54}" srcOrd="0" destOrd="0" presId="urn:microsoft.com/office/officeart/2018/5/layout/IconLeafLabelList"/>
    <dgm:cxn modelId="{70FD9DC7-0897-42C6-82C4-463ED68E8739}" type="presParOf" srcId="{7F71B589-EA76-4D25-8951-111345A99F54}" destId="{8DC61000-740F-4B9C-BDC0-77DC7ED8EA37}" srcOrd="0" destOrd="0" presId="urn:microsoft.com/office/officeart/2018/5/layout/IconLeafLabelList"/>
    <dgm:cxn modelId="{1F7A7BD6-CC4E-40E8-AE09-14DE647FE4F6}" type="presParOf" srcId="{7F71B589-EA76-4D25-8951-111345A99F54}" destId="{95B0F6DA-AED7-42F0-8A0C-09D2BE84B849}" srcOrd="1" destOrd="0" presId="urn:microsoft.com/office/officeart/2018/5/layout/IconLeafLabelList"/>
    <dgm:cxn modelId="{C8C420BE-AB73-4C91-A688-C145E225C63F}" type="presParOf" srcId="{7F71B589-EA76-4D25-8951-111345A99F54}" destId="{01D12E33-A254-4E19-9F20-D735C1F7B254}" srcOrd="2" destOrd="0" presId="urn:microsoft.com/office/officeart/2018/5/layout/IconLeafLabelList"/>
    <dgm:cxn modelId="{4AEA9BD4-63D7-48BC-B5F7-81134609432E}" type="presParOf" srcId="{7F71B589-EA76-4D25-8951-111345A99F54}" destId="{24F89503-8854-4832-B137-D373807BCB9B}" srcOrd="3" destOrd="0" presId="urn:microsoft.com/office/officeart/2018/5/layout/IconLeafLabelList"/>
    <dgm:cxn modelId="{C7546E6A-DB08-4231-8B34-EAF5DB7C8236}" type="presParOf" srcId="{C0B03061-466B-401A-A6C7-83963A72A60F}" destId="{24DFFE8C-D92F-447E-BEBE-7A5ED12E97C2}" srcOrd="1" destOrd="0" presId="urn:microsoft.com/office/officeart/2018/5/layout/IconLeafLabelList"/>
    <dgm:cxn modelId="{683C59B1-EC1B-4C62-9616-E4AE49A884F8}" type="presParOf" srcId="{C0B03061-466B-401A-A6C7-83963A72A60F}" destId="{320E6513-812E-4AD3-92E0-2AFA2F55A0E1}" srcOrd="2" destOrd="0" presId="urn:microsoft.com/office/officeart/2018/5/layout/IconLeafLabelList"/>
    <dgm:cxn modelId="{8944131F-3CB4-4D42-8FDF-390249E9CF1E}" type="presParOf" srcId="{320E6513-812E-4AD3-92E0-2AFA2F55A0E1}" destId="{C16B9889-CD97-492A-B1F8-59FC17F16D47}" srcOrd="0" destOrd="0" presId="urn:microsoft.com/office/officeart/2018/5/layout/IconLeafLabelList"/>
    <dgm:cxn modelId="{CD260580-63A9-4280-B989-58588CD3DC2B}" type="presParOf" srcId="{320E6513-812E-4AD3-92E0-2AFA2F55A0E1}" destId="{0CBC6B7E-5F3B-4E18-9E1A-A63203233299}" srcOrd="1" destOrd="0" presId="urn:microsoft.com/office/officeart/2018/5/layout/IconLeafLabelList"/>
    <dgm:cxn modelId="{B0A8D1CA-697F-4777-A350-4C34AD159DB4}" type="presParOf" srcId="{320E6513-812E-4AD3-92E0-2AFA2F55A0E1}" destId="{0811D29A-7D98-4364-AE32-8E00A53F009F}" srcOrd="2" destOrd="0" presId="urn:microsoft.com/office/officeart/2018/5/layout/IconLeafLabelList"/>
    <dgm:cxn modelId="{B62134B6-9EB8-4BB3-B0B6-B380C327ED5E}" type="presParOf" srcId="{320E6513-812E-4AD3-92E0-2AFA2F55A0E1}" destId="{B770BE27-BB14-4F36-9C76-44EC8125663C}"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59DF4-B722-4223-80C7-D33626A04258}">
      <dsp:nvSpPr>
        <dsp:cNvPr id="0" name=""/>
        <dsp:cNvSpPr/>
      </dsp:nvSpPr>
      <dsp:spPr>
        <a:xfrm>
          <a:off x="0" y="707092"/>
          <a:ext cx="10515600" cy="130540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5C6BA6-53E6-432D-A038-B6B6A4182B8E}">
      <dsp:nvSpPr>
        <dsp:cNvPr id="0" name=""/>
        <dsp:cNvSpPr/>
      </dsp:nvSpPr>
      <dsp:spPr>
        <a:xfrm>
          <a:off x="394883" y="1000807"/>
          <a:ext cx="717970" cy="717970"/>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6F6A6F-9500-461C-8885-9234768E3042}">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100000"/>
            </a:lnSpc>
            <a:spcBef>
              <a:spcPct val="0"/>
            </a:spcBef>
            <a:spcAft>
              <a:spcPct val="35000"/>
            </a:spcAft>
            <a:buNone/>
          </a:pPr>
          <a:r>
            <a:rPr lang="en-US" sz="2300" b="1" kern="1200"/>
            <a:t>The Pennsylvania Student Assistance Program (SAP)</a:t>
          </a:r>
          <a:r>
            <a:rPr lang="en-US" sz="2300" kern="1200"/>
            <a:t> is a systematic team process focused on identifying and addressing barriers to </a:t>
          </a:r>
          <a:r>
            <a:rPr lang="en-US" sz="2300" kern="1200">
              <a:latin typeface="Arial"/>
            </a:rPr>
            <a:t>a student's learning</a:t>
          </a:r>
          <a:endParaRPr lang="en-US" sz="2300" kern="1200"/>
        </a:p>
      </dsp:txBody>
      <dsp:txXfrm>
        <a:off x="1507738" y="707092"/>
        <a:ext cx="9007861" cy="1305401"/>
      </dsp:txXfrm>
    </dsp:sp>
    <dsp:sp modelId="{72368AD0-308E-44D9-A693-D7A36404B71A}">
      <dsp:nvSpPr>
        <dsp:cNvPr id="0" name=""/>
        <dsp:cNvSpPr/>
      </dsp:nvSpPr>
      <dsp:spPr>
        <a:xfrm>
          <a:off x="0" y="2338844"/>
          <a:ext cx="10515600" cy="1305401"/>
        </a:xfrm>
        <a:prstGeom prst="roundRect">
          <a:avLst>
            <a:gd name="adj" fmla="val 1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dsp:style>
    </dsp:sp>
    <dsp:sp modelId="{75E526F6-A9D5-4BD7-9937-4EBDA07391D1}">
      <dsp:nvSpPr>
        <dsp:cNvPr id="0" name=""/>
        <dsp:cNvSpPr/>
      </dsp:nvSpPr>
      <dsp:spPr>
        <a:xfrm>
          <a:off x="394883" y="2632559"/>
          <a:ext cx="717970" cy="717970"/>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FB7BD5-4AE4-497F-BC55-8C7FB6D9C5E3}">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100000"/>
            </a:lnSpc>
            <a:spcBef>
              <a:spcPct val="0"/>
            </a:spcBef>
            <a:spcAft>
              <a:spcPct val="35000"/>
            </a:spcAft>
            <a:buNone/>
          </a:pPr>
          <a:r>
            <a:rPr lang="en-US" sz="2300" b="1" kern="1200"/>
            <a:t>Multi-tiered Systems of Support (MTSS) and Positive Behavioral Interventions and Supports (PBIS)</a:t>
          </a:r>
          <a:endParaRPr lang="en-US" sz="2300" kern="1200"/>
        </a:p>
      </dsp:txBody>
      <dsp:txXfrm>
        <a:off x="1507738" y="2338844"/>
        <a:ext cx="9007861" cy="1305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61000-740F-4B9C-BDC0-77DC7ED8EA37}">
      <dsp:nvSpPr>
        <dsp:cNvPr id="0" name=""/>
        <dsp:cNvSpPr/>
      </dsp:nvSpPr>
      <dsp:spPr>
        <a:xfrm>
          <a:off x="2250914" y="296402"/>
          <a:ext cx="2196000" cy="2196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B0F6DA-AED7-42F0-8A0C-09D2BE84B849}">
      <dsp:nvSpPr>
        <dsp:cNvPr id="0" name=""/>
        <dsp:cNvSpPr/>
      </dsp:nvSpPr>
      <dsp:spPr>
        <a:xfrm>
          <a:off x="2718914" y="764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F89503-8854-4832-B137-D373807BCB9B}">
      <dsp:nvSpPr>
        <dsp:cNvPr id="0" name=""/>
        <dsp:cNvSpPr/>
      </dsp:nvSpPr>
      <dsp:spPr>
        <a:xfrm>
          <a:off x="154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Chapter 10 Safe Schools </a:t>
          </a:r>
          <a:r>
            <a:rPr lang="en-US" sz="1800" b="0" i="0" kern="1200" baseline="0"/>
            <a:t>(24 P. S. §13-1306.2-B) </a:t>
          </a:r>
          <a:endParaRPr lang="en-US" sz="1800" kern="1200"/>
        </a:p>
      </dsp:txBody>
      <dsp:txXfrm>
        <a:off x="1548914" y="3176402"/>
        <a:ext cx="3600000" cy="720000"/>
      </dsp:txXfrm>
    </dsp:sp>
    <dsp:sp modelId="{C16B9889-CD97-492A-B1F8-59FC17F16D47}">
      <dsp:nvSpPr>
        <dsp:cNvPr id="0" name=""/>
        <dsp:cNvSpPr/>
      </dsp:nvSpPr>
      <dsp:spPr>
        <a:xfrm>
          <a:off x="6480914" y="296402"/>
          <a:ext cx="2196000" cy="2196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BC6B7E-5F3B-4E18-9E1A-A63203233299}">
      <dsp:nvSpPr>
        <dsp:cNvPr id="0" name=""/>
        <dsp:cNvSpPr/>
      </dsp:nvSpPr>
      <dsp:spPr>
        <a:xfrm>
          <a:off x="6948914" y="7644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70BE27-BB14-4F36-9C76-44EC8125663C}">
      <dsp:nvSpPr>
        <dsp:cNvPr id="0" name=""/>
        <dsp:cNvSpPr/>
      </dsp:nvSpPr>
      <dsp:spPr>
        <a:xfrm>
          <a:off x="577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u="sng" kern="1200">
              <a:hlinkClick xmlns:r="http://schemas.openxmlformats.org/officeDocument/2006/relationships" r:id="rId5"/>
            </a:rPr>
            <a:t>35 Pa.C.S. §7701(g)</a:t>
          </a:r>
          <a:r>
            <a:rPr lang="en-US" sz="1800" b="1" kern="1200"/>
            <a:t> – Duties Concerning Disaster Prevention</a:t>
          </a:r>
          <a:endParaRPr lang="en-US" sz="1800" kern="1200"/>
        </a:p>
      </dsp:txBody>
      <dsp:txXfrm>
        <a:off x="5778914" y="3176402"/>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2119" cy="466434"/>
          </a:xfrm>
          <a:prstGeom prst="rect">
            <a:avLst/>
          </a:prstGeom>
          <a:noFill/>
          <a:ln>
            <a:noFill/>
          </a:ln>
        </p:spPr>
        <p:txBody>
          <a:bodyPr spcFirstLastPara="1" wrap="square" lIns="93164" tIns="46570" rIns="93164" bIns="4657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98103" y="0"/>
            <a:ext cx="2982119" cy="466434"/>
          </a:xfrm>
          <a:prstGeom prst="rect">
            <a:avLst/>
          </a:prstGeom>
          <a:noFill/>
          <a:ln>
            <a:noFill/>
          </a:ln>
        </p:spPr>
        <p:txBody>
          <a:bodyPr spcFirstLastPara="1" wrap="square" lIns="93164" tIns="46570" rIns="93164" bIns="4657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9"/>
            <a:ext cx="2982119" cy="466433"/>
          </a:xfrm>
          <a:prstGeom prst="rect">
            <a:avLst/>
          </a:prstGeom>
          <a:noFill/>
          <a:ln>
            <a:noFill/>
          </a:ln>
        </p:spPr>
        <p:txBody>
          <a:bodyPr spcFirstLastPara="1" wrap="square" lIns="93164" tIns="46570" rIns="93164" bIns="4657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pccd.pa.gov/Juvenile-Justice/Documents/2021%20PAYS/PAYS-Highlight-Report-2021-V6.pdf"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monitoringthefuture.org/wp-content/uploads/2022/12/mtf2022.pdf"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s://www.kff.org/coronavirus-covid-19/issue-brief/recent-trends-in-mental-health-and-substance-use-concerns-among-adolescents/" TargetMode="Externa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www.law.cornell.edu/cfr/text/42/part-2"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s://www.rand.org/pubs/technical_reports/TR675.html"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8" Type="http://schemas.openxmlformats.org/officeDocument/2006/relationships/hyperlink" Target="https://www.healthline.com/health/goosebumps-on-skin" TargetMode="External"/><Relationship Id="rId3" Type="http://schemas.openxmlformats.org/officeDocument/2006/relationships/hyperlink" Target="https://www.healthline.com/human-body-maps/amygdala" TargetMode="External"/><Relationship Id="rId7" Type="http://schemas.openxmlformats.org/officeDocument/2006/relationships/hyperlink" Target="https://www.healthline.com/health/heart-disease/ideal-heart-rate" TargetMode="External"/><Relationship Id="rId2" Type="http://schemas.openxmlformats.org/officeDocument/2006/relationships/slide" Target="../slides/slide136.xml"/><Relationship Id="rId1" Type="http://schemas.openxmlformats.org/officeDocument/2006/relationships/notesMaster" Target="../notesMasters/notesMaster1.xml"/><Relationship Id="rId6" Type="http://schemas.openxmlformats.org/officeDocument/2006/relationships/hyperlink" Target="https://www.healthline.com/nutrition/ways-to-lower-cortisol" TargetMode="External"/><Relationship Id="rId5" Type="http://schemas.openxmlformats.org/officeDocument/2006/relationships/hyperlink" Target="https://www.healthline.com/health/adrenaline-rush" TargetMode="External"/><Relationship Id="rId4" Type="http://schemas.openxmlformats.org/officeDocument/2006/relationships/hyperlink" Target="https://www.healthline.com/human-body-maps/hypothalamus" TargetMode="Externa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s://community.fema.gov/until-help-arrives" TargetMode="External"/><Relationship Id="rId2" Type="http://schemas.openxmlformats.org/officeDocument/2006/relationships/slide" Target="../slides/slide141.xml"/><Relationship Id="rId1" Type="http://schemas.openxmlformats.org/officeDocument/2006/relationships/notesMaster" Target="../notesMasters/notesMaster1.xml"/><Relationship Id="rId4" Type="http://schemas.openxmlformats.org/officeDocument/2006/relationships/hyperlink" Target="https://www.stopthebleed.org/training/" TargetMode="External"/></Relationships>
</file>

<file path=ppt/notesSlides/_rels/notesSlide142.xml.rels><?xml version="1.0" encoding="UTF-8" standalone="yes"?>
<Relationships xmlns="http://schemas.openxmlformats.org/package/2006/relationships"><Relationship Id="rId3" Type="http://schemas.openxmlformats.org/officeDocument/2006/relationships/hyperlink" Target="https://www.fema.gov/sites/default/files/documents/fema_cpg-101-v3-developing-maintaining-eops.pdf" TargetMode="External"/><Relationship Id="rId2" Type="http://schemas.openxmlformats.org/officeDocument/2006/relationships/slide" Target="../slides/slide142.xml"/><Relationship Id="rId1" Type="http://schemas.openxmlformats.org/officeDocument/2006/relationships/notesMaster" Target="../notesMasters/notesMaster1.xml"/><Relationship Id="rId4" Type="http://schemas.openxmlformats.org/officeDocument/2006/relationships/hyperlink" Target="https://www.youtube.com/watch?v=GXdgYEyqIQ4" TargetMode="External"/></Relationships>
</file>

<file path=ppt/notesSlides/_rels/notesSlide143.xml.rels><?xml version="1.0" encoding="UTF-8" standalone="yes"?>
<Relationships xmlns="http://schemas.openxmlformats.org/package/2006/relationships"><Relationship Id="rId3" Type="http://schemas.openxmlformats.org/officeDocument/2006/relationships/hyperlink" Target="https://www.redcross.org/content/dam/redcross/atg/PDF_s/Preparedness___Disaster_Recovery/General_Preparedness___Recovery/Home/A4497.pdf" TargetMode="External"/><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3" Type="http://schemas.openxmlformats.org/officeDocument/2006/relationships/hyperlink" Target="https://www.safe2saypa.org/parents-educators/" TargetMode="External"/><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3" Type="http://schemas.openxmlformats.org/officeDocument/2006/relationships/hyperlink" Target="https://www.safe2saypa.org/wp-content/uploads/2023/09/2022-2023-Annual-Report-.pdf" TargetMode="External"/><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s://www.legis.state.pa.us/cfdocs/legis/li/uconsCheck.cfm?yr=2018&amp;sessInd=0&amp;act=44" TargetMode="External"/><Relationship Id="rId2" Type="http://schemas.openxmlformats.org/officeDocument/2006/relationships/slide" Target="../slides/slide148.xml"/><Relationship Id="rId1" Type="http://schemas.openxmlformats.org/officeDocument/2006/relationships/notesMaster" Target="../notesMasters/notesMaster1.xml"/><Relationship Id="rId5" Type="http://schemas.openxmlformats.org/officeDocument/2006/relationships/hyperlink" Target="https://www.pccd.pa.gov/schoolsafety/Pages/Assessment-Criteria.aspx" TargetMode="External"/><Relationship Id="rId4" Type="http://schemas.openxmlformats.org/officeDocument/2006/relationships/hyperlink" Target="https://www.education.pa.gov/K-12/Pages/Act55Summary.aspx" TargetMode="Externa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3" Type="http://schemas.openxmlformats.org/officeDocument/2006/relationships/hyperlink" Target="https://www.pccd.pa.gov/schoolsafety/Pages/Assessment-Criteria.aspx" TargetMode="External"/><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3" Type="http://schemas.openxmlformats.org/officeDocument/2006/relationships/hyperlink" Target="https://www.pccd.pa.gov/schoolsafety/Pages/Assessment-Criteria.aspx" TargetMode="External"/><Relationship Id="rId2" Type="http://schemas.openxmlformats.org/officeDocument/2006/relationships/slide" Target="../slides/slide163.xml"/><Relationship Id="rId1" Type="http://schemas.openxmlformats.org/officeDocument/2006/relationships/notesMaster" Target="../notesMasters/notesMaster1.xml"/><Relationship Id="rId4" Type="http://schemas.openxmlformats.org/officeDocument/2006/relationships/hyperlink" Target="https://www.paschoolclimate.pa.gov/home.aspx" TargetMode="External"/></Relationships>
</file>

<file path=ppt/notesSlides/_rels/notesSlide164.xml.rels><?xml version="1.0" encoding="UTF-8" standalone="yes"?>
<Relationships xmlns="http://schemas.openxmlformats.org/package/2006/relationships"><Relationship Id="rId8" Type="http://schemas.openxmlformats.org/officeDocument/2006/relationships/hyperlink" Target="https://www.pccd.pa.gov/schoolsafety/Documents/Assessment%20Criteria/5-Physical%20Assessment%20Criteria.docx" TargetMode="External"/><Relationship Id="rId3" Type="http://schemas.openxmlformats.org/officeDocument/2006/relationships/hyperlink" Target="https://www.pccd.pa.gov/schoolsafety/Documents/Assessment%20Criteria/2-Overview%20of%20Act%2044%20of%202018,%20Section%201303-B%20of%20the%20PA%20Public%20School%20Code.docx?Web=0" TargetMode="External"/><Relationship Id="rId7" Type="http://schemas.openxmlformats.org/officeDocument/2006/relationships/hyperlink" Target="mailto:ra-pspoffdomesticsecurity@pa.gov" TargetMode="External"/><Relationship Id="rId2" Type="http://schemas.openxmlformats.org/officeDocument/2006/relationships/slide" Target="../slides/slide164.xml"/><Relationship Id="rId1" Type="http://schemas.openxmlformats.org/officeDocument/2006/relationships/notesMaster" Target="../notesMasters/notesMaster1.xml"/><Relationship Id="rId6" Type="http://schemas.openxmlformats.org/officeDocument/2006/relationships/hyperlink" Target="https://www.pccd.pa.gov/schoolsafety/Documents/Assessment%20Criteria/4-Use%20of%20the%20Assessment%20Criteria%20By%20Assessors.docx?Web=0" TargetMode="External"/><Relationship Id="rId11" Type="http://schemas.openxmlformats.org/officeDocument/2006/relationships/hyperlink" Target="https://www.pccd.pa.gov/schoolsafety/Documents/Assessment%20Criteria/Appendix%20B%20-%20Additional%20Resources.docx?Web=0" TargetMode="External"/><Relationship Id="rId5" Type="http://schemas.openxmlformats.org/officeDocument/2006/relationships/hyperlink" Target="https://schoolsafetyregistry.pccd.pa.gov/#/" TargetMode="External"/><Relationship Id="rId10" Type="http://schemas.openxmlformats.org/officeDocument/2006/relationships/hyperlink" Target="https://www.pccd.pa.gov/schoolsafety/Documents/Assessment%20Criteria/7-Policy%20and%20Training%20Assessment%20Criteria.docx?Web=0" TargetMode="External"/><Relationship Id="rId4" Type="http://schemas.openxmlformats.org/officeDocument/2006/relationships/hyperlink" Target="https://www.pccd.pa.gov/schoolsafety/Documents/Assessment%20Criteria/3-Use%20of%20Assessment%20Criteria%20by%20School%20Entitities.docx?Web=0" TargetMode="External"/><Relationship Id="rId9" Type="http://schemas.openxmlformats.org/officeDocument/2006/relationships/hyperlink" Target="https://www.pccd.pa.gov/schoolsafety/Documents/Assessment%20Criteria/6-Student%20Assistance%20and%20Behavioral%20Health%20Support%20Assessment%20Criteria.docx?Web=0" TargetMode="External"/></Relationships>
</file>

<file path=ppt/notesSlides/_rels/notesSlide165.xml.rels><?xml version="1.0" encoding="UTF-8" standalone="yes"?>
<Relationships xmlns="http://schemas.openxmlformats.org/package/2006/relationships"><Relationship Id="rId3" Type="http://schemas.openxmlformats.org/officeDocument/2006/relationships/hyperlink" Target="https://rems.ed.gov/TrainingPackage.aspx" TargetMode="External"/><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3" Type="http://schemas.openxmlformats.org/officeDocument/2006/relationships/hyperlink" Target="https://www.legis.state.pa.us/cfdocs/legis/LI/uconsCheck.cfm?txtType=HTM&amp;yr=1949&amp;sessInd=0&amp;smthLwInd=0&amp;act=14&amp;chpt=2&amp;sctn=23&amp;subsctn=0" TargetMode="External"/><Relationship Id="rId2" Type="http://schemas.openxmlformats.org/officeDocument/2006/relationships/slide" Target="../slides/slide171.xml"/><Relationship Id="rId1" Type="http://schemas.openxmlformats.org/officeDocument/2006/relationships/notesMaster" Target="../notesMasters/notesMaster1.xml"/><Relationship Id="rId4" Type="http://schemas.openxmlformats.org/officeDocument/2006/relationships/hyperlink" Target="https://pacodeandbulletin.gov/Display/pacode?file=/secure/pacode/data/034/chapter129/subchapFtoc.html&amp;d=reduce" TargetMode="External"/></Relationships>
</file>

<file path=ppt/notesSlides/_rels/notesSlide172.xml.rels><?xml version="1.0" encoding="UTF-8" standalone="yes"?>
<Relationships xmlns="http://schemas.openxmlformats.org/package/2006/relationships"><Relationship Id="rId3" Type="http://schemas.openxmlformats.org/officeDocument/2006/relationships/hyperlink" Target="https://www.cisa.gov/school-security-assessment-tool" TargetMode="External"/><Relationship Id="rId2" Type="http://schemas.openxmlformats.org/officeDocument/2006/relationships/slide" Target="../slides/slide172.xml"/><Relationship Id="rId1" Type="http://schemas.openxmlformats.org/officeDocument/2006/relationships/notesMaster" Target="../notesMasters/notesMaster1.xml"/><Relationship Id="rId5" Type="http://schemas.openxmlformats.org/officeDocument/2006/relationships/hyperlink" Target="https://pacodeandbulletin.gov/Display/pacode?file=/secure/pacode/data/034/chapter129/subchapFtoc.html&amp;d=reduce" TargetMode="External"/><Relationship Id="rId4" Type="http://schemas.openxmlformats.org/officeDocument/2006/relationships/hyperlink" Target="https://www.legis.state.pa.us/cfdocs/legis/LI/uconsCheck.cfm?txtType=HTM&amp;yr=1949&amp;sessInd=0&amp;smthLwInd=0&amp;act=14&amp;chpt=2&amp;sctn=23&amp;subsctn=0" TargetMode="Externa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3" Type="http://schemas.openxmlformats.org/officeDocument/2006/relationships/hyperlink" Target="https://emilms.fema.gov/is_0230e/groups/774.html" TargetMode="External"/><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healthyschools/protective_factors_schools.htm"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pccd.pa.gov/Juvenile-Justice/Documents/2021%20PAYS/County%20Reports%202021%20PAYS/State%20Reports_State%20of%20Pennsylvania%20Profile%20Report.pdf" TargetMode="External"/><Relationship Id="rId4" Type="http://schemas.openxmlformats.org/officeDocument/2006/relationships/hyperlink" Target="https://www.communitiesthatcare.net/programs/ctc-plus/" TargetMode="Externa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3" Type="http://schemas.openxmlformats.org/officeDocument/2006/relationships/hyperlink" Target="https://www.pema.pa.gov/Preparedness/Planning/Community-Planning/Pages/CEM-Planner.aspx" TargetMode="External"/><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3" Type="http://schemas.openxmlformats.org/officeDocument/2006/relationships/hyperlink" Target="https://rems.ed.gov/AboutUs" TargetMode="External"/><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8" Type="http://schemas.openxmlformats.org/officeDocument/2006/relationships/hyperlink" Target="https://training.fema.gov/programs/emischool/el361toolkit/developingproceduresprotocols.htm" TargetMode="External"/><Relationship Id="rId3" Type="http://schemas.openxmlformats.org/officeDocument/2006/relationships/hyperlink" Target="https://training.fema.gov/programs/emischool/el361toolkit/start.htm" TargetMode="External"/><Relationship Id="rId7" Type="http://schemas.openxmlformats.org/officeDocument/2006/relationships/hyperlink" Target="https://training.fema.gov/programs/emischool/el361toolkit/assets/fema_cpg101.pdf" TargetMode="External"/><Relationship Id="rId2" Type="http://schemas.openxmlformats.org/officeDocument/2006/relationships/slide" Target="../slides/slide195.xml"/><Relationship Id="rId1" Type="http://schemas.openxmlformats.org/officeDocument/2006/relationships/notesMaster" Target="../notesMasters/notesMaster1.xml"/><Relationship Id="rId6" Type="http://schemas.openxmlformats.org/officeDocument/2006/relationships/hyperlink" Target="https://training.fema.gov/programs/emischool/el361toolkit/assets/actionitemworksheet.pdf" TargetMode="External"/><Relationship Id="rId5" Type="http://schemas.openxmlformats.org/officeDocument/2006/relationships/hyperlink" Target="https://training.fema.gov/programs/emischool/el361toolkit/assets/sampleplan.pdf" TargetMode="External"/><Relationship Id="rId4" Type="http://schemas.openxmlformats.org/officeDocument/2006/relationships/hyperlink" Target="https://training.fema.gov/programs/emischool/el361toolkit/coursematerials.htm" TargetMode="External"/><Relationship Id="rId9" Type="http://schemas.openxmlformats.org/officeDocument/2006/relationships/hyperlink" Target="https://training.fema.gov/programs/emischool/el361toolkit/addressingspecialneeds.htm" TargetMode="Externa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3" Type="http://schemas.openxmlformats.org/officeDocument/2006/relationships/hyperlink" Target="https://www.pema.pa.gov/Preparedness/NIMS/Documents/NIMS-Implementation-Strategy-2022-2027.pdf" TargetMode="External"/><Relationship Id="rId2" Type="http://schemas.openxmlformats.org/officeDocument/2006/relationships/slide" Target="../slides/slide197.xml"/><Relationship Id="rId1" Type="http://schemas.openxmlformats.org/officeDocument/2006/relationships/notesMaster" Target="../notesMasters/notesMaster1.xml"/><Relationship Id="rId6" Type="http://schemas.openxmlformats.org/officeDocument/2006/relationships/hyperlink" Target="https://passk12.org/guidelines-resources/pass-school-security-guidelines/" TargetMode="External"/><Relationship Id="rId5" Type="http://schemas.openxmlformats.org/officeDocument/2006/relationships/hyperlink" Target="https://www.fema.gov/sites/default/files/documents/fema_cpg-101-v3-developing-maintaining-eops.pdf" TargetMode="External"/><Relationship Id="rId4" Type="http://schemas.openxmlformats.org/officeDocument/2006/relationships/hyperlink" Target="https://www.train.org/pa/welcome" TargetMode="External"/></Relationships>
</file>

<file path=ppt/notesSlides/_rels/notesSlide198.xml.rels><?xml version="1.0" encoding="UTF-8" standalone="yes"?>
<Relationships xmlns="http://schemas.openxmlformats.org/package/2006/relationships"><Relationship Id="rId3" Type="http://schemas.openxmlformats.org/officeDocument/2006/relationships/hyperlink" Target="https://www.fema.gov/sites/default/files/2020-07/fema_nims_doctrine-2017.pdf" TargetMode="External"/><Relationship Id="rId2" Type="http://schemas.openxmlformats.org/officeDocument/2006/relationships/slide" Target="../slides/slide198.xml"/><Relationship Id="rId1" Type="http://schemas.openxmlformats.org/officeDocument/2006/relationships/notesMaster" Target="../notesMasters/notesMaster1.xml"/><Relationship Id="rId4" Type="http://schemas.openxmlformats.org/officeDocument/2006/relationships/hyperlink" Target="https://www.fema.gov/emergency-managers/national-preparedness" TargetMode="Externa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topbullying.gov/prevention/build-safe-environmen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3" Type="http://schemas.openxmlformats.org/officeDocument/2006/relationships/hyperlink" Target="https://www.legis.state.pa.us/cfdocs/legis/LI/uconsCheck.cfm?txtType=HTM&amp;yr=1949&amp;sessInd=0&amp;smthLwInd=0&amp;act=14&amp;chpt=13B&amp;sctn=19&amp;subsctn=0" TargetMode="External"/><Relationship Id="rId2" Type="http://schemas.openxmlformats.org/officeDocument/2006/relationships/slide" Target="../slides/slide201.xml"/><Relationship Id="rId1" Type="http://schemas.openxmlformats.org/officeDocument/2006/relationships/notesMaster" Target="../notesMasters/notesMaster1.xml"/><Relationship Id="rId5" Type="http://schemas.openxmlformats.org/officeDocument/2006/relationships/hyperlink" Target="https://www.legis.state.pa.us/WU01/LI/LI/CT/HTM/35/00.077..HTM" TargetMode="External"/><Relationship Id="rId4" Type="http://schemas.openxmlformats.org/officeDocument/2006/relationships/hyperlink" Target="https://www.pacodeandbulletin.gov/Display/pacode?file=/secure/pacode/data/022/chapter10/s10.24.html&amp;d=reduce" TargetMode="Externa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3" Type="http://schemas.openxmlformats.org/officeDocument/2006/relationships/hyperlink" Target="https://www.legis.state.pa.us/cfdocs/legis/LI/uconsCheck.cfm?txtType=HTM&amp;yr=1949&amp;sessInd=0&amp;smthLwInd=0&amp;act=014&amp;chpt=13A" TargetMode="External"/><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3" Type="http://schemas.openxmlformats.org/officeDocument/2006/relationships/hyperlink" Target="https://www.legis.state.pa.us/cfdocs/legis/LI/uconsCheck.cfm?txtType=HTM&amp;yr=1949&amp;sessInd=0&amp;smthLwInd=0&amp;act=014&amp;chpt=13A" TargetMode="External"/><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3" Type="http://schemas.openxmlformats.org/officeDocument/2006/relationships/hyperlink" Target="https://www.legis.state.pa.us/cfdocs/legis/LI/uconsCheck.cfm?txtType=HTM&amp;yr=1949&amp;sessInd=0&amp;smthLwInd=0&amp;act=14&amp;chpt=13B&amp;sctn=6&amp;subsctn=2" TargetMode="External"/><Relationship Id="rId2" Type="http://schemas.openxmlformats.org/officeDocument/2006/relationships/slide" Target="../slides/slide206.xml"/><Relationship Id="rId1" Type="http://schemas.openxmlformats.org/officeDocument/2006/relationships/notesMaster" Target="../notesMasters/notesMaster1.xml"/><Relationship Id="rId5" Type="http://schemas.openxmlformats.org/officeDocument/2006/relationships/hyperlink" Target="https://www.education.pa.gov/Documents/K-12/Safe%20Schools/Model%20Memorandum%20of%20Understanding%20with%20Law%20Enforcement%20Agency.pdf" TargetMode="External"/><Relationship Id="rId4" Type="http://schemas.openxmlformats.org/officeDocument/2006/relationships/hyperlink" Target="https://www.legis.state.pa.us/cfdocs/legis/LI/uconsCheck.cfm?txtType=HTM&amp;yr=1949&amp;sessInd=0&amp;smthLwInd=0&amp;act=14&amp;chpt=13B&amp;sctn=19&amp;subsctn=0" TargetMode="External"/></Relationships>
</file>

<file path=ppt/notesSlides/_rels/notesSlide207.xml.rels><?xml version="1.0" encoding="UTF-8" standalone="yes"?>
<Relationships xmlns="http://schemas.openxmlformats.org/package/2006/relationships"><Relationship Id="rId3" Type="http://schemas.openxmlformats.org/officeDocument/2006/relationships/hyperlink" Target="https://www.legis.state.pa.us/cfdocs/legis/LI/uconsCheck.cfm?txtType=HTM&amp;yr=1949&amp;sessInd=0&amp;smthLwInd=0&amp;act=14&amp;chpt=13B&amp;sctn=9&amp;subsctn=0" TargetMode="External"/><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3" Type="http://schemas.openxmlformats.org/officeDocument/2006/relationships/hyperlink" Target="https://www.legis.state.pa.us/cfdocs/legis/LI/uconsCheck.cfm?txtType=HTM&amp;yr=1949&amp;sessInd=0&amp;smthLwInd=0&amp;act=14&amp;chpt=13D&amp;sctn=3&amp;subsctn=0" TargetMode="External"/><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3" Type="http://schemas.openxmlformats.org/officeDocument/2006/relationships/hyperlink" Target="https://www.legis.state.pa.us/cfdocs/legis/LI/uconsCheck.cfm?txtType=HTM&amp;yr=1949&amp;sessInd=0&amp;smthLwInd=0&amp;act=14&amp;chpt=13E&amp;sctn=2&amp;subsctn=0" TargetMode="External"/><Relationship Id="rId2" Type="http://schemas.openxmlformats.org/officeDocument/2006/relationships/slide" Target="../slides/slide209.xml"/><Relationship Id="rId1" Type="http://schemas.openxmlformats.org/officeDocument/2006/relationships/notesMaster" Target="../notesMasters/notesMaster1.xml"/><Relationship Id="rId4" Type="http://schemas.openxmlformats.org/officeDocument/2006/relationships/hyperlink" Target="https://www.pccd.pa.gov/schoolsafety/Pages/Threat-Assessment.aspx"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hyperlink" Target="https://www.ecfr.gov/current/title-34/subtitle-A/part-99" TargetMode="External"/><Relationship Id="rId2" Type="http://schemas.openxmlformats.org/officeDocument/2006/relationships/slide" Target="../slides/slide210.xml"/><Relationship Id="rId1" Type="http://schemas.openxmlformats.org/officeDocument/2006/relationships/notesMaster" Target="../notesMasters/notesMaster1.xml"/><Relationship Id="rId5" Type="http://schemas.openxmlformats.org/officeDocument/2006/relationships/hyperlink" Target="https://www.hhs.gov/hipaa/for-professionals/privacy/laws-regulations/index.html" TargetMode="External"/><Relationship Id="rId4" Type="http://schemas.openxmlformats.org/officeDocument/2006/relationships/hyperlink" Target="https://aspe.hhs.gov/reports/health-insurance-portability-accountability-act-1996" TargetMode="External"/></Relationships>
</file>

<file path=ppt/notesSlides/_rels/notesSlide211.xml.rels><?xml version="1.0" encoding="UTF-8" standalone="yes"?>
<Relationships xmlns="http://schemas.openxmlformats.org/package/2006/relationships"><Relationship Id="rId3" Type="http://schemas.openxmlformats.org/officeDocument/2006/relationships/hyperlink" Target="https://www.pccd.pa.gov/schoolsafety/Pages/Threat-Assessment.aspx" TargetMode="External"/><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3" Type="http://schemas.openxmlformats.org/officeDocument/2006/relationships/hyperlink" Target="https://www.education.pa.gov/Documents/K-12/Safe%20Schools/Model%20Memorandum%20of%20Understanding%20with%20Law%20Enforcement%20Agency.pdf" TargetMode="External"/><Relationship Id="rId2" Type="http://schemas.openxmlformats.org/officeDocument/2006/relationships/slide" Target="../slides/slide213.xml"/><Relationship Id="rId1" Type="http://schemas.openxmlformats.org/officeDocument/2006/relationships/notesMaster" Target="../notesMasters/notesMaster1.xml"/><Relationship Id="rId4" Type="http://schemas.openxmlformats.org/officeDocument/2006/relationships/hyperlink" Target="https://www.pacodeandbulletin.gov/Display/pacode?file=/secure/pacode/data/022/chapter10/s10.23.html&amp;d=reduce" TargetMode="External"/></Relationships>
</file>

<file path=ppt/notesSlides/_rels/notesSlide214.xml.rels><?xml version="1.0" encoding="UTF-8" standalone="yes"?>
<Relationships xmlns="http://schemas.openxmlformats.org/package/2006/relationships"><Relationship Id="rId3" Type="http://schemas.openxmlformats.org/officeDocument/2006/relationships/hyperlink" Target="https://www.education.pa.gov/Documents/K-12/Safe%20Schools/Model%20Memorandum%20of%20Understanding%20with%20Law%20Enforcement%20Agency.pdf" TargetMode="External"/><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afe2saypa.org/"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prdeducation.pwpca.pa.gov/Schools/safeschools/laws/Pages/Act126.aspx" TargetMode="External"/><Relationship Id="rId4" Type="http://schemas.openxmlformats.org/officeDocument/2006/relationships/hyperlink" Target="https://www.dhs.pa.gov/keepkidssafe/Pages/default.aspx" TargetMode="Externa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3" Type="http://schemas.openxmlformats.org/officeDocument/2006/relationships/hyperlink" Target="https://www.pema.pa.gov/Preparedness/Planning/Community-Planning/Documents/School-Safety-Planning/PEMA-Model-School-EOP.docx" TargetMode="External"/><Relationship Id="rId2" Type="http://schemas.openxmlformats.org/officeDocument/2006/relationships/slide" Target="../slides/slide223.xml"/><Relationship Id="rId1" Type="http://schemas.openxmlformats.org/officeDocument/2006/relationships/notesMaster" Target="../notesMasters/notesMaster1.xml"/><Relationship Id="rId4" Type="http://schemas.openxmlformats.org/officeDocument/2006/relationships/hyperlink" Target="https://www.pema.pa.gov/Preparedness/Planning/Community-Planning/Documents/School-Safety-Planning/School-Functional-Annexes.doc" TargetMode="External"/></Relationships>
</file>

<file path=ppt/notesSlides/_rels/notesSlide224.xml.rels><?xml version="1.0" encoding="UTF-8" standalone="yes"?>
<Relationships xmlns="http://schemas.openxmlformats.org/package/2006/relationships"><Relationship Id="rId3" Type="http://schemas.openxmlformats.org/officeDocument/2006/relationships/hyperlink" Target="https://www.pema.pa.gov/Preparedness/Planning/Community-Planning/School-Safety/Pages/default.aspx" TargetMode="External"/><Relationship Id="rId2" Type="http://schemas.openxmlformats.org/officeDocument/2006/relationships/slide" Target="../slides/slide224.xml"/><Relationship Id="rId1" Type="http://schemas.openxmlformats.org/officeDocument/2006/relationships/notesMaster" Target="../notesMasters/notesMaster1.xml"/><Relationship Id="rId5" Type="http://schemas.openxmlformats.org/officeDocument/2006/relationships/hyperlink" Target="https://rems.ed.gov/Docs/Zip%20Files/IntegratingDisabilities.zip" TargetMode="External"/><Relationship Id="rId4" Type="http://schemas.openxmlformats.org/officeDocument/2006/relationships/hyperlink" Target="https://rems.ed.gov/" TargetMode="External"/></Relationships>
</file>

<file path=ppt/notesSlides/_rels/notesSlide225.xml.rels><?xml version="1.0" encoding="UTF-8" standalone="yes"?>
<Relationships xmlns="http://schemas.openxmlformats.org/package/2006/relationships"><Relationship Id="rId3" Type="http://schemas.openxmlformats.org/officeDocument/2006/relationships/hyperlink" Target="https://www.pema.pa.gov/Preparedness/Planning/Community-Planning/School-Safety/Pages/default.aspx" TargetMode="External"/><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3" Type="http://schemas.openxmlformats.org/officeDocument/2006/relationships/hyperlink" Target="https://rems.ed.gov/Docs/Zip%20Files/Communications_Warning.zip" TargetMode="External"/><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3" Type="http://schemas.openxmlformats.org/officeDocument/2006/relationships/hyperlink" Target="https://www.nasponline.org/resources-and-publications/resources-and-podcasts/school-safety-and-crisis/media-and-social-media-resources/social-media-and-school-crises/using-social-media-before-during-and-after-school-crises" TargetMode="External"/><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3" Type="http://schemas.openxmlformats.org/officeDocument/2006/relationships/hyperlink" Target="https://preptoolkit.fema.gov/documents/1269813/1269865/After+Action+Report_Improvement+Plan_Improvement+Planning_HSEEP+Template_2020_508.docx/ed0e143d-2a0f-132a-b645-e871e73825ae?t=1608650336529&amp;download=true" TargetMode="External"/><Relationship Id="rId2" Type="http://schemas.openxmlformats.org/officeDocument/2006/relationships/slide" Target="../slides/slide233.xml"/><Relationship Id="rId1" Type="http://schemas.openxmlformats.org/officeDocument/2006/relationships/notesMaster" Target="../notesMasters/notesMaster1.xml"/><Relationship Id="rId4" Type="http://schemas.openxmlformats.org/officeDocument/2006/relationships/hyperlink" Target="https://rems.ed.gov/Docs/Zip%20Files/Communications_Warning.zip" TargetMode="Externa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3" Type="http://schemas.openxmlformats.org/officeDocument/2006/relationships/hyperlink" Target="https://www.pema.pa.gov/Preparedness/Planning/Community-Planning/School-Safety/Pages/default.aspx" TargetMode="External"/><Relationship Id="rId2" Type="http://schemas.openxmlformats.org/officeDocument/2006/relationships/slide" Target="../slides/slide240.xml"/><Relationship Id="rId1" Type="http://schemas.openxmlformats.org/officeDocument/2006/relationships/notesMaster" Target="../notesMasters/notesMaster1.xml"/><Relationship Id="rId6" Type="http://schemas.openxmlformats.org/officeDocument/2006/relationships/hyperlink" Target="https://iloveuguys.org/The-Standard-Reunification-Method.html" TargetMode="External"/><Relationship Id="rId5" Type="http://schemas.openxmlformats.org/officeDocument/2006/relationships/hyperlink" Target="https://www.pema.pa.gov/Preparedness/Planning/Community-Planning/School-Safety/Documents/Family-Reunification-Annex.docx" TargetMode="External"/><Relationship Id="rId4" Type="http://schemas.openxmlformats.org/officeDocument/2006/relationships/hyperlink" Target="https://www.pema.pa.gov/Preparedness/Planning/Community-Planning/Documents/School-Safety-Planning/Parent-Student-Reunification-Annex.doc" TargetMode="External"/></Relationships>
</file>

<file path=ppt/notesSlides/_rels/notesSlide241.xml.rels><?xml version="1.0" encoding="UTF-8" standalone="yes"?>
<Relationships xmlns="http://schemas.openxmlformats.org/package/2006/relationships"><Relationship Id="rId3" Type="http://schemas.openxmlformats.org/officeDocument/2006/relationships/hyperlink" Target="https://www.fema.gov/emergency-managers/nims" TargetMode="External"/><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3" Type="http://schemas.openxmlformats.org/officeDocument/2006/relationships/hyperlink" Target="https://www.fema.gov/sites/default/files/2020-07/fema_nims_doctrine-2017.pdf" TargetMode="External"/><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3" Type="http://schemas.openxmlformats.org/officeDocument/2006/relationships/hyperlink" Target="https://training.fema.gov/emiweb/is/is100c/english/handouts/ics_for_schools.pdf" TargetMode="External"/><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3" Type="http://schemas.openxmlformats.org/officeDocument/2006/relationships/hyperlink" Target="https://training.fema.gov/is/courseoverview.aspx?code=IS-100.c&amp;lang=en" TargetMode="External"/><Relationship Id="rId2" Type="http://schemas.openxmlformats.org/officeDocument/2006/relationships/slide" Target="../slides/slide244.xml"/><Relationship Id="rId1" Type="http://schemas.openxmlformats.org/officeDocument/2006/relationships/notesMaster" Target="../notesMasters/notesMaster1.xml"/><Relationship Id="rId5" Type="http://schemas.openxmlformats.org/officeDocument/2006/relationships/hyperlink" Target="https://training.fema.gov/is/courseoverview.aspx?code=is-362.a&amp;trk=public_post_comment-text&amp;lang=en" TargetMode="External"/><Relationship Id="rId4" Type="http://schemas.openxmlformats.org/officeDocument/2006/relationships/hyperlink" Target="https://training.fema.gov/is/courseoverview.aspx?code=IS-700.b&amp;lang=en" TargetMode="Externa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3" Type="http://schemas.openxmlformats.org/officeDocument/2006/relationships/hyperlink" Target="https://vimeo.com/109042767" TargetMode="External"/><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3" Type="http://schemas.openxmlformats.org/officeDocument/2006/relationships/hyperlink" Target="https://www.nasponline.org/resources-and-publications/resources-and-podcasts/school-safety-and-crisis/systems-level-prevention/best-practice-considerations-for-armed-assailant-drills-in-schools" TargetMode="External"/><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3" Type="http://schemas.openxmlformats.org/officeDocument/2006/relationships/hyperlink" Target="https://www.legis.state.pa.us/cfdocs/legis/LI/uconsCheck.cfm?txtType=HTM&amp;yr=1949&amp;sessInd=0&amp;smthLwInd=0&amp;act=14&amp;chpt=13B&amp;sctn=6&amp;subsctn=2" TargetMode="External"/><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ccd.pa.gov/schoolsafety/Pages/K-12-Threat-Assessment-Team-Training.aspx"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pccd.pa.gov/schoolsafety/Pages/default.aspx"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legis.state.pa.us/cfdocs/legis/LI/uconsCheck.cfm?txtType=HTM&amp;yr=1949&amp;sessInd=0&amp;smthLwInd=0&amp;act=14&amp;chpt=13C&amp;sctn=6&amp;subsctn=0" TargetMode="External"/><Relationship Id="rId4" Type="http://schemas.openxmlformats.org/officeDocument/2006/relationships/hyperlink" Target="https://www.legis.state.pa.us/WU01/LI/LI/US/HTM/1949/0/0014..HTM"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www.secretservice.gov/protection/ntac" TargetMode="External"/><Relationship Id="rId3" Type="http://schemas.openxmlformats.org/officeDocument/2006/relationships/hyperlink" Target="https://www.centerforsafeschools.org/" TargetMode="External"/><Relationship Id="rId7" Type="http://schemas.openxmlformats.org/officeDocument/2006/relationships/hyperlink" Target="https://www.schoolsafety.gov/"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pccd.pa.gov/schoolsafety/Pages/default.aspx" TargetMode="External"/><Relationship Id="rId5" Type="http://schemas.openxmlformats.org/officeDocument/2006/relationships/hyperlink" Target="https://www.cisa.gov/topics/physical-security/school-safety" TargetMode="External"/><Relationship Id="rId4" Type="http://schemas.openxmlformats.org/officeDocument/2006/relationships/hyperlink" Target="https://rems.ed.gov/" TargetMode="External"/><Relationship Id="rId9" Type="http://schemas.openxmlformats.org/officeDocument/2006/relationships/hyperlink" Target="https://www.safe2saypa.org/"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www.legis.state.pa.us/cfdocs/legis/LI/uconsCheck.cfm?txtType=HTM&amp;yr=1949&amp;sessInd=0&amp;smthLwInd=0&amp;act=14&amp;chpt=13B&amp;sctn=9&amp;subsctn=0" TargetMode="External"/><Relationship Id="rId13" Type="http://schemas.openxmlformats.org/officeDocument/2006/relationships/hyperlink" Target="https://cdnsm5-ss19.sharpschool.com/UserFiles/Servers/Server_57014/File/Our%20District/Superintendent/IU_22_StateMandates_2023.pdf" TargetMode="External"/><Relationship Id="rId3" Type="http://schemas.openxmlformats.org/officeDocument/2006/relationships/hyperlink" Target="https://safesupportivelearning.ed.gov/safe-and-healthy-students/school-climate" TargetMode="External"/><Relationship Id="rId7" Type="http://schemas.openxmlformats.org/officeDocument/2006/relationships/hyperlink" Target="https://www.pccd.pa.gov/schoolsafety/Documents/Assessment%20Criteria/7-Policy%20and%20Training%20Assessment%20Criteria.docx?Web=0" TargetMode="External"/><Relationship Id="rId12" Type="http://schemas.openxmlformats.org/officeDocument/2006/relationships/hyperlink" Target="https://www.legis.state.pa.us/cfdocs/legis/LI/consCheck.cfm?txtType=HTM&amp;ttl=44&amp;div=0&amp;chpt=73"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web.calstatela.edu/centers/schoolclimate/" TargetMode="External"/><Relationship Id="rId11" Type="http://schemas.openxmlformats.org/officeDocument/2006/relationships/hyperlink" Target="https://www.education.pa.gov/Schools/safeschools/laws/Act67/training/Pages/default.aspx" TargetMode="External"/><Relationship Id="rId5" Type="http://schemas.openxmlformats.org/officeDocument/2006/relationships/hyperlink" Target="https://www.wested.org/resources/school-climate-improvement-toolkit/" TargetMode="External"/><Relationship Id="rId10" Type="http://schemas.openxmlformats.org/officeDocument/2006/relationships/hyperlink" Target="https://www.education.pa.gov/Schools/safeschools/laws/Act67/Pages/SchoolSecurityPersonnel.aspx" TargetMode="External"/><Relationship Id="rId4" Type="http://schemas.openxmlformats.org/officeDocument/2006/relationships/hyperlink" Target="https://www.schoolclimate.org/" TargetMode="External"/><Relationship Id="rId9" Type="http://schemas.openxmlformats.org/officeDocument/2006/relationships/hyperlink" Target="https://www.legis.state.pa.us/cfdocs/legis/LI/uconsCheck.cfm?txtType=HTM&amp;yr=1949&amp;sessInd=0&amp;smthLwInd=0&amp;act=014&amp;chpt=13C" TargetMode="Externa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www.pacodeandbulletin.gov/Display/pacode?file=/secure/pacode/data/022/chapter14/s14.133.html&amp;d=reduce" TargetMode="External"/><Relationship Id="rId3" Type="http://schemas.openxmlformats.org/officeDocument/2006/relationships/hyperlink" Target="https://codes.findlaw.com/pa/title-24-ps-education/pa-st-sect-24-12-1205-6/" TargetMode="External"/><Relationship Id="rId7" Type="http://schemas.openxmlformats.org/officeDocument/2006/relationships/hyperlink" Target="https://codes.findlaw.com/pa/title-24-ps-education/pa-st-sect-24-14-1424/"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education.pa.gov/Schools/safeschools/laws/Pages/Act71.aspx" TargetMode="External"/><Relationship Id="rId11" Type="http://schemas.openxmlformats.org/officeDocument/2006/relationships/hyperlink" Target="https://www.legis.state.pa.us/cfdocs/legis/LI/uconsCheck.cfm?txtType=HTM&amp;yr=1949&amp;sessInd=0&amp;smthLwInd=0&amp;act=14&amp;chpt=13B&amp;sctn=10&amp;subsctn=0" TargetMode="External"/><Relationship Id="rId5" Type="http://schemas.openxmlformats.org/officeDocument/2006/relationships/hyperlink" Target="https://codes.findlaw.com/pa/title-24-ps-education/pa-st-sect-24-12-1205-7/" TargetMode="External"/><Relationship Id="rId10" Type="http://schemas.openxmlformats.org/officeDocument/2006/relationships/hyperlink" Target="https://www.legis.state.pa.us/cfdocs/legis/LI/uconsCheck.cfm?txtType=HTM&amp;yr=1949&amp;sessInd=0&amp;smthLwInd=0&amp;act=14&amp;chpt=13B&amp;sctn=16&amp;subsctn=0" TargetMode="External"/><Relationship Id="rId4" Type="http://schemas.openxmlformats.org/officeDocument/2006/relationships/hyperlink" Target="https://www.pccd.pa.gov/schoolsafety/Pages/Act-18-Resources-for-PA-School-Entities.aspx" TargetMode="External"/><Relationship Id="rId9" Type="http://schemas.openxmlformats.org/officeDocument/2006/relationships/hyperlink" Target="https://www.education.pa.gov/Schools/safeschools/laws/Act67/Pages/default.aspx"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rdstateboard-education.pwpca.pa.gov/Regulations/AcademicStandards/Pages/default.aspx"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safe2saypa.org/"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ccd.pa.gov/schoolsafety/Pages/default.asp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education.pa.gov/Documents/K-12/Safe%20Schools/MentalHealth/Empowerment%20Through%20Common%20Langauge%20in%20PA.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ccd.pa.gov/schoolsafety/Documents/Model%20Trauma-Informed%20Approach%20Plan%20-%20Guidelines%20for%20School%20Entities.pdf"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nida.nih.gov/publications/drugs-brains-behavior-science-addiction/drug-misuse-addiction" TargetMode="External"/><Relationship Id="rId5" Type="http://schemas.openxmlformats.org/officeDocument/2006/relationships/hyperlink" Target="http://988lifeline.org/chat" TargetMode="External"/><Relationship Id="rId4" Type="http://schemas.openxmlformats.org/officeDocument/2006/relationships/hyperlink" Target="https://www.stopbullying.gov/bullying/what-is-bullying"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pubmed.ncbi.nlm.nih.gov/23298982/"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stopbullying.gov/cyberbullying/what-is-it"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www.stopbullying.gov/resources/facts#_Fast_Facts" TargetMode="External"/><Relationship Id="rId5" Type="http://schemas.openxmlformats.org/officeDocument/2006/relationships/hyperlink" Target="https://cyberbullying.org/Cyberbullying-Identification-Prevention-Response-2021.pdf" TargetMode="External"/><Relationship Id="rId4" Type="http://schemas.openxmlformats.org/officeDocument/2006/relationships/hyperlink" Target="https://www.cdc.gov/violenceprevention/youthviolence/bullyingresearch/fastfact.html"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cdc.gov/violenceprevention/youthviolence/bullyingresearch/fastfact.html" TargetMode="External"/><Relationship Id="rId7" Type="http://schemas.openxmlformats.org/officeDocument/2006/relationships/hyperlink" Target="https://www.thetrevorproject.org/survey-2023/"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pubmed.ncbi.nlm.nih.gov/32654837/" TargetMode="External"/><Relationship Id="rId5" Type="http://schemas.openxmlformats.org/officeDocument/2006/relationships/hyperlink" Target="https://pubmed.ncbi.nlm.nih.gov/30926574/" TargetMode="External"/><Relationship Id="rId4" Type="http://schemas.openxmlformats.org/officeDocument/2006/relationships/hyperlink" Target="https://www.thetrevorproject.org/research-briefs/bullying-and-suicide-risk-among-lgbtq-youth/"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stopbullying.gov/resources/research-resources/consequences-of-bullying" TargetMode="External"/><Relationship Id="rId2" Type="http://schemas.openxmlformats.org/officeDocument/2006/relationships/slide" Target="../slides/slide90.xml"/><Relationship Id="rId1" Type="http://schemas.openxmlformats.org/officeDocument/2006/relationships/notesMaster" Target="../notesMasters/notesMaster1.xml"/><Relationship Id="rId5" Type="http://schemas.openxmlformats.org/officeDocument/2006/relationships/hyperlink" Target="https://www.cdc.gov/violenceprevention/aces/fastfact.html" TargetMode="External"/><Relationship Id="rId4" Type="http://schemas.openxmlformats.org/officeDocument/2006/relationships/hyperlink" Target="https://www.cdc.gov/violenceprevention/youthviolence/bullyingresearch/fastfact.html" TargetMode="Externa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stopbullying.gov/resources/research-resources/consequences-of-bullying"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legis.state.pa.us/cfdocs/legis/LI/uconsCheck.cfm?txtType=HTM&amp;yr=1949&amp;sessInd=0&amp;smthLwInd=0&amp;act=14&amp;chpt=13A&amp;sctn=3&amp;subsctn=1"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stopbullying.gov/bullying/effects"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legis.state.pa.us/cfdocs/legis/LI/uconsCheck.cfm?txtType=HTM&amp;yr=1949&amp;sessInd=0&amp;smthLwInd=0&amp;act=14&amp;chpt=15&amp;sctn=26&amp;subsctn=0" TargetMode="External"/><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hyperlink" Target="https://pacodeandbulletin.gov/Display/pacode?file=/secure/pacode/data/022/chapter12/s12.12.html&amp;d=reduce"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endParaRPr/>
          </a:p>
        </p:txBody>
      </p:sp>
      <p:sp>
        <p:nvSpPr>
          <p:cNvPr id="93" name="Google Shape;93;p1: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7: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endParaRPr/>
          </a:p>
        </p:txBody>
      </p:sp>
      <p:sp>
        <p:nvSpPr>
          <p:cNvPr id="163" name="Google Shape;163;p17: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15000"/>
              </a:lnSpc>
              <a:spcAft>
                <a:spcPts val="1199"/>
              </a:spcAft>
            </a:pPr>
            <a:r>
              <a:rPr lang="en-US" sz="1000" b="1" dirty="0">
                <a:latin typeface="Calibri" panose="020F0502020204030204" pitchFamily="34" charset="0"/>
                <a:ea typeface="Calibri" panose="020F0502020204030204" pitchFamily="34" charset="0"/>
              </a:rPr>
              <a:t>Relationship Risk Factors</a:t>
            </a:r>
            <a:endParaRPr lang="en-US" sz="1000" dirty="0">
              <a:latin typeface="Arial" panose="020B0604020202020204" pitchFamily="34" charset="0"/>
              <a:ea typeface="Arial" panose="020B0604020202020204" pitchFamily="34" charset="0"/>
            </a:endParaRPr>
          </a:p>
          <a:p>
            <a:pPr marL="0">
              <a:lnSpc>
                <a:spcPct val="115000"/>
              </a:lnSpc>
              <a:spcAft>
                <a:spcPts val="1199"/>
              </a:spcAft>
            </a:pPr>
            <a:r>
              <a:rPr lang="en-US" sz="1000" dirty="0">
                <a:latin typeface="Calibri" panose="020F0502020204030204" pitchFamily="34" charset="0"/>
                <a:ea typeface="Calibri" panose="020F0502020204030204" pitchFamily="34" charset="0"/>
              </a:rPr>
              <a:t>These harmful or hurtful experiences within relationships contribute to risk:</a:t>
            </a:r>
            <a:endParaRPr lang="en-US" sz="1000" dirty="0">
              <a:latin typeface="Arial" panose="020B0604020202020204" pitchFamily="34" charset="0"/>
              <a:ea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Bullying</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Family/loved one’s history of suicide</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Loss of relationships</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High conflict or violent relationships</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spcAft>
                <a:spcPts val="1199"/>
              </a:spcAft>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Social isolation</a:t>
            </a:r>
            <a:endParaRPr lang="en-US" sz="1000" dirty="0">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100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8732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15000"/>
              </a:lnSpc>
              <a:spcAft>
                <a:spcPts val="1199"/>
              </a:spcAft>
            </a:pPr>
            <a:r>
              <a:rPr lang="en-US" sz="1000" b="1" dirty="0">
                <a:latin typeface="Calibri" panose="020F0502020204030204" pitchFamily="34" charset="0"/>
                <a:ea typeface="Calibri" panose="020F0502020204030204" pitchFamily="34" charset="0"/>
              </a:rPr>
              <a:t>Community Risk Factors</a:t>
            </a:r>
            <a:endParaRPr lang="en-US" sz="1000" dirty="0">
              <a:latin typeface="Arial" panose="020B0604020202020204" pitchFamily="34" charset="0"/>
              <a:ea typeface="Arial" panose="020B0604020202020204" pitchFamily="34" charset="0"/>
            </a:endParaRPr>
          </a:p>
          <a:p>
            <a:pPr marL="0">
              <a:lnSpc>
                <a:spcPct val="115000"/>
              </a:lnSpc>
              <a:spcAft>
                <a:spcPts val="1199"/>
              </a:spcAft>
            </a:pPr>
            <a:r>
              <a:rPr lang="en-US" sz="1000" dirty="0">
                <a:latin typeface="Calibri" panose="020F0502020204030204" pitchFamily="34" charset="0"/>
                <a:ea typeface="Calibri" panose="020F0502020204030204" pitchFamily="34" charset="0"/>
              </a:rPr>
              <a:t>These challenging issues within a person’s community contribute to risk:</a:t>
            </a:r>
            <a:endParaRPr lang="en-US" sz="1000" dirty="0">
              <a:latin typeface="Arial" panose="020B0604020202020204" pitchFamily="34" charset="0"/>
              <a:ea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Lack of access to healthcare</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Suicide cluster in the community</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Stress of acculturation</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Community violence</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Historical trauma</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spcAft>
                <a:spcPts val="1199"/>
              </a:spcAft>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Discrimination</a:t>
            </a:r>
            <a:endParaRPr lang="en-US" sz="1000" dirty="0">
              <a:latin typeface="Arial" panose="020B0604020202020204" pitchFamily="34" charset="0"/>
              <a:ea typeface="Arial" panose="020B0604020202020204" pitchFamily="34" charset="0"/>
              <a:cs typeface="Arial" panose="020B0604020202020204" pitchFamily="34" charset="0"/>
            </a:endParaRPr>
          </a:p>
          <a:p>
            <a:pPr marL="0">
              <a:lnSpc>
                <a:spcPct val="115000"/>
              </a:lnSpc>
              <a:spcAft>
                <a:spcPts val="1199"/>
              </a:spcAft>
            </a:pPr>
            <a:r>
              <a:rPr lang="en-US" sz="1000" b="1" dirty="0">
                <a:latin typeface="Calibri" panose="020F0502020204030204" pitchFamily="34" charset="0"/>
                <a:ea typeface="Calibri" panose="020F0502020204030204" pitchFamily="34" charset="0"/>
              </a:rPr>
              <a:t>Societal Risk Factors</a:t>
            </a:r>
            <a:endParaRPr lang="en-US" sz="1000" dirty="0">
              <a:latin typeface="Arial" panose="020B0604020202020204" pitchFamily="34" charset="0"/>
              <a:ea typeface="Arial" panose="020B0604020202020204" pitchFamily="34" charset="0"/>
            </a:endParaRPr>
          </a:p>
          <a:p>
            <a:pPr marL="0">
              <a:lnSpc>
                <a:spcPct val="115000"/>
              </a:lnSpc>
              <a:spcAft>
                <a:spcPts val="1199"/>
              </a:spcAft>
            </a:pPr>
            <a:r>
              <a:rPr lang="en-US" sz="1000" dirty="0">
                <a:latin typeface="Calibri" panose="020F0502020204030204" pitchFamily="34" charset="0"/>
                <a:ea typeface="Calibri" panose="020F0502020204030204" pitchFamily="34" charset="0"/>
              </a:rPr>
              <a:t>These cultural and environmental factors within the larger society contribute to risk:</a:t>
            </a:r>
            <a:endParaRPr lang="en-US" sz="1000" dirty="0">
              <a:latin typeface="Arial" panose="020B0604020202020204" pitchFamily="34" charset="0"/>
              <a:ea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Stigma associated with help-seeking and mental illness</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Easy access to lethal means of suicide among people at risk</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Unsafe media portrayals of suicide</a:t>
            </a:r>
            <a:endParaRPr lang="en-US" sz="1000" dirty="0">
              <a:latin typeface="Arial" panose="020B0604020202020204" pitchFamily="34" charset="0"/>
              <a:ea typeface="Arial" panose="020B0604020202020204" pitchFamily="34" charset="0"/>
              <a:cs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r>
              <a:rPr lang="en-US" sz="1000" dirty="0">
                <a:latin typeface="Calibri" panose="020F0502020204030204" pitchFamily="34" charset="0"/>
                <a:ea typeface="Calibri" panose="020F0502020204030204" pitchFamily="34" charset="0"/>
              </a:rPr>
              <a:t>It is equally important to understand that there are many protective factors that reduce or eliminate the risk of suicide. </a:t>
            </a:r>
            <a:endParaRPr lang="en-US" sz="1000" dirty="0">
              <a:latin typeface="Arial" panose="020B0604020202020204" pitchFamily="34" charset="0"/>
              <a:ea typeface="Arial" panose="020B060402020202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101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5398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43" indent="-228571" defTabSz="914285">
              <a:defRPr/>
            </a:pPr>
            <a:r>
              <a:rPr lang="en-US" sz="1000" dirty="0">
                <a:latin typeface="Calibri" panose="020F0502020204030204" pitchFamily="34" charset="0"/>
                <a:ea typeface="Calibri" panose="020F0502020204030204" pitchFamily="34" charset="0"/>
              </a:rPr>
              <a:t>It is equally important to understand that there are many protective factors that reduce or eliminate the risk of suicide.  Many of the following protective factors compiled by the Center for Disease Control can be addressed within the school setting:</a:t>
            </a:r>
          </a:p>
          <a:p>
            <a:pPr marL="457143" indent="-228571" defTabSz="914285">
              <a:defRPr/>
            </a:pPr>
            <a:endParaRPr lang="en-US" sz="1000" dirty="0">
              <a:latin typeface="Arial" panose="020B0604020202020204" pitchFamily="34" charset="0"/>
              <a:ea typeface="Arial" panose="020B0604020202020204" pitchFamily="34" charset="0"/>
            </a:endParaRPr>
          </a:p>
          <a:p>
            <a:pPr marL="0">
              <a:lnSpc>
                <a:spcPct val="115000"/>
              </a:lnSpc>
              <a:spcAft>
                <a:spcPts val="1199"/>
              </a:spcAft>
            </a:pPr>
            <a:r>
              <a:rPr lang="en-US" sz="1000" dirty="0">
                <a:latin typeface="Calibri" panose="020F0502020204030204" pitchFamily="34" charset="0"/>
                <a:ea typeface="Calibri" panose="020F0502020204030204" pitchFamily="34" charset="0"/>
              </a:rPr>
              <a:t>These personal factors protect against suicide risk:</a:t>
            </a:r>
            <a:endParaRPr lang="en-US" sz="1000" dirty="0">
              <a:latin typeface="Arial" panose="020B0604020202020204" pitchFamily="34" charset="0"/>
              <a:ea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Effective coping and problem-solving skills</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Reasons for living (for example, family, friends, pets, ability to identify reason for living, etc.)</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spcAft>
                <a:spcPts val="1199"/>
              </a:spcAft>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Strong sense of cultural identity</a:t>
            </a:r>
          </a:p>
          <a:p>
            <a:pPr marL="342857" indent="-342857">
              <a:lnSpc>
                <a:spcPct val="115000"/>
              </a:lnSpc>
              <a:spcAft>
                <a:spcPts val="1199"/>
              </a:spcAft>
              <a:buSzPts val="1300"/>
              <a:buFont typeface="Arial" panose="020B0604020202020204" pitchFamily="34" charset="0"/>
              <a:buChar char="●"/>
            </a:pPr>
            <a:endParaRPr lang="en-US" sz="1000" dirty="0">
              <a:latin typeface="Arial" panose="020B0604020202020204" pitchFamily="34" charset="0"/>
              <a:ea typeface="Arial" panose="020B0604020202020204" pitchFamily="34" charset="0"/>
              <a:cs typeface="Arial" panose="020B0604020202020204" pitchFamily="34" charset="0"/>
            </a:endParaRPr>
          </a:p>
          <a:p>
            <a:pPr marL="0">
              <a:lnSpc>
                <a:spcPct val="115000"/>
              </a:lnSpc>
              <a:spcAft>
                <a:spcPts val="1199"/>
              </a:spcAft>
            </a:pPr>
            <a:r>
              <a:rPr lang="en-US" sz="1000" b="1" dirty="0">
                <a:latin typeface="Calibri" panose="020F0502020204030204" pitchFamily="34" charset="0"/>
                <a:ea typeface="Calibri" panose="020F0502020204030204" pitchFamily="34" charset="0"/>
              </a:rPr>
              <a:t>Relationship Protective Factors</a:t>
            </a:r>
            <a:endParaRPr lang="en-US" sz="1000" dirty="0">
              <a:latin typeface="Arial" panose="020B0604020202020204" pitchFamily="34" charset="0"/>
              <a:ea typeface="Arial" panose="020B0604020202020204" pitchFamily="34" charset="0"/>
            </a:endParaRPr>
          </a:p>
          <a:p>
            <a:pPr marL="0">
              <a:lnSpc>
                <a:spcPct val="115000"/>
              </a:lnSpc>
              <a:spcAft>
                <a:spcPts val="1199"/>
              </a:spcAft>
            </a:pPr>
            <a:r>
              <a:rPr lang="en-US" sz="1000" dirty="0">
                <a:latin typeface="Calibri" panose="020F0502020204030204" pitchFamily="34" charset="0"/>
                <a:ea typeface="Calibri" panose="020F0502020204030204" pitchFamily="34" charset="0"/>
              </a:rPr>
              <a:t>These healthy relationship experiences protect against suicide risk:</a:t>
            </a:r>
            <a:endParaRPr lang="en-US" sz="1000" dirty="0">
              <a:latin typeface="Arial" panose="020B0604020202020204" pitchFamily="34" charset="0"/>
              <a:ea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Support from parents, friends, and family</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spcAft>
                <a:spcPts val="1199"/>
              </a:spcAft>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Times New Roman" panose="02020603050405020304" pitchFamily="18" charset="0"/>
              </a:rPr>
              <a:t>Feeling connected to others; trusted adults at school can meet this need</a:t>
            </a:r>
            <a:endParaRPr lang="en-US" sz="1000" dirty="0">
              <a:latin typeface="Arial" panose="020B060402020202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102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262600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15000"/>
              </a:lnSpc>
              <a:spcAft>
                <a:spcPts val="1199"/>
              </a:spcAft>
            </a:pPr>
            <a:r>
              <a:rPr lang="en-US" sz="1000" b="1" dirty="0">
                <a:latin typeface="Calibri" panose="020F0502020204030204" pitchFamily="34" charset="0"/>
                <a:ea typeface="Calibri" panose="020F0502020204030204" pitchFamily="34" charset="0"/>
              </a:rPr>
              <a:t>Community Protective Factors</a:t>
            </a:r>
            <a:endParaRPr lang="en-US" sz="1000" dirty="0">
              <a:latin typeface="Arial" panose="020B0604020202020204" pitchFamily="34" charset="0"/>
              <a:ea typeface="Arial" panose="020B0604020202020204" pitchFamily="34" charset="0"/>
            </a:endParaRPr>
          </a:p>
          <a:p>
            <a:pPr marL="0">
              <a:lnSpc>
                <a:spcPct val="115000"/>
              </a:lnSpc>
              <a:spcAft>
                <a:spcPts val="1199"/>
              </a:spcAft>
            </a:pPr>
            <a:r>
              <a:rPr lang="en-US" sz="1000" dirty="0">
                <a:latin typeface="Calibri" panose="020F0502020204030204" pitchFamily="34" charset="0"/>
                <a:ea typeface="Calibri" panose="020F0502020204030204" pitchFamily="34" charset="0"/>
              </a:rPr>
              <a:t>These supportive community experiences protect against suicide risk:</a:t>
            </a:r>
            <a:endParaRPr lang="en-US" sz="1000" dirty="0">
              <a:latin typeface="Arial" panose="020B0604020202020204" pitchFamily="34" charset="0"/>
              <a:ea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Feeling connected to school, community, and other social institutions</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spcAft>
                <a:spcPts val="1199"/>
              </a:spcAft>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Availability of safe and adequate housing and nutrition, and consistent and high quality physical and behavioral healthcare</a:t>
            </a:r>
            <a:endParaRPr lang="en-US" sz="1000" dirty="0">
              <a:latin typeface="Arial" panose="020B0604020202020204" pitchFamily="34" charset="0"/>
              <a:ea typeface="Arial" panose="020B0604020202020204" pitchFamily="34" charset="0"/>
              <a:cs typeface="Arial" panose="020B0604020202020204" pitchFamily="34" charset="0"/>
            </a:endParaRPr>
          </a:p>
          <a:p>
            <a:pPr marL="0">
              <a:lnSpc>
                <a:spcPct val="115000"/>
              </a:lnSpc>
              <a:spcAft>
                <a:spcPts val="1199"/>
              </a:spcAft>
            </a:pPr>
            <a:r>
              <a:rPr lang="en-US" sz="1000" b="1" dirty="0">
                <a:latin typeface="Calibri" panose="020F0502020204030204" pitchFamily="34" charset="0"/>
                <a:ea typeface="Calibri" panose="020F0502020204030204" pitchFamily="34" charset="0"/>
              </a:rPr>
              <a:t>Societal Protective Factors:</a:t>
            </a:r>
            <a:endParaRPr lang="en-US" sz="1000" dirty="0">
              <a:latin typeface="Arial" panose="020B0604020202020204" pitchFamily="34" charset="0"/>
              <a:ea typeface="Arial" panose="020B0604020202020204" pitchFamily="34" charset="0"/>
            </a:endParaRPr>
          </a:p>
          <a:p>
            <a:pPr marL="0">
              <a:lnSpc>
                <a:spcPct val="115000"/>
              </a:lnSpc>
              <a:spcAft>
                <a:spcPts val="1199"/>
              </a:spcAft>
            </a:pPr>
            <a:r>
              <a:rPr lang="en-US" sz="1000" dirty="0">
                <a:latin typeface="Calibri" panose="020F0502020204030204" pitchFamily="34" charset="0"/>
                <a:ea typeface="Calibri" panose="020F0502020204030204" pitchFamily="34" charset="0"/>
              </a:rPr>
              <a:t>These cultural and environmental factors within the larger society protect against suicide risk:</a:t>
            </a:r>
            <a:endParaRPr lang="en-US" sz="1000" dirty="0">
              <a:latin typeface="Arial" panose="020B0604020202020204" pitchFamily="34" charset="0"/>
              <a:ea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Reduced access to lethal means of suicide among people at risk</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Cultural, religious, or moral objections to suicide</a:t>
            </a:r>
            <a:endParaRPr lang="en-US" sz="1000" dirty="0">
              <a:latin typeface="Arial" panose="020B060402020202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103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07307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78: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spcBef>
                <a:spcPts val="1199"/>
              </a:spcBef>
              <a:spcAft>
                <a:spcPts val="1199"/>
              </a:spcAft>
            </a:pPr>
            <a:r>
              <a:rPr lang="en-US" sz="1000" dirty="0">
                <a:latin typeface="Calibri" panose="020F0502020204030204" pitchFamily="34" charset="0"/>
                <a:ea typeface="Calibri" panose="020F0502020204030204" pitchFamily="34" charset="0"/>
              </a:rPr>
              <a:t>Asking a child if they are thinking about suicide does not increase their risk, in fact, it can remove fear about talking about their suicidal thoughts. </a:t>
            </a:r>
            <a:endParaRPr lang="en-US" sz="1000" dirty="0">
              <a:latin typeface="Arial" panose="020B0604020202020204" pitchFamily="34" charset="0"/>
              <a:ea typeface="Arial" panose="020B0604020202020204" pitchFamily="34" charset="0"/>
            </a:endParaRPr>
          </a:p>
          <a:p>
            <a:pPr marL="0">
              <a:lnSpc>
                <a:spcPct val="115000"/>
              </a:lnSpc>
              <a:spcBef>
                <a:spcPts val="1199"/>
              </a:spcBef>
            </a:pPr>
            <a:r>
              <a:rPr lang="en-US" sz="1000" dirty="0">
                <a:latin typeface="Calibri" panose="020F0502020204030204" pitchFamily="34" charset="0"/>
                <a:ea typeface="Calibri" panose="020F0502020204030204" pitchFamily="34" charset="0"/>
              </a:rPr>
              <a:t> It is critical not to dismiss or minimize the seriousness of concerns you have or the information you receive about a student who is at risk for suicide or is exhibiting warning signs of suicide.</a:t>
            </a:r>
            <a:endParaRPr lang="en-US" sz="1000" dirty="0">
              <a:latin typeface="Arial" panose="020B0604020202020204" pitchFamily="34" charset="0"/>
              <a:ea typeface="Arial" panose="020B0604020202020204" pitchFamily="34" charset="0"/>
            </a:endParaRPr>
          </a:p>
          <a:p>
            <a:pPr marL="0">
              <a:lnSpc>
                <a:spcPct val="115000"/>
              </a:lnSpc>
              <a:spcBef>
                <a:spcPts val="1199"/>
              </a:spcBef>
            </a:pPr>
            <a:r>
              <a:rPr lang="en-US" sz="1000" dirty="0">
                <a:latin typeface="Calibri" panose="020F0502020204030204" pitchFamily="34" charset="0"/>
                <a:ea typeface="Calibri" panose="020F0502020204030204" pitchFamily="34" charset="0"/>
              </a:rPr>
              <a:t>Should a student express or demonstrate warning signs for suicide to you, or to a student’s peer or other non-school employee who reports it to you:</a:t>
            </a: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Call 911 if the risk for suicide is imminent or the student has engaged in an act of suicide</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Follow established district policies/procedures/protocols regarding suicidal students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Listen</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Affirm and support their need for help</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Thank the child for talking with you</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Immediately contact the appropriate school</a:t>
            </a:r>
            <a:r>
              <a:rPr lang="en-US" sz="1000" u="sng" dirty="0">
                <a:solidFill>
                  <a:srgbClr val="008080"/>
                </a:solidFill>
                <a:latin typeface="Calibri" panose="020F0502020204030204" pitchFamily="34" charset="0"/>
                <a:ea typeface="Calibri" panose="020F0502020204030204" pitchFamily="34" charset="0"/>
              </a:rPr>
              <a:t>-</a:t>
            </a:r>
            <a:r>
              <a:rPr lang="en-US" sz="1000" dirty="0">
                <a:latin typeface="Calibri" panose="020F0502020204030204" pitchFamily="34" charset="0"/>
                <a:ea typeface="Calibri" panose="020F0502020204030204" pitchFamily="34" charset="0"/>
              </a:rPr>
              <a:t>based mental health professional (such as the school counselor, school psychologist or school social worker), the school nurse, an administrator, or your direct supervisor, as defined in your suicide prevention policy.</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Do not leave the child alone, ensure a trusted adult remains with the child while  you speak with a member of your school entity’s crisis team, a school-based behavioral health professional, the appropriate administrator, or your direct supervisor</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If you learn about this information outside of school hours:</a:t>
            </a:r>
            <a:endParaRPr lang="en-US" sz="1000" dirty="0">
              <a:latin typeface="Arial" panose="020B0604020202020204" pitchFamily="34" charset="0"/>
              <a:ea typeface="Arial" panose="020B0604020202020204" pitchFamily="34" charset="0"/>
            </a:endParaRPr>
          </a:p>
          <a:p>
            <a:pPr marL="742857" lvl="1" indent="-285714">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In the case of imminent risk: Call 911</a:t>
            </a:r>
            <a:endParaRPr lang="en-US" sz="1000" dirty="0">
              <a:latin typeface="Arial" panose="020B0604020202020204" pitchFamily="34" charset="0"/>
              <a:ea typeface="Arial" panose="020B0604020202020204" pitchFamily="34" charset="0"/>
            </a:endParaRPr>
          </a:p>
          <a:p>
            <a:pPr marL="742857" lvl="1" indent="-285714">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Follow your school entity’s policies, procedures, and protocols</a:t>
            </a:r>
            <a:endParaRPr lang="en-US" sz="1000" dirty="0">
              <a:latin typeface="Arial" panose="020B0604020202020204" pitchFamily="34" charset="0"/>
              <a:ea typeface="Arial" panose="020B0604020202020204" pitchFamily="34" charset="0"/>
            </a:endParaRPr>
          </a:p>
          <a:p>
            <a:pPr marL="742857" lvl="1" indent="-285714">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Report your concern to Safe2Say Something</a:t>
            </a:r>
            <a:endParaRPr lang="en-US" sz="1000" dirty="0">
              <a:latin typeface="Arial" panose="020B0604020202020204" pitchFamily="34" charset="0"/>
              <a:ea typeface="Arial" panose="020B0604020202020204" pitchFamily="34" charset="0"/>
            </a:endParaRPr>
          </a:p>
          <a:p>
            <a:pPr marL="0">
              <a:lnSpc>
                <a:spcPct val="115000"/>
              </a:lnSpc>
              <a:spcBef>
                <a:spcPts val="600"/>
              </a:spcBef>
              <a:spcAft>
                <a:spcPts val="600"/>
              </a:spcAft>
            </a:pPr>
            <a:r>
              <a:rPr lang="en-US" sz="1000" dirty="0">
                <a:latin typeface="Calibri" panose="020F0502020204030204" pitchFamily="34" charset="0"/>
                <a:ea typeface="Calibri" panose="020F0502020204030204" pitchFamily="34" charset="0"/>
              </a:rPr>
              <a:t>It is the responsibility of all school entities to have a protocol for making a crisis referral for a suicide screening during school hours. As the School Safety and Security Coordinator, you should be able to identify this process, your school policies and procedures related to suicide prevention and response, and also be able to refer other staff to these resources. If you are concerned that a student is demonstrating thoughts or behaviors that indicate a warning sign for suicide, you should immediately follow your established protocols to report this to a school-based behavioral health professional, crisis team, the appropriate administrator, or call 911 if the danger is imminent. </a:t>
            </a:r>
            <a:endParaRPr lang="en-US" sz="1000" dirty="0">
              <a:latin typeface="Arial" panose="020B0604020202020204" pitchFamily="34" charset="0"/>
              <a:ea typeface="Arial" panose="020B0604020202020204" pitchFamily="34" charset="0"/>
            </a:endParaRPr>
          </a:p>
          <a:p>
            <a:pPr marL="0">
              <a:lnSpc>
                <a:spcPct val="115000"/>
              </a:lnSpc>
              <a:spcBef>
                <a:spcPts val="1199"/>
              </a:spcBef>
            </a:pPr>
            <a:endParaRPr lang="en-US" sz="1000" dirty="0">
              <a:latin typeface="Arial" panose="020B0604020202020204" pitchFamily="34" charset="0"/>
              <a:ea typeface="Arial" panose="020B0604020202020204" pitchFamily="34" charset="0"/>
            </a:endParaRPr>
          </a:p>
          <a:p>
            <a:pPr marL="0">
              <a:lnSpc>
                <a:spcPct val="115000"/>
              </a:lnSpc>
              <a:spcBef>
                <a:spcPts val="1199"/>
              </a:spcBef>
              <a:spcAft>
                <a:spcPts val="1199"/>
              </a:spcAft>
            </a:pPr>
            <a:endParaRPr lang="en-US" sz="1100" dirty="0">
              <a:latin typeface="Arial" panose="020B0604020202020204" pitchFamily="34" charset="0"/>
              <a:ea typeface="Arial" panose="020B0604020202020204" pitchFamily="34" charset="0"/>
            </a:endParaRPr>
          </a:p>
        </p:txBody>
      </p:sp>
      <p:sp>
        <p:nvSpPr>
          <p:cNvPr id="935" name="Google Shape;935;p78: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15000"/>
              </a:lnSpc>
              <a:spcBef>
                <a:spcPts val="600"/>
              </a:spcBef>
              <a:spcAft>
                <a:spcPts val="600"/>
              </a:spcAft>
            </a:pPr>
            <a:r>
              <a:rPr lang="en-US" sz="1000" dirty="0">
                <a:highlight>
                  <a:srgbClr val="FF00FF"/>
                </a:highlight>
                <a:latin typeface="Calibri" panose="020F0502020204030204" pitchFamily="34" charset="0"/>
                <a:ea typeface="Calibri" panose="020F0502020204030204" pitchFamily="34" charset="0"/>
              </a:rPr>
              <a:t>Have the table groups read from the Scenario and identify experiences in Alex’s life that include first Bullying and second, risk of suicide.  Then instruct each School Safety and Security Coordinator to do the following and consider how their school entity’s policies, procedures, and resources might be used to support Alex. </a:t>
            </a:r>
            <a:endParaRPr lang="en-US" sz="1000" dirty="0">
              <a:latin typeface="Arial" panose="020B0604020202020204" pitchFamily="34" charset="0"/>
              <a:ea typeface="Arial" panose="020B0604020202020204" pitchFamily="34" charset="0"/>
            </a:endParaRPr>
          </a:p>
          <a:p>
            <a:pPr marL="0">
              <a:lnSpc>
                <a:spcPct val="115000"/>
              </a:lnSpc>
              <a:spcBef>
                <a:spcPts val="600"/>
              </a:spcBef>
              <a:spcAft>
                <a:spcPts val="600"/>
              </a:spcAft>
            </a:pPr>
            <a:r>
              <a:rPr lang="en-US" sz="1000" i="1" dirty="0">
                <a:highlight>
                  <a:srgbClr val="FF00FF"/>
                </a:highlight>
                <a:latin typeface="Calibri" panose="020F0502020204030204" pitchFamily="34" charset="0"/>
                <a:ea typeface="Calibri" panose="020F0502020204030204" pitchFamily="34" charset="0"/>
              </a:rPr>
              <a:t>Bullying </a:t>
            </a:r>
            <a:endParaRPr lang="en-US" sz="1000" dirty="0">
              <a:latin typeface="Arial" panose="020B0604020202020204" pitchFamily="34" charset="0"/>
              <a:ea typeface="Arial" panose="020B0604020202020204" pitchFamily="34" charset="0"/>
            </a:endParaRPr>
          </a:p>
          <a:p>
            <a:pPr marL="342857" indent="-342857">
              <a:lnSpc>
                <a:spcPct val="115000"/>
              </a:lnSpc>
              <a:spcBef>
                <a:spcPts val="600"/>
              </a:spcBef>
              <a:buFont typeface="+mj-lt"/>
              <a:buAutoNum type="arabicPeriod"/>
            </a:pPr>
            <a:r>
              <a:rPr lang="en-US" sz="1000" dirty="0">
                <a:highlight>
                  <a:srgbClr val="FF00FF"/>
                </a:highlight>
                <a:latin typeface="Calibri" panose="020F0502020204030204" pitchFamily="34" charset="0"/>
                <a:ea typeface="Calibri" panose="020F0502020204030204" pitchFamily="34" charset="0"/>
              </a:rPr>
              <a:t>Identify your school bullying policy</a:t>
            </a:r>
            <a:endParaRPr lang="en-US" sz="1000" dirty="0">
              <a:latin typeface="Arial" panose="020B0604020202020204" pitchFamily="34" charset="0"/>
              <a:ea typeface="Arial" panose="020B0604020202020204" pitchFamily="34" charset="0"/>
            </a:endParaRPr>
          </a:p>
          <a:p>
            <a:pPr marL="342857" indent="-342857">
              <a:lnSpc>
                <a:spcPct val="115000"/>
              </a:lnSpc>
              <a:buFont typeface="+mj-lt"/>
              <a:buAutoNum type="arabicPeriod"/>
            </a:pPr>
            <a:r>
              <a:rPr lang="en-US" sz="1000" dirty="0">
                <a:highlight>
                  <a:srgbClr val="FF00FF"/>
                </a:highlight>
                <a:latin typeface="Calibri" panose="020F0502020204030204" pitchFamily="34" charset="0"/>
                <a:ea typeface="Calibri" panose="020F0502020204030204" pitchFamily="34" charset="0"/>
              </a:rPr>
              <a:t>What are your school entity's protocols for reporting bullying? </a:t>
            </a:r>
            <a:endParaRPr lang="en-US" sz="1000" dirty="0">
              <a:latin typeface="Arial" panose="020B0604020202020204" pitchFamily="34" charset="0"/>
              <a:ea typeface="Arial" panose="020B0604020202020204" pitchFamily="34" charset="0"/>
            </a:endParaRPr>
          </a:p>
          <a:p>
            <a:pPr marL="342857" indent="-342857">
              <a:lnSpc>
                <a:spcPct val="115000"/>
              </a:lnSpc>
              <a:buFont typeface="+mj-lt"/>
              <a:buAutoNum type="arabicPeriod"/>
            </a:pPr>
            <a:r>
              <a:rPr lang="en-US" sz="1000" dirty="0">
                <a:highlight>
                  <a:srgbClr val="FF00FF"/>
                </a:highlight>
                <a:latin typeface="Calibri" panose="020F0502020204030204" pitchFamily="34" charset="0"/>
                <a:ea typeface="Calibri" panose="020F0502020204030204" pitchFamily="34" charset="0"/>
              </a:rPr>
              <a:t>If you witness a child being bullied or a child engaging in bullying behavior, how do you refer them for support and intervention?  To whom are they referred?  </a:t>
            </a:r>
            <a:endParaRPr lang="en-US" sz="1000" dirty="0">
              <a:latin typeface="Arial" panose="020B0604020202020204" pitchFamily="34" charset="0"/>
              <a:ea typeface="Arial" panose="020B0604020202020204" pitchFamily="34" charset="0"/>
            </a:endParaRPr>
          </a:p>
          <a:p>
            <a:pPr marL="342857" indent="-342857">
              <a:lnSpc>
                <a:spcPct val="115000"/>
              </a:lnSpc>
              <a:buFont typeface="+mj-lt"/>
              <a:buAutoNum type="arabicPeriod"/>
            </a:pPr>
            <a:r>
              <a:rPr lang="en-US" sz="1000" dirty="0">
                <a:highlight>
                  <a:srgbClr val="FF00FF"/>
                </a:highlight>
                <a:latin typeface="Calibri" panose="020F0502020204030204" pitchFamily="34" charset="0"/>
                <a:ea typeface="Calibri" panose="020F0502020204030204" pitchFamily="34" charset="0"/>
              </a:rPr>
              <a:t>What school and community programs and resources are available to support students who are being bullied or who are engaging in bullying behavior? (including which school staff are trained and how referrals to community programs are made</a:t>
            </a:r>
            <a:r>
              <a:rPr lang="en-US" sz="1000" u="sng" dirty="0">
                <a:solidFill>
                  <a:srgbClr val="008080"/>
                </a:solidFill>
                <a:highlight>
                  <a:srgbClr val="FF00FF"/>
                </a:highlight>
                <a:latin typeface="Calibri" panose="020F0502020204030204" pitchFamily="34" charset="0"/>
                <a:ea typeface="Calibri" panose="020F0502020204030204" pitchFamily="34" charset="0"/>
              </a:rPr>
              <a:t>)</a:t>
            </a:r>
            <a:r>
              <a:rPr lang="en-US" sz="1000" dirty="0">
                <a:highlight>
                  <a:srgbClr val="FF00FF"/>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spcBef>
                <a:spcPts val="600"/>
              </a:spcBef>
              <a:spcAft>
                <a:spcPts val="600"/>
              </a:spcAft>
            </a:pPr>
            <a:r>
              <a:rPr lang="en-US" sz="1000" b="1" dirty="0">
                <a:highlight>
                  <a:srgbClr val="FF00FF"/>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spcBef>
                <a:spcPts val="600"/>
              </a:spcBef>
              <a:spcAft>
                <a:spcPts val="600"/>
              </a:spcAft>
            </a:pPr>
            <a:r>
              <a:rPr lang="en-US" sz="1000" i="1" dirty="0">
                <a:highlight>
                  <a:srgbClr val="FF00FF"/>
                </a:highlight>
                <a:latin typeface="Calibri" panose="020F0502020204030204" pitchFamily="34" charset="0"/>
                <a:ea typeface="Calibri" panose="020F0502020204030204" pitchFamily="34" charset="0"/>
              </a:rPr>
              <a:t>Suicide </a:t>
            </a:r>
            <a:endParaRPr lang="en-US" sz="1000" dirty="0">
              <a:latin typeface="Arial" panose="020B0604020202020204" pitchFamily="34" charset="0"/>
              <a:ea typeface="Arial" panose="020B0604020202020204" pitchFamily="34" charset="0"/>
            </a:endParaRPr>
          </a:p>
          <a:p>
            <a:pPr marL="342857" indent="-342857">
              <a:lnSpc>
                <a:spcPct val="115000"/>
              </a:lnSpc>
              <a:spcBef>
                <a:spcPts val="600"/>
              </a:spcBef>
              <a:buFont typeface="+mj-lt"/>
              <a:buAutoNum type="arabicPeriod"/>
            </a:pPr>
            <a:r>
              <a:rPr lang="en-US" sz="1000" dirty="0">
                <a:highlight>
                  <a:srgbClr val="FF00FF"/>
                </a:highlight>
                <a:latin typeface="Calibri" panose="020F0502020204030204" pitchFamily="34" charset="0"/>
                <a:ea typeface="Calibri" panose="020F0502020204030204" pitchFamily="34" charset="0"/>
              </a:rPr>
              <a:t>What are your school entity’s policies and procedures related to suicide awareness, prevention and postvention?</a:t>
            </a:r>
            <a:endParaRPr lang="en-US" sz="1000" dirty="0">
              <a:latin typeface="Arial" panose="020B0604020202020204" pitchFamily="34" charset="0"/>
              <a:ea typeface="Arial" panose="020B0604020202020204" pitchFamily="34" charset="0"/>
            </a:endParaRPr>
          </a:p>
          <a:p>
            <a:pPr marL="342857" indent="-342857">
              <a:lnSpc>
                <a:spcPct val="115000"/>
              </a:lnSpc>
              <a:buFont typeface="+mj-lt"/>
              <a:buAutoNum type="arabicPeriod"/>
            </a:pPr>
            <a:r>
              <a:rPr lang="en-US" sz="1000" dirty="0">
                <a:highlight>
                  <a:srgbClr val="FF00FF"/>
                </a:highlight>
                <a:latin typeface="Calibri" panose="020F0502020204030204" pitchFamily="34" charset="0"/>
                <a:ea typeface="Calibri" panose="020F0502020204030204" pitchFamily="34" charset="0"/>
              </a:rPr>
              <a:t>What is the referral process for a student at risk of suicide or demonstrating warning signs for suicide?</a:t>
            </a:r>
            <a:endParaRPr lang="en-US" sz="1000" dirty="0">
              <a:latin typeface="Arial" panose="020B0604020202020204" pitchFamily="34" charset="0"/>
              <a:ea typeface="Arial" panose="020B0604020202020204" pitchFamily="34" charset="0"/>
            </a:endParaRPr>
          </a:p>
          <a:p>
            <a:pPr marL="342857" indent="-342857">
              <a:lnSpc>
                <a:spcPct val="115000"/>
              </a:lnSpc>
              <a:spcBef>
                <a:spcPts val="1199"/>
              </a:spcBef>
              <a:spcAft>
                <a:spcPts val="1199"/>
              </a:spcAft>
              <a:buFont typeface="+mj-lt"/>
              <a:buAutoNum type="arabicPeriod"/>
            </a:pPr>
            <a:r>
              <a:rPr lang="en-US" sz="1000" dirty="0">
                <a:highlight>
                  <a:srgbClr val="FF00FF"/>
                </a:highlight>
                <a:latin typeface="Calibri" panose="020F0502020204030204" pitchFamily="34" charset="0"/>
                <a:ea typeface="Calibri" panose="020F0502020204030204" pitchFamily="34" charset="0"/>
              </a:rPr>
              <a:t>What school and community programs and resources are available to support students who are suicidal or at risk of suicide? (including which school staff are trained and how referrals to community programs are made).</a:t>
            </a:r>
            <a:endParaRPr lang="en-US" sz="1000" dirty="0">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105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86191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1ed868a2790_0_128: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1ed868a2790_0_128: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endParaRPr/>
          </a:p>
        </p:txBody>
      </p:sp>
      <p:sp>
        <p:nvSpPr>
          <p:cNvPr id="951" name="Google Shape;951;g1ed868a2790_0_128: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8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81: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endParaRPr lang="en-US" dirty="0"/>
          </a:p>
          <a:p>
            <a:pPr marL="0">
              <a:spcBef>
                <a:spcPts val="600"/>
              </a:spcBef>
            </a:pPr>
            <a:r>
              <a:rPr lang="en-US" sz="1000" dirty="0">
                <a:latin typeface="Calibri" panose="020F0502020204030204" pitchFamily="34" charset="0"/>
                <a:ea typeface="Calibri" panose="020F0502020204030204" pitchFamily="34" charset="0"/>
              </a:rPr>
              <a:t>School Safety and Security Coordinators (SSSC) create a safe and caring school environment by planning and implementing programs that reduce school violence and engage students, staff, families and community members in behaviors and activities that promote academic growth and facilitate character development.  As an SSSC, your leadership depends on a working knowledge of substance use and how it impacts the brains and bodies of our youth. </a:t>
            </a:r>
          </a:p>
          <a:p>
            <a:pPr marL="0">
              <a:spcBef>
                <a:spcPts val="600"/>
              </a:spcBef>
            </a:pPr>
            <a:r>
              <a:rPr lang="en-US" sz="1000" dirty="0">
                <a:latin typeface="Calibri" panose="020F0502020204030204" pitchFamily="34" charset="0"/>
                <a:ea typeface="Calibri" panose="020F0502020204030204" pitchFamily="34" charset="0"/>
              </a:rPr>
              <a:t>The term ‘Substance use’ is a term broadly used to include alcohol, tobacco and other drugs.  Adolescent substance use is a major problem that often creates barriers to learning and threads to other underlying mental health issues. </a:t>
            </a:r>
          </a:p>
          <a:p>
            <a:pPr marL="0">
              <a:spcBef>
                <a:spcPts val="600"/>
              </a:spcBef>
            </a:pPr>
            <a:r>
              <a:rPr lang="en-US" sz="1000" dirty="0">
                <a:latin typeface="Calibri" panose="020F0502020204030204" pitchFamily="34" charset="0"/>
                <a:ea typeface="Calibri" panose="020F0502020204030204" pitchFamily="34" charset="0"/>
              </a:rPr>
              <a:t>Substance use disorders may have their roots in adolescence when the brain is undergoing enormous change.  Exposure to alcohol and drugs during this period of crucial neurological development may alter the natural course of brain development.  Earlier age of onset of use is significantly associated with the risk of developing a substance use disorder later in life.</a:t>
            </a:r>
            <a:r>
              <a:rPr lang="en-US" sz="1000" dirty="0">
                <a:highlight>
                  <a:srgbClr val="00FF00"/>
                </a:highlight>
                <a:latin typeface="Calibri" panose="020F0502020204030204" pitchFamily="34" charset="0"/>
                <a:ea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Punitive approaches alone don't stop teens from using substances.  It is essential that schools take a balanced approach that offers not only consequences but also interventions that provide access to treatment, as warranted.  SSSC’s advocate for controlled substances policies that promote both consequences and options for assistance.</a:t>
            </a:r>
          </a:p>
          <a:p>
            <a:pPr marL="0">
              <a:spcBef>
                <a:spcPts val="600"/>
              </a:spcBef>
            </a:pPr>
            <a:r>
              <a:rPr lang="en-US" sz="1000" dirty="0">
                <a:latin typeface="Calibri" panose="020F0502020204030204" pitchFamily="34" charset="0"/>
                <a:ea typeface="Calibri" panose="020F0502020204030204" pitchFamily="34" charset="0"/>
              </a:rPr>
              <a:t> </a:t>
            </a:r>
          </a:p>
          <a:p>
            <a:pPr marL="914285" indent="457143">
              <a:spcBef>
                <a:spcPts val="600"/>
              </a:spcBef>
              <a:spcAft>
                <a:spcPts val="600"/>
              </a:spcAft>
            </a:pPr>
            <a:r>
              <a:rPr lang="en-US" sz="1000" dirty="0">
                <a:highlight>
                  <a:srgbClr val="00FF00"/>
                </a:highlight>
                <a:latin typeface="Calibri" panose="020F0502020204030204" pitchFamily="34" charset="0"/>
                <a:ea typeface="Calibri" panose="020F0502020204030204" pitchFamily="34" charset="0"/>
              </a:rPr>
              <a:t>“The majority of adults who meet the criteria for having a substance use disorder started using substances during their teen and young adult years.”</a:t>
            </a:r>
            <a:endParaRPr lang="en-US" sz="1000" dirty="0">
              <a:latin typeface="Calibri" panose="020F0502020204030204" pitchFamily="34" charset="0"/>
              <a:ea typeface="Calibri" panose="020F0502020204030204" pitchFamily="34" charset="0"/>
            </a:endParaRPr>
          </a:p>
          <a:p>
            <a:pPr marL="1828571" indent="457143">
              <a:spcBef>
                <a:spcPts val="600"/>
              </a:spcBef>
              <a:spcAft>
                <a:spcPts val="600"/>
              </a:spcAft>
            </a:pPr>
            <a:r>
              <a:rPr lang="en-US" sz="1000" dirty="0">
                <a:highlight>
                  <a:srgbClr val="00FF00"/>
                </a:highlight>
                <a:latin typeface="Calibri" panose="020F0502020204030204" pitchFamily="34" charset="0"/>
                <a:ea typeface="Calibri" panose="020F0502020204030204" pitchFamily="34" charset="0"/>
              </a:rPr>
              <a:t>U.S. Department of Health and Human Services (HHS), Office of the Surgeon General Facing Addiction in America: The Surgeon General’s Report on Alcohol, Drugs, and Health. Washington, DC: HHS, November 2016.</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 </a:t>
            </a:r>
          </a:p>
          <a:p>
            <a:pPr marL="0">
              <a:spcBef>
                <a:spcPts val="600"/>
              </a:spcBef>
            </a:pPr>
            <a:r>
              <a:rPr lang="en-US" sz="1000" dirty="0">
                <a:solidFill>
                  <a:srgbClr val="474747"/>
                </a:solidFill>
                <a:highlight>
                  <a:srgbClr val="FFFFFF"/>
                </a:highlight>
                <a:latin typeface="Calibri" panose="020F0502020204030204" pitchFamily="34" charset="0"/>
                <a:ea typeface="Calibri" panose="020F0502020204030204" pitchFamily="34" charset="0"/>
              </a:rPr>
              <a:t>Addiction is a chronic but treatable medical condition. Often unintentionally, many people still talk about addiction in ways that are stigmatizing—meaning they use words that can portray someone with a substance use disorder (SUD)</a:t>
            </a:r>
            <a:r>
              <a:rPr lang="en-US" sz="1000" dirty="0">
                <a:solidFill>
                  <a:srgbClr val="FF0000"/>
                </a:solidFill>
                <a:highlight>
                  <a:srgbClr val="00FFFF"/>
                </a:highlight>
                <a:latin typeface="Calibri" panose="020F0502020204030204" pitchFamily="34" charset="0"/>
                <a:ea typeface="Calibri" panose="020F0502020204030204" pitchFamily="34" charset="0"/>
              </a:rPr>
              <a:t>, you, dee</a:t>
            </a:r>
            <a:r>
              <a:rPr lang="en-US" sz="1000" dirty="0">
                <a:solidFill>
                  <a:srgbClr val="FF0000"/>
                </a:solidFill>
                <a:latin typeface="Calibri" panose="020F0502020204030204" pitchFamily="34" charset="0"/>
                <a:ea typeface="Calibri" panose="020F0502020204030204" pitchFamily="34" charset="0"/>
              </a:rPr>
              <a:t> </a:t>
            </a:r>
            <a:r>
              <a:rPr lang="en-US" sz="1000" dirty="0">
                <a:solidFill>
                  <a:srgbClr val="474747"/>
                </a:solidFill>
                <a:highlight>
                  <a:srgbClr val="FFFFFF"/>
                </a:highlight>
                <a:latin typeface="Calibri" panose="020F0502020204030204" pitchFamily="34" charset="0"/>
                <a:ea typeface="Calibri" panose="020F0502020204030204" pitchFamily="34" charset="0"/>
              </a:rPr>
              <a:t>in a shameful or negative way and may prevent them from seeking treatment.  With simple changes in communication using person-centered language, we can reduce the harmful stigma and negativity around substance use disorders.  </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 </a:t>
            </a:r>
            <a:endParaRPr lang="en-US" sz="1000" dirty="0"/>
          </a:p>
          <a:p>
            <a:pPr marL="0" lvl="1">
              <a:lnSpc>
                <a:spcPct val="90000"/>
              </a:lnSpc>
              <a:buFont typeface="Arial,Sans-Serif"/>
              <a:buChar char="•"/>
            </a:pPr>
            <a:r>
              <a:rPr lang="en-US" sz="1000" dirty="0"/>
              <a:t>SSSC leadership depends on a working knowledge of substance use and its impact on the brains and bodies of our youth. The term ‘</a:t>
            </a:r>
            <a:r>
              <a:rPr lang="en-US" sz="1000" b="1" dirty="0"/>
              <a:t>Substance use’ is a term  broadly used to include alcohol, tobacco and other drugs.  </a:t>
            </a:r>
            <a:r>
              <a:rPr lang="en-US" sz="1000" dirty="0"/>
              <a:t> Exposure to alcohol and drugs during  crucial neurological development may alter the natural course of brain development. </a:t>
            </a:r>
            <a:r>
              <a:rPr lang="en-US" sz="1000" b="1" dirty="0"/>
              <a:t> Earlier age of onset of use is significantly associated with the risk of developing a substance use disorder later in life.</a:t>
            </a:r>
          </a:p>
          <a:p>
            <a:pPr marL="0" lvl="1" indent="0">
              <a:lnSpc>
                <a:spcPct val="90000"/>
              </a:lnSpc>
            </a:pPr>
            <a:endParaRPr lang="en-US" sz="1000" dirty="0"/>
          </a:p>
          <a:p>
            <a:pPr marL="0">
              <a:lnSpc>
                <a:spcPct val="90000"/>
              </a:lnSpc>
              <a:spcBef>
                <a:spcPts val="600"/>
              </a:spcBef>
              <a:buFont typeface="Arial,Sans-Serif"/>
              <a:buChar char="•"/>
            </a:pPr>
            <a:r>
              <a:rPr lang="en-US" sz="1000" dirty="0"/>
              <a:t>It is essential that schools take a </a:t>
            </a:r>
            <a:r>
              <a:rPr lang="en-US" sz="1000" b="1" dirty="0"/>
              <a:t>balanced approach that offers not only consequences but also interventions</a:t>
            </a:r>
            <a:r>
              <a:rPr lang="en-US" sz="1000" dirty="0"/>
              <a:t> that provide access to treatment, as warranted.  </a:t>
            </a:r>
          </a:p>
          <a:p>
            <a:pPr marL="0">
              <a:lnSpc>
                <a:spcPct val="90000"/>
              </a:lnSpc>
              <a:spcBef>
                <a:spcPts val="600"/>
              </a:spcBef>
              <a:buFont typeface="Arial,Sans-Serif"/>
              <a:buChar char="•"/>
            </a:pPr>
            <a:endParaRPr lang="en-US" sz="1000" dirty="0"/>
          </a:p>
          <a:p>
            <a:pPr marL="0">
              <a:lnSpc>
                <a:spcPct val="90000"/>
              </a:lnSpc>
              <a:spcBef>
                <a:spcPts val="600"/>
              </a:spcBef>
              <a:buFont typeface="Arial,Sans-Serif"/>
              <a:buChar char="•"/>
            </a:pPr>
            <a:r>
              <a:rPr lang="en-US" sz="1000" b="1" dirty="0"/>
              <a:t>Addiction is a chronic but treatable medical condition.</a:t>
            </a:r>
            <a:r>
              <a:rPr lang="en-US" sz="1000" dirty="0"/>
              <a:t> Often unintentionally, many people still talk about addiction in ways that are stigmatizing—meaning they use words that can portray someone with a substance use disorder (SUD in a shameful or negative way and may prevent them from seeking treatment.  </a:t>
            </a:r>
            <a:r>
              <a:rPr lang="en-US" sz="1000" b="1" dirty="0"/>
              <a:t>With simple changes in communication using person-centered language, we can reduce the harmful stigma and negativity around substance use disorders.  </a:t>
            </a:r>
            <a:endParaRPr lang="en-US" sz="1000" dirty="0"/>
          </a:p>
          <a:p>
            <a:pPr marL="400000">
              <a:lnSpc>
                <a:spcPct val="90000"/>
              </a:lnSpc>
              <a:spcBef>
                <a:spcPts val="600"/>
              </a:spcBef>
              <a:buFont typeface="Arial,Sans-Serif"/>
              <a:buChar char="•"/>
            </a:pPr>
            <a:endParaRPr lang="en-US" sz="1000" dirty="0"/>
          </a:p>
          <a:p>
            <a:pPr marL="400000" lvl="1">
              <a:lnSpc>
                <a:spcPct val="90000"/>
              </a:lnSpc>
              <a:spcBef>
                <a:spcPts val="600"/>
              </a:spcBef>
              <a:buFont typeface="Arial,Sans-Serif"/>
              <a:buChar char="•"/>
            </a:pPr>
            <a:endParaRPr lang="en-US" sz="1000" dirty="0"/>
          </a:p>
          <a:p>
            <a:pPr marL="0" indent="0"/>
            <a:endParaRPr lang="en-US" dirty="0"/>
          </a:p>
        </p:txBody>
      </p:sp>
      <p:sp>
        <p:nvSpPr>
          <p:cNvPr id="961" name="Google Shape;961;p81: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82: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indent="0"/>
            <a:r>
              <a:rPr lang="en-US" sz="1000" b="1" dirty="0"/>
              <a:t>PAY SPECIAL ATTENTION TO the first three highlighted laws that underpin the role of the school in recognizing and responding to substance use issues in schools.  When questions surface direct participants to their solicitors.</a:t>
            </a:r>
          </a:p>
        </p:txBody>
      </p:sp>
      <p:sp>
        <p:nvSpPr>
          <p:cNvPr id="969" name="Google Shape;969;p8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86: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indent="0"/>
            <a:r>
              <a:rPr lang="en-US"/>
              <a:t>Pick this one or the other </a:t>
            </a:r>
            <a:endParaRPr/>
          </a:p>
        </p:txBody>
      </p:sp>
      <p:sp>
        <p:nvSpPr>
          <p:cNvPr id="1046" name="Google Shape;1046;p86: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a:extLst>
            <a:ext uri="{FF2B5EF4-FFF2-40B4-BE49-F238E27FC236}">
              <a16:creationId xmlns:a16="http://schemas.microsoft.com/office/drawing/2014/main" id="{CEA56528-63E6-403B-0CD3-F7F1F0D65DEC}"/>
            </a:ext>
          </a:extLst>
        </p:cNvPr>
        <p:cNvGrpSpPr/>
        <p:nvPr/>
      </p:nvGrpSpPr>
      <p:grpSpPr>
        <a:xfrm>
          <a:off x="0" y="0"/>
          <a:ext cx="0" cy="0"/>
          <a:chOff x="0" y="0"/>
          <a:chExt cx="0" cy="0"/>
        </a:xfrm>
      </p:grpSpPr>
      <p:sp>
        <p:nvSpPr>
          <p:cNvPr id="172" name="Google Shape;172;p18:notes">
            <a:extLst>
              <a:ext uri="{FF2B5EF4-FFF2-40B4-BE49-F238E27FC236}">
                <a16:creationId xmlns:a16="http://schemas.microsoft.com/office/drawing/2014/main" id="{32FFFB4D-9456-D84A-8EAE-0226D34D0B33}"/>
              </a:ext>
            </a:extLst>
          </p:cNvPr>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indent="0">
              <a:lnSpc>
                <a:spcPct val="90000"/>
              </a:lnSpc>
              <a:spcAft>
                <a:spcPts val="600"/>
              </a:spcAft>
            </a:pPr>
            <a:r>
              <a:rPr lang="en-US" sz="1000" dirty="0"/>
              <a:t>Narration / Script for Trainer:   </a:t>
            </a:r>
            <a:r>
              <a:rPr lang="en-US" sz="1000" b="1" dirty="0"/>
              <a:t> (PLEASE READ THIS OUT LOUD BEFORE REVIEWING THIS SLIDE</a:t>
            </a:r>
            <a:r>
              <a:rPr lang="en-US" sz="1000" dirty="0"/>
              <a:t>)  </a:t>
            </a:r>
          </a:p>
          <a:p>
            <a:pPr marL="0" indent="0">
              <a:lnSpc>
                <a:spcPct val="90000"/>
              </a:lnSpc>
              <a:spcAft>
                <a:spcPts val="600"/>
              </a:spcAft>
            </a:pPr>
            <a:endParaRPr lang="en-US" sz="1000" dirty="0"/>
          </a:p>
          <a:p>
            <a:pPr marL="0" indent="0">
              <a:lnSpc>
                <a:spcPct val="90000"/>
              </a:lnSpc>
              <a:spcAft>
                <a:spcPts val="600"/>
              </a:spcAft>
            </a:pPr>
            <a:r>
              <a:rPr lang="en-US" sz="1000" dirty="0"/>
              <a:t>Examining Alex’s developmental history through a biopsychosocial holistic lens, we can see how his early-life adversity shaped the trajectory of mental health challenges, experiences in school, and later substance misuse.</a:t>
            </a:r>
          </a:p>
          <a:p>
            <a:pPr marL="971428" lvl="1" indent="-355556">
              <a:lnSpc>
                <a:spcPct val="90000"/>
              </a:lnSpc>
              <a:spcAft>
                <a:spcPts val="600"/>
              </a:spcAft>
              <a:buChar char="•"/>
            </a:pPr>
            <a:r>
              <a:rPr lang="en-US" sz="1000" dirty="0"/>
              <a:t>A biopsychosocial lens refers to an integrative approach to understanding children and families. It is just a way of saying that we are taking into account the biological factors, psychological processes, and social influences when interpreting a person’s behaviors and needs. </a:t>
            </a:r>
          </a:p>
          <a:p>
            <a:pPr marL="971428" lvl="1" indent="-355556">
              <a:lnSpc>
                <a:spcPct val="90000"/>
              </a:lnSpc>
              <a:spcAft>
                <a:spcPts val="600"/>
              </a:spcAft>
              <a:buFont typeface="Arial,Sans-Serif"/>
              <a:buChar char="•"/>
            </a:pPr>
            <a:r>
              <a:rPr lang="en-US" sz="1000" dirty="0"/>
              <a:t>This holistic perspective acknowledges that a child’s development and behavior are influenced by the interaction of a combination of things and not just one thing in isolation. Examining Alex’s developmental history through a biopsychosocial holistic lens, we can see how his early-life adversity shaped the trajectory of mental health challenges, experiences in school, and later substance misuse.</a:t>
            </a:r>
          </a:p>
          <a:p>
            <a:pPr marL="971428" lvl="1" indent="-355556">
              <a:lnSpc>
                <a:spcPct val="90000"/>
              </a:lnSpc>
              <a:spcAft>
                <a:spcPts val="600"/>
              </a:spcAft>
              <a:buFont typeface="Arial,Sans-Serif"/>
              <a:buChar char="•"/>
            </a:pPr>
            <a:endParaRPr lang="en-US" sz="1000" dirty="0"/>
          </a:p>
          <a:p>
            <a:pPr marL="0" indent="0"/>
            <a:r>
              <a:rPr lang="en-US" sz="1000" dirty="0"/>
              <a:t>A biopsychosocial lens refers to an integrative approach to understanding children and families. It is just a way of saying that we are taking into account the biological factors, psychological processes, and social influences when interpreting a person’s behaviors and needs. </a:t>
            </a:r>
          </a:p>
          <a:p>
            <a:pPr marL="0" indent="0"/>
            <a:r>
              <a:rPr lang="en-US" sz="1000" dirty="0"/>
              <a:t>This holistic perspective acknowledges that a child’s development and behavior are influenced by the interaction of a combination of things and not just one thing in isolation.</a:t>
            </a:r>
          </a:p>
          <a:p>
            <a:pPr marL="0" indent="0"/>
            <a:r>
              <a:rPr lang="en-US" sz="1000" dirty="0"/>
              <a:t> Narration / Script for Trainer:   life, has presented with </a:t>
            </a:r>
            <a:r>
              <a:rPr lang="en-US" sz="1000" b="1" u="sng" dirty="0"/>
              <a:t>ADHD, depression, anxiety</a:t>
            </a:r>
            <a:r>
              <a:rPr lang="en-US" sz="1000" b="1" dirty="0"/>
              <a:t>,</a:t>
            </a:r>
            <a:r>
              <a:rPr lang="en-US" sz="1000" dirty="0"/>
              <a:t> and </a:t>
            </a:r>
            <a:r>
              <a:rPr lang="en-US" sz="1000" b="1" u="sng" dirty="0"/>
              <a:t>substance use</a:t>
            </a:r>
            <a:r>
              <a:rPr lang="en-US" sz="1000" dirty="0"/>
              <a:t>. His story starts much earlier than that though, and today we will use his story to learn more about the topics for todays training. </a:t>
            </a:r>
          </a:p>
        </p:txBody>
      </p:sp>
      <p:sp>
        <p:nvSpPr>
          <p:cNvPr id="173" name="Google Shape;173;p18:notes">
            <a:extLst>
              <a:ext uri="{FF2B5EF4-FFF2-40B4-BE49-F238E27FC236}">
                <a16:creationId xmlns:a16="http://schemas.microsoft.com/office/drawing/2014/main" id="{6E5B3985-1CBC-1870-18EE-87609B74E8CE}"/>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976743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2ae9556360b_5_7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2ae9556360b_5_77: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defTabSz="914285">
              <a:defRPr/>
            </a:pPr>
            <a:r>
              <a:rPr lang="en-US" sz="1000" dirty="0">
                <a:latin typeface="Calibri" panose="020F0502020204030204" pitchFamily="34" charset="0"/>
                <a:ea typeface="Calibri" panose="020F0502020204030204" pitchFamily="34" charset="0"/>
              </a:rPr>
              <a:t>As an SSSC you will be part of the data review, planning and programming process for promoting mental health and preventing substance use disorders among students in your schools.  One important source of data using student voice is the Pennsylvania Youth Survey (PAYS)</a:t>
            </a:r>
            <a:r>
              <a:rPr lang="en-US" sz="1000" dirty="0">
                <a:highlight>
                  <a:srgbClr val="00FFFF"/>
                </a:highlight>
                <a:latin typeface="Calibri" panose="020F0502020204030204" pitchFamily="34" charset="0"/>
                <a:ea typeface="Calibri" panose="020F0502020204030204" pitchFamily="34" charset="0"/>
              </a:rPr>
              <a:t>,</a:t>
            </a:r>
            <a:r>
              <a:rPr lang="en-US" sz="1000" dirty="0">
                <a:latin typeface="Calibri" panose="020F0502020204030204" pitchFamily="34" charset="0"/>
                <a:ea typeface="Calibri" panose="020F0502020204030204" pitchFamily="34" charset="0"/>
              </a:rPr>
              <a:t> that demonstrates the risk and protective factors unique to your school community.  In the following activity, participants will review the PAYS and Monitoring the Future data and discuss how these data inform Alcohol, Tobacco and Other Drugs (ATOD) prevention and intervention programming.</a:t>
            </a:r>
          </a:p>
          <a:p>
            <a:pPr marL="0" indent="0"/>
            <a:endParaRPr lang="en-US" sz="1000" dirty="0">
              <a:latin typeface="Calibri" panose="020F0502020204030204" pitchFamily="34" charset="0"/>
              <a:ea typeface="Calibri" panose="020F0502020204030204" pitchFamily="34" charset="0"/>
            </a:endParaRPr>
          </a:p>
          <a:p>
            <a:pPr marL="457143" indent="-228571" algn="ctr">
              <a:spcBef>
                <a:spcPts val="600"/>
              </a:spcBef>
            </a:pPr>
            <a:r>
              <a:rPr lang="en-US" sz="1000" b="1" dirty="0">
                <a:latin typeface="Calibri" panose="020F0502020204030204" pitchFamily="34" charset="0"/>
                <a:ea typeface="Calibri" panose="020F0502020204030204" pitchFamily="34" charset="0"/>
              </a:rPr>
              <a:t>Pennsylvania Youth Survey 2021 Selected Results </a:t>
            </a:r>
            <a:endParaRPr lang="en-US" sz="1000" dirty="0">
              <a:latin typeface="Calibri" panose="020F0502020204030204" pitchFamily="34" charset="0"/>
              <a:ea typeface="Calibri" panose="020F0502020204030204" pitchFamily="34" charset="0"/>
            </a:endParaRP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Overall, lifetime use of alcohol and use of alcohol in the last thirty days </a:t>
            </a:r>
            <a:r>
              <a:rPr lang="en-US" sz="1000" i="1" dirty="0">
                <a:latin typeface="Calibri" panose="020F0502020204030204" pitchFamily="34" charset="0"/>
                <a:ea typeface="Calibri" panose="020F0502020204030204" pitchFamily="34" charset="0"/>
              </a:rPr>
              <a:t>decreased</a:t>
            </a:r>
            <a:r>
              <a:rPr lang="en-US" sz="1000" dirty="0">
                <a:latin typeface="Calibri" panose="020F0502020204030204" pitchFamily="34" charset="0"/>
                <a:ea typeface="Calibri" panose="020F0502020204030204" pitchFamily="34" charset="0"/>
              </a:rPr>
              <a:t> among Pennsylvania youth surveyed from 2019 to 2021.</a:t>
            </a: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Pennsylvania youth reported higher rates of lifetime alcohol use (35%) and 30-day past use (28%) than those reported nationally 28% and 22% respectively.</a:t>
            </a: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PA students reported using less marijuana than in 2019, although 17% of HS Seniors reported use in the past 30 days.  </a:t>
            </a: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Nicotine was the most common substance youth reported vaping </a:t>
            </a: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PA students reported 30-day e-cigarette use at the same rates as the national average (both about 17%).</a:t>
            </a: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Over 38% OF 12th graders who vaped in the past year said they vaped marijuana or hash oil. </a:t>
            </a: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Among 12th graders who report vaping in the past year, the percent who report vaping marijuana has increased each year since 2015.</a:t>
            </a: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Among 6th graders (21.3%)who reported vaping in the past year, the majority report not knowing what substance they vaped</a:t>
            </a: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12th Grade lifetime pain reliever use continued to decrease however this remained higher in PA (3.3%) than the national average of 2.3%</a:t>
            </a:r>
          </a:p>
          <a:p>
            <a:pPr marL="0"/>
            <a:r>
              <a:rPr lang="en-US" sz="1000" dirty="0">
                <a:solidFill>
                  <a:srgbClr val="1155CC"/>
                </a:solidFill>
                <a:latin typeface="Calibri" panose="020F0502020204030204" pitchFamily="34" charset="0"/>
                <a:ea typeface="Calibri" panose="020F0502020204030204" pitchFamily="34" charset="0"/>
                <a:hlinkClick r:id="rId3"/>
              </a:rPr>
              <a:t>https://www.pccd.pa.gov/Juvenile-Justice/Documents/2021%20PAYS/PAYS-Highlight-Report-2021-V6.pdf</a:t>
            </a:r>
            <a:endParaRPr lang="en-US" sz="1000" dirty="0">
              <a:latin typeface="Calibri" panose="020F0502020204030204" pitchFamily="34" charset="0"/>
              <a:ea typeface="Calibri" panose="020F0502020204030204" pitchFamily="34" charset="0"/>
            </a:endParaRPr>
          </a:p>
          <a:p>
            <a:pPr marL="0" indent="0"/>
            <a:endParaRPr dirty="0"/>
          </a:p>
        </p:txBody>
      </p:sp>
      <p:sp>
        <p:nvSpPr>
          <p:cNvPr id="1054" name="Google Shape;1054;g2ae9556360b_5_77: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2ae38cff006_6_1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2ae38cff006_6_11: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a:spcBef>
                <a:spcPts val="600"/>
              </a:spcBef>
            </a:pPr>
            <a:r>
              <a:rPr lang="en-US" sz="1000" dirty="0">
                <a:latin typeface="Calibri" panose="020F0502020204030204" pitchFamily="34" charset="0"/>
                <a:ea typeface="Calibri" panose="020F0502020204030204" pitchFamily="34" charset="0"/>
              </a:rPr>
              <a:t>The Monitoring of the Future Study emphasizes the increased use of prescription painkillers and look-alike street drugs remains a significant issue for schools and communities. In Alex’s case study, we see Alex’s mom, Jackie, incarcerated for possession of heroin and prescription drugs.  </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One significant consideration for SSSC’s is the increase in overdose deaths among teens.  Deaths due to drug overdose among adolescents nearly doubled from 2019 (282 deaths) to 2020 (546 deaths). In the same period, the most significant increases in these deaths were among adolescent males (deaths more than doubled), as well as Black (deaths more than tripled) and Hispanic (deaths more than doubled) adolescents.  </a:t>
            </a:r>
          </a:p>
          <a:p>
            <a:pPr marL="0">
              <a:spcBef>
                <a:spcPts val="600"/>
              </a:spcBef>
            </a:pPr>
            <a:endParaRPr lang="en-US" sz="1000" dirty="0">
              <a:latin typeface="Calibri" panose="020F0502020204030204" pitchFamily="34" charset="0"/>
              <a:ea typeface="Calibri" panose="020F0502020204030204" pitchFamily="34" charset="0"/>
            </a:endParaRPr>
          </a:p>
          <a:p>
            <a:pPr marL="0"/>
            <a:r>
              <a:rPr lang="en-US" sz="1000" dirty="0">
                <a:solidFill>
                  <a:srgbClr val="1155CC"/>
                </a:solidFill>
                <a:latin typeface="Calibri" panose="020F0502020204030204" pitchFamily="34" charset="0"/>
                <a:ea typeface="Calibri" panose="020F0502020204030204" pitchFamily="34" charset="0"/>
                <a:hlinkClick r:id="rId3"/>
              </a:rPr>
              <a:t>https://monitoringthefuture.org/wp-content/uploads/2022/12/mtf2022.pdf</a:t>
            </a:r>
            <a:endParaRPr lang="en-US" sz="1000" dirty="0">
              <a:latin typeface="Calibri" panose="020F0502020204030204" pitchFamily="34" charset="0"/>
              <a:ea typeface="Calibri" panose="020F0502020204030204" pitchFamily="34" charset="0"/>
            </a:endParaRPr>
          </a:p>
          <a:p>
            <a:pPr marL="0"/>
            <a:r>
              <a:rPr lang="en-US" sz="1000" dirty="0">
                <a:latin typeface="Calibri" panose="020F0502020204030204" pitchFamily="34" charset="0"/>
                <a:ea typeface="Calibri" panose="020F0502020204030204" pitchFamily="34" charset="0"/>
              </a:rPr>
              <a:t>Panchal, N. </a:t>
            </a:r>
            <a:r>
              <a:rPr lang="en-US" sz="1000" dirty="0" err="1">
                <a:latin typeface="Calibri" panose="020F0502020204030204" pitchFamily="34" charset="0"/>
                <a:ea typeface="Calibri" panose="020F0502020204030204" pitchFamily="34" charset="0"/>
              </a:rPr>
              <a:t>Rudowitz</a:t>
            </a:r>
            <a:r>
              <a:rPr lang="en-US" sz="1000" dirty="0">
                <a:latin typeface="Calibri" panose="020F0502020204030204" pitchFamily="34" charset="0"/>
                <a:ea typeface="Calibri" panose="020F0502020204030204" pitchFamily="34" charset="0"/>
              </a:rPr>
              <a:t>, R. and Cox, C. (2022). Recent Trends in Mental Health and Substance Use Concerns Among Adolescents. </a:t>
            </a:r>
            <a:r>
              <a:rPr lang="en-US" sz="1000" dirty="0">
                <a:solidFill>
                  <a:srgbClr val="1155CC"/>
                </a:solidFill>
                <a:latin typeface="Calibri" panose="020F0502020204030204" pitchFamily="34" charset="0"/>
                <a:ea typeface="Calibri" panose="020F0502020204030204" pitchFamily="34" charset="0"/>
                <a:hlinkClick r:id="rId4"/>
              </a:rPr>
              <a:t>https://www.kff.org/coronavirus-covid-19/issue-brief/recent-trends-in-mental-health-and-substance-use-concerns-among-adolescents/</a:t>
            </a:r>
            <a:r>
              <a:rPr lang="en-US" sz="1000" dirty="0">
                <a:latin typeface="Calibri" panose="020F0502020204030204" pitchFamily="34" charset="0"/>
                <a:ea typeface="Calibri" panose="020F0502020204030204" pitchFamily="34" charset="0"/>
              </a:rPr>
              <a:t> </a:t>
            </a:r>
          </a:p>
          <a:p>
            <a:pPr marL="0" indent="0"/>
            <a:endParaRPr dirty="0"/>
          </a:p>
        </p:txBody>
      </p:sp>
      <p:sp>
        <p:nvSpPr>
          <p:cNvPr id="1062" name="Google Shape;1062;g2ae38cff006_6_11: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a:extLst>
            <a:ext uri="{FF2B5EF4-FFF2-40B4-BE49-F238E27FC236}">
              <a16:creationId xmlns:a16="http://schemas.microsoft.com/office/drawing/2014/main" id="{69851D2E-9BC4-3DAE-36D7-60E519C6A00A}"/>
            </a:ext>
          </a:extLst>
        </p:cNvPr>
        <p:cNvGrpSpPr/>
        <p:nvPr/>
      </p:nvGrpSpPr>
      <p:grpSpPr>
        <a:xfrm>
          <a:off x="0" y="0"/>
          <a:ext cx="0" cy="0"/>
          <a:chOff x="0" y="0"/>
          <a:chExt cx="0" cy="0"/>
        </a:xfrm>
      </p:grpSpPr>
      <p:sp>
        <p:nvSpPr>
          <p:cNvPr id="959" name="Google Shape;959;p81:notes">
            <a:extLst>
              <a:ext uri="{FF2B5EF4-FFF2-40B4-BE49-F238E27FC236}">
                <a16:creationId xmlns:a16="http://schemas.microsoft.com/office/drawing/2014/main" id="{F5D30EBF-370C-E210-D1F6-72F303FAD559}"/>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81:notes">
            <a:extLst>
              <a:ext uri="{FF2B5EF4-FFF2-40B4-BE49-F238E27FC236}">
                <a16:creationId xmlns:a16="http://schemas.microsoft.com/office/drawing/2014/main" id="{121FAAB4-4435-9C59-CAF3-3E7819684752}"/>
              </a:ext>
            </a:extLst>
          </p:cNvPr>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endParaRPr lang="en-US" dirty="0"/>
          </a:p>
        </p:txBody>
      </p:sp>
      <p:sp>
        <p:nvSpPr>
          <p:cNvPr id="961" name="Google Shape;961;p81:notes">
            <a:extLst>
              <a:ext uri="{FF2B5EF4-FFF2-40B4-BE49-F238E27FC236}">
                <a16:creationId xmlns:a16="http://schemas.microsoft.com/office/drawing/2014/main" id="{F41B3DCD-7B34-9BF7-62F9-F700B7A0BE91}"/>
              </a:ext>
            </a:extLst>
          </p:cNvPr>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112</a:t>
            </a:fld>
            <a:endParaRPr/>
          </a:p>
        </p:txBody>
      </p:sp>
    </p:spTree>
    <p:extLst>
      <p:ext uri="{BB962C8B-B14F-4D97-AF65-F5344CB8AC3E}">
        <p14:creationId xmlns:p14="http://schemas.microsoft.com/office/powerpoint/2010/main" val="1613740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a:extLst>
            <a:ext uri="{FF2B5EF4-FFF2-40B4-BE49-F238E27FC236}">
              <a16:creationId xmlns:a16="http://schemas.microsoft.com/office/drawing/2014/main" id="{CD007E20-3DB8-C50F-0EC7-B67E5F0FAECE}"/>
            </a:ext>
          </a:extLst>
        </p:cNvPr>
        <p:cNvGrpSpPr/>
        <p:nvPr/>
      </p:nvGrpSpPr>
      <p:grpSpPr>
        <a:xfrm>
          <a:off x="0" y="0"/>
          <a:ext cx="0" cy="0"/>
          <a:chOff x="0" y="0"/>
          <a:chExt cx="0" cy="0"/>
        </a:xfrm>
      </p:grpSpPr>
      <p:sp>
        <p:nvSpPr>
          <p:cNvPr id="959" name="Google Shape;959;p81:notes">
            <a:extLst>
              <a:ext uri="{FF2B5EF4-FFF2-40B4-BE49-F238E27FC236}">
                <a16:creationId xmlns:a16="http://schemas.microsoft.com/office/drawing/2014/main" id="{83F5DC9D-EC32-FE50-E194-95534114571A}"/>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81:notes">
            <a:extLst>
              <a:ext uri="{FF2B5EF4-FFF2-40B4-BE49-F238E27FC236}">
                <a16:creationId xmlns:a16="http://schemas.microsoft.com/office/drawing/2014/main" id="{031EF11C-1ADA-87F6-B168-390ED92EE403}"/>
              </a:ext>
            </a:extLst>
          </p:cNvPr>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r>
              <a:rPr lang="en-US" sz="1000" dirty="0"/>
              <a:t>Ask the group how many of these PF's they were able to identify</a:t>
            </a:r>
          </a:p>
          <a:p>
            <a:pPr marL="0" indent="0"/>
            <a:endParaRPr lang="en-US" dirty="0"/>
          </a:p>
          <a:p>
            <a:pPr marL="0" indent="0"/>
            <a:endParaRPr lang="en-US" dirty="0"/>
          </a:p>
        </p:txBody>
      </p:sp>
      <p:sp>
        <p:nvSpPr>
          <p:cNvPr id="961" name="Google Shape;961;p81:notes">
            <a:extLst>
              <a:ext uri="{FF2B5EF4-FFF2-40B4-BE49-F238E27FC236}">
                <a16:creationId xmlns:a16="http://schemas.microsoft.com/office/drawing/2014/main" id="{D62F2BA1-656A-A0D0-ED14-1A7A7AB4BD67}"/>
              </a:ext>
            </a:extLst>
          </p:cNvPr>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113</a:t>
            </a:fld>
            <a:endParaRPr/>
          </a:p>
        </p:txBody>
      </p:sp>
    </p:spTree>
    <p:extLst>
      <p:ext uri="{BB962C8B-B14F-4D97-AF65-F5344CB8AC3E}">
        <p14:creationId xmlns:p14="http://schemas.microsoft.com/office/powerpoint/2010/main" val="25367806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84: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defTabSz="914285">
              <a:spcBef>
                <a:spcPts val="600"/>
              </a:spcBef>
              <a:defRPr/>
            </a:pPr>
            <a:r>
              <a:rPr lang="en-US" sz="1800" b="1"/>
              <a:t> </a:t>
            </a:r>
            <a:r>
              <a:rPr lang="en-US"/>
              <a:t>pick this one or the other</a:t>
            </a:r>
          </a:p>
          <a:p>
            <a:pPr marL="0" indent="0">
              <a:spcBef>
                <a:spcPts val="600"/>
              </a:spcBef>
            </a:pPr>
            <a:endParaRPr/>
          </a:p>
        </p:txBody>
      </p:sp>
      <p:sp>
        <p:nvSpPr>
          <p:cNvPr id="1003" name="Google Shape;1003;p84: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87: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indent="0">
              <a:lnSpc>
                <a:spcPct val="90000"/>
              </a:lnSpc>
              <a:spcBef>
                <a:spcPts val="600"/>
              </a:spcBef>
            </a:pPr>
            <a:r>
              <a:rPr lang="en-US" sz="1000" dirty="0"/>
              <a:t>Schools are uniquely able to provide programs and services that promote optimal student health while identifying and removing learning barriers.  Student use of alcohol and other drugs, such as tobacco, marijuana, or opioids, can create learning barriers that compromise their academic success, life goals and outcomes later in life.  </a:t>
            </a:r>
          </a:p>
          <a:p>
            <a:pPr marL="0" indent="0">
              <a:lnSpc>
                <a:spcPct val="90000"/>
              </a:lnSpc>
              <a:spcBef>
                <a:spcPts val="600"/>
              </a:spcBef>
            </a:pPr>
            <a:r>
              <a:rPr lang="en-US" sz="1000" dirty="0"/>
              <a:t>Adolescent academic and behavior changes may signal issues with substance use but can also be considered normal behaviors associated with maturation. To differentiate typical adolescent behaviors from those that might indicate deeper issues include:   </a:t>
            </a:r>
          </a:p>
          <a:p>
            <a:pPr marL="171428">
              <a:lnSpc>
                <a:spcPct val="90000"/>
              </a:lnSpc>
              <a:buFont typeface="Arial,Sans-Serif"/>
              <a:buChar char="•"/>
            </a:pPr>
            <a:r>
              <a:rPr lang="en-US" sz="1000" dirty="0"/>
              <a:t>Clusters of signs happening at the same time, </a:t>
            </a:r>
          </a:p>
          <a:p>
            <a:pPr marL="171428">
              <a:lnSpc>
                <a:spcPct val="90000"/>
              </a:lnSpc>
              <a:buFont typeface="Arial,Sans-Serif"/>
              <a:buChar char="•"/>
            </a:pPr>
            <a:r>
              <a:rPr lang="en-US" sz="1000" dirty="0"/>
              <a:t>Suddenly occurring, </a:t>
            </a:r>
          </a:p>
          <a:p>
            <a:pPr>
              <a:lnSpc>
                <a:spcPct val="90000"/>
              </a:lnSpc>
              <a:buFont typeface="Arial,Sans-Serif"/>
              <a:buChar char="•"/>
            </a:pPr>
            <a:r>
              <a:rPr lang="en-US" sz="1000" dirty="0"/>
              <a:t>Continue despite negative consequences</a:t>
            </a:r>
          </a:p>
          <a:p>
            <a:pPr>
              <a:lnSpc>
                <a:spcPct val="90000"/>
              </a:lnSpc>
              <a:buFont typeface="Arial,Sans-Serif"/>
              <a:buChar char="•"/>
            </a:pPr>
            <a:r>
              <a:rPr lang="en-US" sz="1000" dirty="0"/>
              <a:t>Extreme and intense behaviors that have a significant impact on those around them.</a:t>
            </a:r>
          </a:p>
          <a:p>
            <a:pPr>
              <a:lnSpc>
                <a:spcPct val="90000"/>
              </a:lnSpc>
              <a:buFont typeface="Arial,Sans-Serif"/>
              <a:buChar char="•"/>
            </a:pPr>
            <a:endParaRPr lang="en-US" dirty="0"/>
          </a:p>
          <a:p>
            <a:pPr marL="457143" lvl="1">
              <a:lnSpc>
                <a:spcPct val="90000"/>
              </a:lnSpc>
              <a:buFont typeface="Arial,Sans-Serif"/>
              <a:buChar char="•"/>
            </a:pPr>
            <a:endParaRPr lang="en-US" dirty="0"/>
          </a:p>
          <a:p>
            <a:pPr marL="0" indent="0"/>
            <a:endParaRPr lang="en-US" dirty="0"/>
          </a:p>
        </p:txBody>
      </p:sp>
      <p:sp>
        <p:nvSpPr>
          <p:cNvPr id="1070" name="Google Shape;1070;p8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2ae9556360b_5_8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2ae9556360b_5_89: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a:spcBef>
                <a:spcPts val="600"/>
              </a:spcBef>
            </a:pPr>
            <a:r>
              <a:rPr lang="en-US" sz="1000" dirty="0">
                <a:latin typeface="Calibri" panose="020F0502020204030204" pitchFamily="34" charset="0"/>
                <a:ea typeface="Calibri" panose="020F0502020204030204" pitchFamily="34" charset="0"/>
              </a:rPr>
              <a:t>All children and youth are required to attend school.  Thus, schools are uniquely able to provide programs and services that promote optimal student health while identifying and removing learning barriers.  Student use of alcohol and other drugs, such as tobacco, marijuana, or opioids, can create learning barriers that compromise their academic success, life goals and outcomes later in life.  </a:t>
            </a:r>
          </a:p>
          <a:p>
            <a:pPr marL="0">
              <a:spcBef>
                <a:spcPts val="600"/>
              </a:spcBef>
            </a:pPr>
            <a:r>
              <a:rPr lang="en-US" sz="1000" dirty="0">
                <a:latin typeface="Calibri" panose="020F0502020204030204" pitchFamily="34" charset="0"/>
                <a:ea typeface="Calibri" panose="020F0502020204030204" pitchFamily="34" charset="0"/>
              </a:rPr>
              <a:t>Adolescent academic and behavior changes may signal issues with substance use but can also be considered normal behaviors associated with maturation. To differentiate typical adolescent behaviors from those that might indicate deeper issues include:   </a:t>
            </a:r>
          </a:p>
          <a:p>
            <a:pPr marL="342857" indent="-342857">
              <a:buFont typeface="Arial" panose="020B0604020202020204" pitchFamily="34" charset="0"/>
              <a:buChar char="●"/>
            </a:pPr>
            <a:r>
              <a:rPr lang="en-US" sz="1000" dirty="0">
                <a:solidFill>
                  <a:srgbClr val="000000"/>
                </a:solidFill>
                <a:latin typeface="Noto Sans Symbols" panose="020B0604020202020204" charset="0"/>
                <a:ea typeface="Noto Sans Symbols" panose="020B0604020202020204" charset="0"/>
                <a:cs typeface="Noto Sans Symbols" panose="020B0604020202020204" charset="0"/>
              </a:rPr>
              <a:t>Clusters of signs happening at the same time, </a:t>
            </a: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buFont typeface="Arial" panose="020B0604020202020204" pitchFamily="34" charset="0"/>
              <a:buChar char="●"/>
            </a:pPr>
            <a:r>
              <a:rPr lang="en-US" sz="1000" dirty="0">
                <a:solidFill>
                  <a:srgbClr val="000000"/>
                </a:solidFill>
                <a:latin typeface="Noto Sans Symbols" panose="020B0604020202020204" charset="0"/>
                <a:ea typeface="Noto Sans Symbols" panose="020B0604020202020204" charset="0"/>
                <a:cs typeface="Noto Sans Symbols" panose="020B0604020202020204" charset="0"/>
              </a:rPr>
              <a:t>Suddenly occurring, </a:t>
            </a: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buFont typeface="Arial" panose="020B0604020202020204" pitchFamily="34" charset="0"/>
              <a:buChar char="●"/>
            </a:pPr>
            <a:r>
              <a:rPr lang="en-US" sz="1000" dirty="0">
                <a:solidFill>
                  <a:srgbClr val="000000"/>
                </a:solidFill>
                <a:latin typeface="Noto Sans Symbols" panose="020B0604020202020204" charset="0"/>
                <a:ea typeface="Noto Sans Symbols" panose="020B0604020202020204" charset="0"/>
                <a:cs typeface="Noto Sans Symbols" panose="020B0604020202020204" charset="0"/>
              </a:rPr>
              <a:t>Continue despite negative consequences</a:t>
            </a: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buFont typeface="Arial" panose="020B0604020202020204" pitchFamily="34" charset="0"/>
              <a:buChar char="●"/>
            </a:pPr>
            <a:r>
              <a:rPr lang="en-US" sz="1000" dirty="0">
                <a:solidFill>
                  <a:srgbClr val="000000"/>
                </a:solidFill>
                <a:latin typeface="Noto Sans Symbols" panose="020B0604020202020204" charset="0"/>
                <a:ea typeface="Noto Sans Symbols" panose="020B0604020202020204" charset="0"/>
                <a:cs typeface="Noto Sans Symbols" panose="020B0604020202020204" charset="0"/>
              </a:rPr>
              <a:t>Extreme and intense behaviors that have a </a:t>
            </a:r>
            <a:r>
              <a:rPr lang="en-US" sz="1000" dirty="0">
                <a:latin typeface="Noto Sans Symbols" panose="020B0604020202020204" charset="0"/>
                <a:ea typeface="Noto Sans Symbols" panose="020B0604020202020204" charset="0"/>
                <a:cs typeface="Noto Sans Symbols" panose="020B0604020202020204" charset="0"/>
              </a:rPr>
              <a:t>significant</a:t>
            </a:r>
            <a:r>
              <a:rPr lang="en-US" sz="1000" dirty="0">
                <a:solidFill>
                  <a:srgbClr val="000000"/>
                </a:solidFill>
                <a:latin typeface="Noto Sans Symbols" panose="020B0604020202020204" charset="0"/>
                <a:ea typeface="Noto Sans Symbols" panose="020B0604020202020204" charset="0"/>
                <a:cs typeface="Noto Sans Symbols" panose="020B0604020202020204" charset="0"/>
              </a:rPr>
              <a:t> impact on those around them.</a:t>
            </a:r>
            <a:endParaRPr lang="en-US" sz="1000" dirty="0">
              <a:latin typeface="Noto Sans Symbols" panose="020B0604020202020204" charset="0"/>
              <a:ea typeface="Noto Sans Symbols" panose="020B0604020202020204" charset="0"/>
              <a:cs typeface="Noto Sans Symbols" panose="020B0604020202020204" charset="0"/>
            </a:endParaRPr>
          </a:p>
          <a:p>
            <a:pPr marL="0" indent="0">
              <a:lnSpc>
                <a:spcPct val="90000"/>
              </a:lnSpc>
              <a:spcBef>
                <a:spcPts val="600"/>
              </a:spcBef>
            </a:pPr>
            <a:endParaRPr lang="en-US" sz="1000" dirty="0"/>
          </a:p>
          <a:p>
            <a:pPr marL="0" indent="0">
              <a:lnSpc>
                <a:spcPct val="90000"/>
              </a:lnSpc>
              <a:spcBef>
                <a:spcPts val="600"/>
              </a:spcBef>
            </a:pPr>
            <a:endParaRPr lang="en-US" sz="1000" dirty="0"/>
          </a:p>
          <a:p>
            <a:pPr marL="0" indent="0">
              <a:lnSpc>
                <a:spcPct val="90000"/>
              </a:lnSpc>
              <a:spcBef>
                <a:spcPts val="600"/>
              </a:spcBef>
            </a:pPr>
            <a:r>
              <a:rPr lang="en-US" sz="1000" dirty="0"/>
              <a:t>Warning signs include: </a:t>
            </a:r>
          </a:p>
          <a:p>
            <a:pPr>
              <a:lnSpc>
                <a:spcPct val="90000"/>
              </a:lnSpc>
              <a:spcBef>
                <a:spcPts val="600"/>
              </a:spcBef>
              <a:buClr>
                <a:schemeClr val="dk1"/>
              </a:buClr>
              <a:buFont typeface="Arial,Sans-Serif"/>
              <a:buChar char="•"/>
            </a:pPr>
            <a:r>
              <a:rPr lang="en-US" sz="1000" dirty="0"/>
              <a:t>Mood changes (temper flare-ups, irritability, defensiveness)</a:t>
            </a:r>
          </a:p>
          <a:p>
            <a:pPr>
              <a:lnSpc>
                <a:spcPct val="90000"/>
              </a:lnSpc>
              <a:buClr>
                <a:schemeClr val="dk1"/>
              </a:buClr>
              <a:buFont typeface="Arial,Sans-Serif"/>
              <a:buChar char="•"/>
            </a:pPr>
            <a:r>
              <a:rPr lang="en-US" sz="1000" dirty="0"/>
              <a:t>Academic problems (poor attendance, low grades, disciplinary action)</a:t>
            </a:r>
          </a:p>
          <a:p>
            <a:pPr>
              <a:lnSpc>
                <a:spcPct val="90000"/>
              </a:lnSpc>
              <a:buClr>
                <a:schemeClr val="dk1"/>
              </a:buClr>
              <a:buFont typeface="Arial,Sans-Serif"/>
              <a:buChar char="•"/>
            </a:pPr>
            <a:r>
              <a:rPr lang="en-US" sz="1000" dirty="0"/>
              <a:t>Changing friends and a reluctance to have parents/family get to know the new friends</a:t>
            </a:r>
          </a:p>
          <a:p>
            <a:pPr>
              <a:lnSpc>
                <a:spcPct val="90000"/>
              </a:lnSpc>
              <a:buClr>
                <a:schemeClr val="dk1"/>
              </a:buClr>
              <a:buFont typeface="Arial,Sans-Serif"/>
              <a:buChar char="•"/>
            </a:pPr>
            <a:r>
              <a:rPr lang="en-US" sz="1000" dirty="0"/>
              <a:t>A "nothing matters" attitude (lack of involvement in former interests, general low energy)</a:t>
            </a:r>
          </a:p>
          <a:p>
            <a:pPr>
              <a:lnSpc>
                <a:spcPct val="90000"/>
              </a:lnSpc>
              <a:buClr>
                <a:schemeClr val="dk1"/>
              </a:buClr>
              <a:buFont typeface="Arial,Sans-Serif"/>
              <a:buChar char="•"/>
            </a:pPr>
            <a:r>
              <a:rPr lang="en-US" sz="1000" dirty="0"/>
              <a:t>Finding substances (drug or alcohol) in youth’s room or personal effects</a:t>
            </a:r>
          </a:p>
          <a:p>
            <a:pPr>
              <a:lnSpc>
                <a:spcPct val="90000"/>
              </a:lnSpc>
              <a:buClr>
                <a:schemeClr val="dk1"/>
              </a:buClr>
              <a:buFont typeface="Arial,Sans-Serif"/>
              <a:buChar char="•"/>
            </a:pPr>
            <a:r>
              <a:rPr lang="en-US" sz="1000" dirty="0"/>
              <a:t>Physical or mental changes (memory lapses, poor concentration, lack of coordination, slurred speech, etc.)</a:t>
            </a:r>
          </a:p>
          <a:p>
            <a:pPr>
              <a:lnSpc>
                <a:spcPct val="90000"/>
              </a:lnSpc>
              <a:buClr>
                <a:schemeClr val="dk1"/>
              </a:buClr>
              <a:buFont typeface="Arial,Sans-Serif"/>
              <a:buChar char="•"/>
            </a:pPr>
            <a:endParaRPr lang="en-US" sz="1000" dirty="0"/>
          </a:p>
          <a:p>
            <a:pPr marL="0" indent="0">
              <a:lnSpc>
                <a:spcPct val="90000"/>
              </a:lnSpc>
              <a:spcBef>
                <a:spcPts val="600"/>
              </a:spcBef>
            </a:pPr>
            <a:r>
              <a:rPr lang="en-US" sz="1000" dirty="0"/>
              <a:t>Warning signs indicate that there may be a problem that should be looked into—not that there is definitely a problem. If there is suspicion that a youth is using substances, it is important to first speak with the youth to get a better understanding of the situation. Come from a place of care and concern for the student’s wellbeing and school success. Young people, like Alex, may self-medicate to alleviate anxiety, depression or other issues.  </a:t>
            </a:r>
          </a:p>
          <a:p>
            <a:pPr marL="0" indent="0">
              <a:lnSpc>
                <a:spcPct val="90000"/>
              </a:lnSpc>
              <a:spcBef>
                <a:spcPts val="600"/>
              </a:spcBef>
            </a:pPr>
            <a:endParaRPr lang="en-US" sz="1000" dirty="0"/>
          </a:p>
          <a:p>
            <a:pPr marL="0" indent="0">
              <a:spcBef>
                <a:spcPts val="600"/>
              </a:spcBef>
              <a:buSzPts val="1100"/>
            </a:pPr>
            <a:endParaRPr lang="en-US" dirty="0"/>
          </a:p>
        </p:txBody>
      </p:sp>
      <p:sp>
        <p:nvSpPr>
          <p:cNvPr id="1079" name="Google Shape;1079;g2ae9556360b_5_89: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2ae38cff006_6_1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2ae38cff006_6_17: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a:spcBef>
                <a:spcPts val="600"/>
              </a:spcBef>
            </a:pPr>
            <a:r>
              <a:rPr lang="en-US" sz="1000" dirty="0"/>
              <a:t>Come from a place of care and concern when talking to a student about your concerns.  State a few of the behaviors you have observed.  </a:t>
            </a:r>
            <a:r>
              <a:rPr lang="en-US" sz="1000" dirty="0">
                <a:latin typeface="Calibri" panose="020F0502020204030204" pitchFamily="34" charset="0"/>
                <a:ea typeface="Calibri" panose="020F0502020204030204" pitchFamily="34" charset="0"/>
              </a:rPr>
              <a:t>As a next step, refer the student to the student assistance program.  The SAP team will thoroughly investigate the student’s learning barriers and provide recommendations for next steps.  This may include a screening for substance use by the SAP Liaison.  The SAP team also provides linkages with appropriate levels of treatment, if warranted, as well as school-based supports during and after treatment. When talking with a student, outline the behaviors you have observed showing concern for the child. Offer to contact the SAP team or school counselor or go with them.  Suggest that they don't have to keep hurting. Be supportive and follow up with the student while he or she is getting professional assistance. Even if the student declines to go to the school counselor, you can still refer them to SAP.</a:t>
            </a:r>
          </a:p>
          <a:p>
            <a:pPr marL="0">
              <a:spcBef>
                <a:spcPts val="600"/>
              </a:spcBef>
            </a:pPr>
            <a:r>
              <a:rPr lang="en-US" sz="1000" dirty="0">
                <a:latin typeface="Calibri" panose="020F0502020204030204" pitchFamily="34" charset="0"/>
                <a:ea typeface="Calibri" panose="020F0502020204030204" pitchFamily="34" charset="0"/>
              </a:rPr>
              <a:t>Recognize that denial is a powerful aspect of substance use problems and that it can involve conscious or unconscious lying and distorting of the truth.  Persistence and consistency are antidotes to denial. Avoid ignoring or making light of the problem, chastising, or condoning the behavior. Give young people the message that not all teens are using.  For example, over 65% of Pennsylvania youth report never using alcohol, and 87% have never tried marijuana.  </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Adolescent attitudes and behaviors are greatly influenced by what they </a:t>
            </a:r>
            <a:r>
              <a:rPr lang="en-US" sz="1000" i="1" dirty="0">
                <a:latin typeface="Calibri" panose="020F0502020204030204" pitchFamily="34" charset="0"/>
                <a:ea typeface="Calibri" panose="020F0502020204030204" pitchFamily="34" charset="0"/>
              </a:rPr>
              <a:t>believe</a:t>
            </a:r>
            <a:r>
              <a:rPr lang="en-US" sz="1000" dirty="0">
                <a:latin typeface="Calibri" panose="020F0502020204030204" pitchFamily="34" charset="0"/>
                <a:ea typeface="Calibri" panose="020F0502020204030204" pitchFamily="34" charset="0"/>
              </a:rPr>
              <a:t> their peers’ attitudes and behaviors are. Perceptions can be inaccurate. For example, youth overestimate their peers’ use of alcohol and underestimate their peers’ positive health behaviors. Misperceptions of their peers’ attitudes and behaviors can lead youth to conform to a risky behavior, such as drinking, if they believe that is the normal behavior of their peers.</a:t>
            </a:r>
          </a:p>
          <a:p>
            <a:pPr marL="0">
              <a:spcBef>
                <a:spcPts val="600"/>
              </a:spcBef>
            </a:pPr>
            <a:endParaRPr lang="en-US" sz="1000" dirty="0"/>
          </a:p>
          <a:p>
            <a:pPr marL="0" indent="0">
              <a:lnSpc>
                <a:spcPct val="90000"/>
              </a:lnSpc>
              <a:spcBef>
                <a:spcPts val="600"/>
              </a:spcBef>
            </a:pPr>
            <a:r>
              <a:rPr lang="en-US" sz="1000" dirty="0"/>
              <a:t>If you have a reasonable suspicion that a student is under the influence, escort the student to the school nurse or, in their absence, the administrator.   Follow the school’s policy and guidelines for handling this scenario</a:t>
            </a:r>
          </a:p>
        </p:txBody>
      </p:sp>
      <p:sp>
        <p:nvSpPr>
          <p:cNvPr id="1088" name="Google Shape;1088;g2ae38cff006_6_17: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88: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171428" indent="-171428">
              <a:lnSpc>
                <a:spcPct val="90000"/>
              </a:lnSpc>
              <a:spcBef>
                <a:spcPts val="600"/>
              </a:spcBef>
              <a:buFont typeface="Arial" panose="020B0604020202020204" pitchFamily="34" charset="0"/>
              <a:buChar char="•"/>
            </a:pPr>
            <a:r>
              <a:rPr lang="en-US" sz="1000" dirty="0"/>
              <a:t>Follow our school's controlled substances policy.  Policy violations typically require the immediate involvement of school administrators, the school nurse and possibly an assessment with a licensed drug/alcohol provider as well as an agreement to follow the recommendations from the assessment.  </a:t>
            </a:r>
          </a:p>
          <a:p>
            <a:pPr marL="171428" indent="-171428">
              <a:lnSpc>
                <a:spcPct val="90000"/>
              </a:lnSpc>
              <a:spcBef>
                <a:spcPts val="600"/>
              </a:spcBef>
              <a:buFont typeface="Arial" panose="020B0604020202020204" pitchFamily="34" charset="0"/>
              <a:buChar char="•"/>
            </a:pPr>
            <a:r>
              <a:rPr lang="en-US" sz="1000" dirty="0"/>
              <a:t>SAP referral process may occur with or without a policy violation.  Schools are required to offer SAPs, but student and parent or guardian participation is voluntary.</a:t>
            </a:r>
          </a:p>
          <a:p>
            <a:pPr marL="171428" indent="-171428">
              <a:lnSpc>
                <a:spcPct val="90000"/>
              </a:lnSpc>
              <a:spcBef>
                <a:spcPts val="600"/>
              </a:spcBef>
              <a:buFont typeface="Arial" panose="020B0604020202020204" pitchFamily="34" charset="0"/>
              <a:buChar char="•"/>
            </a:pPr>
            <a:r>
              <a:rPr lang="en-US" sz="1000" dirty="0"/>
              <a:t>Anyone of any age may seek drug and alcohol treatment without parental consent.</a:t>
            </a:r>
          </a:p>
          <a:p>
            <a:pPr marL="171428" indent="-171428">
              <a:lnSpc>
                <a:spcPct val="90000"/>
              </a:lnSpc>
              <a:spcBef>
                <a:spcPts val="600"/>
              </a:spcBef>
              <a:buFont typeface="Arial" panose="020B0604020202020204" pitchFamily="34" charset="0"/>
              <a:buChar char="•"/>
            </a:pPr>
            <a:r>
              <a:rPr lang="en-US" sz="1000" dirty="0">
                <a:hlinkClick r:id="rId3">
                  <a:extLst>
                    <a:ext uri="{A12FA001-AC4F-418D-AE19-62706E023703}">
                      <ahyp:hlinkClr xmlns:ahyp="http://schemas.microsoft.com/office/drawing/2018/hyperlinkcolor" val="tx"/>
                    </a:ext>
                  </a:extLst>
                </a:hlinkClick>
              </a:rPr>
              <a:t>42 CFR Part 2</a:t>
            </a:r>
            <a:r>
              <a:rPr lang="en-US" sz="1000" dirty="0"/>
              <a:t> prevents SAP Liaisons or treatment providers from revealing drug and alcohol information to anyone, including parents, guardians or the SAP team.</a:t>
            </a:r>
          </a:p>
          <a:p>
            <a:pPr marL="171428" indent="-171428">
              <a:lnSpc>
                <a:spcPct val="90000"/>
              </a:lnSpc>
              <a:spcBef>
                <a:spcPts val="600"/>
              </a:spcBef>
              <a:buFont typeface="Arial" panose="020B0604020202020204" pitchFamily="34" charset="0"/>
              <a:buChar char="•"/>
            </a:pPr>
            <a:r>
              <a:rPr lang="en-US" sz="1000" dirty="0"/>
              <a:t>Schools may also offer the services of the SAP Liaison, who can help with linkage to the best level of care.</a:t>
            </a:r>
          </a:p>
          <a:p>
            <a:pPr marL="171428" indent="-171428">
              <a:lnSpc>
                <a:spcPct val="90000"/>
              </a:lnSpc>
              <a:spcBef>
                <a:spcPts val="600"/>
              </a:spcBef>
              <a:buFont typeface="Arial" panose="020B0604020202020204" pitchFamily="34" charset="0"/>
              <a:buChar char="•"/>
            </a:pPr>
            <a:r>
              <a:rPr lang="en-US" sz="1000" dirty="0"/>
              <a:t>Regardless of other potential consequences, students with policy violations should be referred to SAP for follow-up and support.</a:t>
            </a:r>
          </a:p>
          <a:p>
            <a:pPr marL="171428" indent="-171428">
              <a:lnSpc>
                <a:spcPct val="90000"/>
              </a:lnSpc>
              <a:spcBef>
                <a:spcPts val="600"/>
              </a:spcBef>
              <a:buFont typeface="Arial" panose="020B0604020202020204" pitchFamily="34" charset="0"/>
              <a:buChar char="•"/>
            </a:pPr>
            <a:r>
              <a:rPr lang="en-US" sz="1000" dirty="0"/>
              <a:t>If administration, upon extinguishing administrative remedies, chooses to refer the student to an Alternative Education for Disruptive Youth (AEDY) program, the student must be involved in SAP.</a:t>
            </a:r>
          </a:p>
          <a:p>
            <a:pPr marL="0" indent="0"/>
            <a:endParaRPr lang="en-US" dirty="0"/>
          </a:p>
        </p:txBody>
      </p:sp>
      <p:sp>
        <p:nvSpPr>
          <p:cNvPr id="1096" name="Google Shape;1096;p88: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2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27: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r>
              <a:rPr lang="en-US" sz="1000" dirty="0"/>
              <a:t>Let's take a look now, at how Alex's early developmental trauma contributes to the development of his issues with substance use.  Referring to Alex's case study, </a:t>
            </a:r>
            <a:endParaRPr sz="1000" dirty="0"/>
          </a:p>
        </p:txBody>
      </p:sp>
      <p:sp>
        <p:nvSpPr>
          <p:cNvPr id="978" name="Google Shape;978;p27: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9: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indent="0">
              <a:buClr>
                <a:schemeClr val="dk1"/>
              </a:buClr>
              <a:buSzPts val="1100"/>
            </a:pPr>
            <a:r>
              <a:rPr lang="en-US" sz="1000" dirty="0"/>
              <a:t>Narration / Script for Trainer:  </a:t>
            </a:r>
            <a:r>
              <a:rPr lang="en-US" sz="1000" b="1" dirty="0"/>
              <a:t>(PLEASE READ THIS OUT LOUD BEFORE REVIEWING THIS SLIDE) </a:t>
            </a:r>
            <a:r>
              <a:rPr lang="en-US" sz="1000" dirty="0"/>
              <a:t>Before delving into Alex's own journey, it's critical to understand Jackie's story, Alex's mother, as it provides vital context to the environment in which Alex was born.  </a:t>
            </a:r>
            <a:endParaRPr sz="1000" dirty="0"/>
          </a:p>
          <a:p>
            <a:pPr marL="0" indent="0">
              <a:buSzPts val="1100"/>
            </a:pPr>
            <a:endParaRPr lang="en-US" sz="1000" dirty="0"/>
          </a:p>
          <a:p>
            <a:pPr marL="0" indent="0"/>
            <a:r>
              <a:rPr lang="en-US" sz="1000" dirty="0"/>
              <a:t>The layers of Alex's trauma exposure find their roots not only in individual circumstances but also in a broader narrative that spans generations. </a:t>
            </a:r>
          </a:p>
          <a:p>
            <a:pPr marL="0" indent="0"/>
            <a:r>
              <a:rPr lang="en-US" sz="1000" dirty="0"/>
              <a:t>Alex’s mom, Jackie, reported a year-long period of sexual abuse by a neighbor when she was seven years old.  She struggled with bouts of depression and anxiety but did not link these mental health issues to her own trauma that she experienced.  </a:t>
            </a:r>
          </a:p>
          <a:p>
            <a:pPr marL="0" indent="0"/>
            <a:endParaRPr lang="en-US" sz="1000" dirty="0"/>
          </a:p>
          <a:p>
            <a:pPr marL="0" indent="0"/>
            <a:r>
              <a:rPr lang="en-US" sz="1000" dirty="0"/>
              <a:t>She never told anyone until she entered behavioral health treatment a year ago.  </a:t>
            </a:r>
          </a:p>
          <a:p>
            <a:pPr marL="0" indent="0"/>
            <a:endParaRPr lang="en-US" sz="1000" dirty="0"/>
          </a:p>
          <a:p>
            <a:pPr marL="0" indent="0"/>
            <a:r>
              <a:rPr lang="en-US" sz="1000" dirty="0"/>
              <a:t>She admitted to trying different drugs at the age of 13 but found using cannabis before and after school helped her “calm down” and get through the day. </a:t>
            </a:r>
          </a:p>
          <a:p>
            <a:pPr marL="0" indent="0"/>
            <a:endParaRPr lang="en-US" sz="1000" dirty="0"/>
          </a:p>
          <a:p>
            <a:pPr marL="0" indent="0"/>
            <a:r>
              <a:rPr lang="en-US" sz="1000" dirty="0"/>
              <a:t>At eighteen, Jackie graduated high school and also became pregnant with Alex. Around the same time, Jackie became heavily involved with her dealer, who introduced her to heroin. </a:t>
            </a:r>
          </a:p>
          <a:p>
            <a:pPr marL="0" indent="0"/>
            <a:r>
              <a:rPr lang="en-US" sz="1000" dirty="0"/>
              <a:t>When she found out she was pregnant, she stopped using with the help of a treatment center specializing in the care of pregnant women.  </a:t>
            </a:r>
          </a:p>
          <a:p>
            <a:pPr marL="0" indent="0"/>
            <a:endParaRPr lang="en-US" sz="1000" dirty="0"/>
          </a:p>
          <a:p>
            <a:pPr marL="0" indent="0"/>
            <a:r>
              <a:rPr lang="en-US" sz="1000" dirty="0"/>
              <a:t>The stressors related to finding housing, money for food, and clothing to care for Alex caused her to relapse shortly after she gave birth, and she began dealing again in order to provide for Alex and herself.  </a:t>
            </a:r>
          </a:p>
          <a:p>
            <a:pPr marL="0" indent="0"/>
            <a:r>
              <a:rPr lang="en-US" sz="1000" dirty="0"/>
              <a:t>Alex was one year old when Jackie was arrested for possession with intent to deliver heroin and prescription drugs that were not prescribed for her. The District Attorney offered a plea deal to her dependent on Jackie naming the larger network of dealers, but she refused.  She was then sentenced to two years in the county jail, where she concurrently received drug treatment. At this time, Jackie’s mother (Alex’s Grandmother) was awarded custody of Alex.</a:t>
            </a:r>
          </a:p>
          <a:p>
            <a:pPr marL="0" indent="0"/>
            <a:endParaRPr lang="en-US" sz="1000" dirty="0"/>
          </a:p>
          <a:p>
            <a:pPr marL="0" indent="0"/>
            <a:r>
              <a:rPr lang="en-US" sz="1000" dirty="0"/>
              <a:t>Alex's mom struggled with her own intergenerational trauma and accessed treatment and support to cope with her issues.  Her steadfast support of Alex throughout his own behavioral health challenges was a major source of strength for him throughout his life.</a:t>
            </a:r>
          </a:p>
          <a:p>
            <a:pPr marL="0" indent="0"/>
            <a:endParaRPr lang="en-US" sz="1000" dirty="0"/>
          </a:p>
          <a:p>
            <a:pPr indent="-380952">
              <a:lnSpc>
                <a:spcPct val="90000"/>
              </a:lnSpc>
              <a:spcAft>
                <a:spcPts val="600"/>
              </a:spcAft>
              <a:buFont typeface="Calibri,Sans-Serif"/>
              <a:buChar char="•"/>
            </a:pPr>
            <a:r>
              <a:rPr lang="en-US" sz="1000" dirty="0"/>
              <a:t>Jackie faced considerable adversity throughout her own childhood. A potent combination of </a:t>
            </a:r>
            <a:r>
              <a:rPr lang="en-US" sz="1000" b="1" u="sng" dirty="0"/>
              <a:t>trauma, poverty, and chronic adversity </a:t>
            </a:r>
            <a:r>
              <a:rPr lang="en-US" sz="1000" dirty="0"/>
              <a:t>impacted her journey. What complicated her situation further was the </a:t>
            </a:r>
            <a:r>
              <a:rPr lang="en-US" sz="1000" b="1" u="sng" dirty="0"/>
              <a:t>frequent judgment and punitive treatment</a:t>
            </a:r>
            <a:r>
              <a:rPr lang="en-US" sz="1000" dirty="0"/>
              <a:t> that she received from multiple systems she encountered, including the health care, educational, and judicial systems.</a:t>
            </a:r>
          </a:p>
          <a:p>
            <a:pPr indent="-380952">
              <a:lnSpc>
                <a:spcPct val="90000"/>
              </a:lnSpc>
              <a:spcAft>
                <a:spcPts val="600"/>
              </a:spcAft>
              <a:buFont typeface="Calibri,Sans-Serif"/>
              <a:buChar char="•"/>
            </a:pPr>
            <a:endParaRPr lang="en-US" sz="1000" dirty="0"/>
          </a:p>
          <a:p>
            <a:pPr marL="285714" indent="-380952">
              <a:lnSpc>
                <a:spcPct val="90000"/>
              </a:lnSpc>
              <a:spcAft>
                <a:spcPts val="600"/>
              </a:spcAft>
              <a:buFont typeface="Calibri,Sans-Serif"/>
              <a:buChar char="•"/>
            </a:pPr>
            <a:r>
              <a:rPr lang="en-US" sz="1000" dirty="0"/>
              <a:t>Jackie's </a:t>
            </a:r>
            <a:r>
              <a:rPr lang="en-US" sz="1000" b="1" u="sng" dirty="0"/>
              <a:t>history of intergenerational trauma</a:t>
            </a:r>
            <a:r>
              <a:rPr lang="en-US" sz="1000" dirty="0"/>
              <a:t>, combined with periods of drug use, was seldom seen through a trauma-informed lens of empathy or understanding. Instead, it was met with judgment. Within the educational system, she was hastily </a:t>
            </a:r>
            <a:r>
              <a:rPr lang="en-US" sz="1000" b="1" u="sng" dirty="0"/>
              <a:t>labeled a "bad student"</a:t>
            </a:r>
            <a:r>
              <a:rPr lang="en-US" sz="1000" dirty="0"/>
              <a:t> who was prone to trouble. </a:t>
            </a:r>
          </a:p>
          <a:p>
            <a:pPr marL="0" indent="0">
              <a:lnSpc>
                <a:spcPct val="90000"/>
              </a:lnSpc>
              <a:spcAft>
                <a:spcPts val="600"/>
              </a:spcAft>
            </a:pPr>
            <a:endParaRPr lang="en-US" sz="1000" dirty="0"/>
          </a:p>
          <a:p>
            <a:pPr marL="285714" indent="-380952">
              <a:lnSpc>
                <a:spcPct val="90000"/>
              </a:lnSpc>
              <a:spcAft>
                <a:spcPts val="600"/>
              </a:spcAft>
              <a:buFont typeface="Calibri,Sans-Serif"/>
              <a:buChar char="•"/>
            </a:pPr>
            <a:r>
              <a:rPr lang="en-US" sz="1000" dirty="0"/>
              <a:t>These perceptions and stigmatizations followed her into adulthood, with </a:t>
            </a:r>
            <a:r>
              <a:rPr lang="en-US" sz="1000" b="1" u="sng" dirty="0"/>
              <a:t>many viewing her as an unfit mother,</a:t>
            </a:r>
            <a:r>
              <a:rPr lang="en-US" sz="1000" dirty="0"/>
              <a:t> primarily due to her </a:t>
            </a:r>
            <a:r>
              <a:rPr lang="en-US" sz="1000" b="1" u="sng" dirty="0"/>
              <a:t>struggles with substance use.</a:t>
            </a:r>
            <a:r>
              <a:rPr lang="en-US" sz="1000" dirty="0"/>
              <a:t> The healthcare system (from its policies and practices to the sideways glance from a nurse who checked her into the rehab program for pregnant women) also </a:t>
            </a:r>
            <a:r>
              <a:rPr lang="en-US" sz="1000" b="1" u="sng" dirty="0"/>
              <a:t>treated Jackie like she was not worthy, or less-than</a:t>
            </a:r>
            <a:r>
              <a:rPr lang="en-US" sz="1000" dirty="0"/>
              <a:t>.  Not surprisingly, the </a:t>
            </a:r>
            <a:r>
              <a:rPr lang="en-US" sz="1000" b="1" u="sng" dirty="0"/>
              <a:t>stigmatization impacted her own self-concept,</a:t>
            </a:r>
            <a:r>
              <a:rPr lang="en-US" sz="1000" dirty="0"/>
              <a:t> and at times, she began to think of herself through this negative lens. </a:t>
            </a:r>
          </a:p>
          <a:p>
            <a:pPr marL="285714" indent="-380952">
              <a:lnSpc>
                <a:spcPct val="90000"/>
              </a:lnSpc>
              <a:spcAft>
                <a:spcPts val="600"/>
              </a:spcAft>
              <a:buFont typeface="Calibri,Sans-Serif"/>
              <a:buChar char="•"/>
            </a:pPr>
            <a:endParaRPr lang="en-US" sz="1000" dirty="0"/>
          </a:p>
          <a:p>
            <a:pPr indent="-380952">
              <a:lnSpc>
                <a:spcPct val="90000"/>
              </a:lnSpc>
              <a:spcAft>
                <a:spcPts val="600"/>
              </a:spcAft>
              <a:buFont typeface="Calibri,Sans-Serif"/>
              <a:buChar char="•"/>
            </a:pPr>
            <a:r>
              <a:rPr lang="en-US" sz="1000" dirty="0"/>
              <a:t>Unfortunately, the systems that could have offered Jackie support, understanding, and empathy often took a punitive approach, heavily focused on punishment rather than restoration or healing. These punitive responses, rather than addressing the root causes of Jackie's challenges, further traumatized her. Such approaches did little to instill hope or inspire change; instead, they compounded Jackie's pain and further solidified her belief that institutional systems were inherently untrustworthy.</a:t>
            </a:r>
          </a:p>
          <a:p>
            <a:pPr marL="76190" indent="0">
              <a:lnSpc>
                <a:spcPct val="90000"/>
              </a:lnSpc>
              <a:spcAft>
                <a:spcPts val="600"/>
              </a:spcAft>
            </a:pPr>
            <a:endParaRPr lang="en-US" sz="1000" dirty="0"/>
          </a:p>
          <a:p>
            <a:pPr marL="285714" indent="-380952">
              <a:lnSpc>
                <a:spcPct val="90000"/>
              </a:lnSpc>
              <a:spcAft>
                <a:spcPts val="600"/>
              </a:spcAft>
              <a:buFont typeface="Calibri,Sans-Serif"/>
              <a:buChar char="•"/>
            </a:pPr>
            <a:r>
              <a:rPr lang="en-US" sz="1000" dirty="0"/>
              <a:t>For Jackie  the world seemed like a place where mistakes were not lessons to learn from but were damning </a:t>
            </a:r>
            <a:r>
              <a:rPr lang="en-US" sz="1000" b="1" u="sng" dirty="0"/>
              <a:t>verdicts on her character.</a:t>
            </a:r>
            <a:r>
              <a:rPr lang="en-US" sz="1000" dirty="0"/>
              <a:t> This </a:t>
            </a:r>
            <a:r>
              <a:rPr lang="en-US" sz="1000" b="1" u="sng" dirty="0"/>
              <a:t>environment of constant judgment and lack of restorative support inevitably impacted the early nurturing environment she could provide for Alex, setting the stage for the challenges he would later face. With this, the cycle of intergenerational trauma and adversity continued.</a:t>
            </a:r>
            <a:endParaRPr lang="en-US" sz="1000" dirty="0"/>
          </a:p>
          <a:p>
            <a:pPr marL="0" indent="0"/>
            <a:endParaRPr lang="en-US" sz="1600" dirty="0"/>
          </a:p>
        </p:txBody>
      </p:sp>
      <p:sp>
        <p:nvSpPr>
          <p:cNvPr id="180" name="Google Shape;180;p1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83: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indent="0">
              <a:lnSpc>
                <a:spcPct val="90000"/>
              </a:lnSpc>
              <a:spcBef>
                <a:spcPts val="600"/>
              </a:spcBef>
            </a:pPr>
            <a:r>
              <a:rPr lang="en-US" sz="1000" dirty="0"/>
              <a:t>Alex has underlying behavioral health challenges that are risk factors contributing to substance use (ADHD depression, anxiety.) </a:t>
            </a:r>
          </a:p>
          <a:p>
            <a:pPr marL="0" indent="0">
              <a:lnSpc>
                <a:spcPct val="90000"/>
              </a:lnSpc>
              <a:spcBef>
                <a:spcPts val="600"/>
              </a:spcBef>
            </a:pPr>
            <a:r>
              <a:rPr lang="en-US" sz="1000" dirty="0"/>
              <a:t>Alex began using cannabis and alcohol as a regular coping mechanism in an attempt to manage underlying anxiety, ADHD and depression.  Recently, Alex has been frequently absent, and his grades have declined. He has demonstrated decreased motivation as seen by not handing in his assignments.</a:t>
            </a:r>
          </a:p>
          <a:p>
            <a:pPr marL="0" indent="0">
              <a:lnSpc>
                <a:spcPct val="90000"/>
              </a:lnSpc>
              <a:spcBef>
                <a:spcPts val="600"/>
              </a:spcBef>
            </a:pPr>
            <a:r>
              <a:rPr lang="en-US" sz="1000" dirty="0"/>
              <a:t>Despite displaying clear signs of struggle, Alex's externalized behaviors minimized the apparent severity of internal turmoil to observers, often being dismissed by his caregivers as "typical teenage rebellion." Eventually, Alex’s underlying mental health and substance use resulted in a policy violation for vaping.   </a:t>
            </a:r>
          </a:p>
          <a:p>
            <a:pPr marL="0" indent="0">
              <a:lnSpc>
                <a:spcPct val="90000"/>
              </a:lnSpc>
              <a:spcBef>
                <a:spcPts val="600"/>
              </a:spcBef>
            </a:pPr>
            <a:r>
              <a:rPr lang="en-US" sz="1000" i="1" dirty="0"/>
              <a:t>Characterizing cannabis and alcohol use as substance use rather than abuse reduces stigma and shame for his best attempt to manage the underlying mental health issues</a:t>
            </a:r>
            <a:r>
              <a:rPr lang="en-US" sz="1000" dirty="0"/>
              <a:t>.</a:t>
            </a:r>
          </a:p>
          <a:p>
            <a:pPr marL="0" indent="0">
              <a:lnSpc>
                <a:spcPct val="90000"/>
              </a:lnSpc>
              <a:spcBef>
                <a:spcPts val="600"/>
              </a:spcBef>
            </a:pPr>
            <a:r>
              <a:rPr lang="en-US" sz="1000" dirty="0"/>
              <a:t> Historically, people who struggle with using substances have been called “chemically dependent.”  Using person-centered language, the treatment community has reframed the diagnosis to “substance use disorder,” allowing for a more open and realistic discussion of addiction as a brain disorder.   </a:t>
            </a:r>
          </a:p>
          <a:p>
            <a:pPr marL="0">
              <a:lnSpc>
                <a:spcPct val="90000"/>
              </a:lnSpc>
              <a:spcBef>
                <a:spcPts val="600"/>
              </a:spcBef>
              <a:buFont typeface="Arial,Sans-Serif"/>
              <a:buChar char="•"/>
            </a:pPr>
            <a:endParaRPr lang="en-US" dirty="0"/>
          </a:p>
          <a:p>
            <a:pPr marL="0" indent="0"/>
            <a:endParaRPr dirty="0"/>
          </a:p>
        </p:txBody>
      </p:sp>
      <p:sp>
        <p:nvSpPr>
          <p:cNvPr id="995" name="Google Shape;995;p83: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69841">
              <a:lnSpc>
                <a:spcPct val="90000"/>
              </a:lnSpc>
              <a:buChar char="•"/>
            </a:pPr>
            <a:r>
              <a:rPr lang="en-US" sz="1000" dirty="0"/>
              <a:t>During the intensive outpatient treatment (IOP), his treatment team addressed both the </a:t>
            </a:r>
            <a:r>
              <a:rPr lang="en-US" sz="1000" b="1" u="sng" dirty="0"/>
              <a:t>substance use, underlying trauma, as well as anxiety, depression and ADHD </a:t>
            </a:r>
            <a:r>
              <a:rPr lang="en-US" sz="1000" dirty="0"/>
              <a:t>diagnosis </a:t>
            </a:r>
          </a:p>
          <a:p>
            <a:pPr marL="0" indent="0">
              <a:lnSpc>
                <a:spcPct val="90000"/>
              </a:lnSpc>
            </a:pPr>
            <a:endParaRPr lang="en-US" sz="1000" dirty="0"/>
          </a:p>
          <a:p>
            <a:pPr marL="0" indent="-69841">
              <a:lnSpc>
                <a:spcPct val="90000"/>
              </a:lnSpc>
              <a:buChar char="•"/>
            </a:pPr>
            <a:r>
              <a:rPr lang="en-US" sz="1000" dirty="0"/>
              <a:t> Alex attended the IOP held after school three days a week for three hours each session for six weeks.  There, he received </a:t>
            </a:r>
            <a:r>
              <a:rPr lang="en-US" sz="1000" b="1" u="sng" dirty="0"/>
              <a:t>individual, group, and family therapy, recovery education, as well as a full psychiatric evaluation and ongoing medication managemen</a:t>
            </a:r>
            <a:r>
              <a:rPr lang="en-US" sz="1000" dirty="0"/>
              <a:t>t</a:t>
            </a:r>
          </a:p>
          <a:p>
            <a:pPr marL="0" indent="-69841">
              <a:lnSpc>
                <a:spcPct val="90000"/>
              </a:lnSpc>
              <a:buChar char="•"/>
            </a:pPr>
            <a:endParaRPr lang="en-US" sz="1000" dirty="0"/>
          </a:p>
          <a:p>
            <a:pPr marL="0" indent="-69841">
              <a:lnSpc>
                <a:spcPct val="90000"/>
              </a:lnSpc>
              <a:buChar char="•"/>
            </a:pPr>
            <a:r>
              <a:rPr lang="en-US" sz="1000" dirty="0"/>
              <a:t> Since he was attending school regularly during the IOP, he met </a:t>
            </a:r>
            <a:r>
              <a:rPr lang="en-US" sz="1000" b="1" u="sng" dirty="0"/>
              <a:t>weekly with the school counselor, addressing academic issues as well as social issues</a:t>
            </a:r>
            <a:endParaRPr lang="en-US" sz="1000" dirty="0"/>
          </a:p>
          <a:p>
            <a:pPr marL="0" indent="0">
              <a:lnSpc>
                <a:spcPct val="90000"/>
              </a:lnSpc>
            </a:pPr>
            <a:endParaRPr lang="en-US" sz="1000" dirty="0"/>
          </a:p>
          <a:p>
            <a:pPr marL="0" indent="-69841">
              <a:lnSpc>
                <a:spcPct val="90000"/>
              </a:lnSpc>
              <a:buChar char="•"/>
            </a:pPr>
            <a:r>
              <a:rPr lang="en-US" sz="1000" dirty="0"/>
              <a:t> As IOP was ending, </a:t>
            </a:r>
            <a:r>
              <a:rPr lang="en-US" sz="1000" b="1" u="sng" dirty="0"/>
              <a:t>Alex, his mom Jackie, as well as the school counselor, school psychologist, and SAP Liaison, met with his IOP therapist to create a step-down plan and discuss both his short and long-term goals</a:t>
            </a:r>
            <a:r>
              <a:rPr lang="en-US" sz="1000" dirty="0"/>
              <a:t>  </a:t>
            </a:r>
          </a:p>
          <a:p>
            <a:pPr marL="0" indent="0">
              <a:lnSpc>
                <a:spcPct val="90000"/>
              </a:lnSpc>
            </a:pPr>
            <a:endParaRPr lang="en-US" sz="1000" dirty="0"/>
          </a:p>
          <a:p>
            <a:pPr marL="0" indent="-69841">
              <a:lnSpc>
                <a:spcPct val="90000"/>
              </a:lnSpc>
              <a:buChar char="•"/>
            </a:pPr>
            <a:r>
              <a:rPr lang="en-US" sz="1000" dirty="0"/>
              <a:t> Since Alex was a senior, he decided to focus on </a:t>
            </a:r>
            <a:r>
              <a:rPr lang="en-US" sz="1000" b="1" u="sng" dirty="0"/>
              <a:t>passing his classes, attending school regularly, avoiding the negative peer group, and investigating applying to a career and technical education </a:t>
            </a:r>
            <a:r>
              <a:rPr lang="en-US" sz="1000" dirty="0"/>
              <a:t>program after graduation. He agreed to continue weekly therapy with the school-based mental health provider, who would coordinate his care with the IOP provider, school counselor, school psychologist, and IEP team</a:t>
            </a:r>
          </a:p>
          <a:p>
            <a:pPr marL="285714" indent="0">
              <a:lnSpc>
                <a:spcPct val="90000"/>
              </a:lnSpc>
              <a:spcBef>
                <a:spcPts val="1000"/>
              </a:spcBef>
              <a:buChar char="•"/>
            </a:pPr>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81964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2afd7cfc130_0_13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g2afd7cfc130_0_135:notes"/>
          <p:cNvSpPr txBox="1">
            <a:spLocks noGrp="1"/>
          </p:cNvSpPr>
          <p:nvPr>
            <p:ph type="body" idx="1"/>
          </p:nvPr>
        </p:nvSpPr>
        <p:spPr>
          <a:xfrm>
            <a:off x="688181" y="4473892"/>
            <a:ext cx="5505333" cy="3660600"/>
          </a:xfrm>
          <a:prstGeom prst="rect">
            <a:avLst/>
          </a:prstGeom>
          <a:noFill/>
          <a:ln>
            <a:noFill/>
          </a:ln>
        </p:spPr>
        <p:txBody>
          <a:bodyPr spcFirstLastPara="1" wrap="square" lIns="93164" tIns="46570" rIns="93164" bIns="46570" anchor="t" anchorCtr="0">
            <a:noAutofit/>
          </a:bodyPr>
          <a:lstStyle/>
          <a:p>
            <a:pPr marL="0" indent="0"/>
            <a:r>
              <a:rPr lang="en-US" sz="1000" dirty="0"/>
              <a:t>Questions to enter into this discussion. </a:t>
            </a:r>
          </a:p>
          <a:p>
            <a:pPr marL="0" indent="0"/>
            <a:r>
              <a:rPr lang="en-US" sz="1000" dirty="0"/>
              <a:t>Let's reflect on:</a:t>
            </a:r>
          </a:p>
          <a:p>
            <a:pPr marL="171428" indent="-171428">
              <a:buFont typeface="Calibri"/>
              <a:buChar char="-"/>
            </a:pPr>
            <a:r>
              <a:rPr lang="en-US" sz="1000" dirty="0"/>
              <a:t>What did Alex need?</a:t>
            </a:r>
          </a:p>
          <a:p>
            <a:pPr marL="171428" indent="-171428">
              <a:buFont typeface="Calibri"/>
              <a:buChar char="-"/>
            </a:pPr>
            <a:r>
              <a:rPr lang="en-US" sz="1000" dirty="0"/>
              <a:t>What did Alex get?</a:t>
            </a:r>
          </a:p>
          <a:p>
            <a:pPr marL="171428" indent="-171428">
              <a:buFont typeface="Calibri"/>
              <a:buChar char="-"/>
            </a:pPr>
            <a:r>
              <a:rPr lang="en-US" sz="1000" dirty="0"/>
              <a:t>How did Alex's story unfold? </a:t>
            </a:r>
          </a:p>
          <a:p>
            <a:pPr marL="171428" indent="-171428">
              <a:buFont typeface="Calibri"/>
              <a:buChar char="-"/>
            </a:pPr>
            <a:r>
              <a:rPr lang="en-US" sz="1000" dirty="0"/>
              <a:t>What would have been different if he didn’t get access to what he needed? </a:t>
            </a:r>
          </a:p>
        </p:txBody>
      </p:sp>
      <p:sp>
        <p:nvSpPr>
          <p:cNvPr id="1105" name="Google Shape;1105;g2afd7cfc130_0_135:notes"/>
          <p:cNvSpPr txBox="1">
            <a:spLocks noGrp="1"/>
          </p:cNvSpPr>
          <p:nvPr>
            <p:ph type="sldNum" idx="12"/>
          </p:nvPr>
        </p:nvSpPr>
        <p:spPr>
          <a:xfrm>
            <a:off x="3898102" y="8829967"/>
            <a:ext cx="2982080" cy="466500"/>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a:extLst>
            <a:ext uri="{FF2B5EF4-FFF2-40B4-BE49-F238E27FC236}">
              <a16:creationId xmlns:a16="http://schemas.microsoft.com/office/drawing/2014/main" id="{5162AA48-7A01-900A-9F1D-871B0F1CC2A8}"/>
            </a:ext>
          </a:extLst>
        </p:cNvPr>
        <p:cNvGrpSpPr/>
        <p:nvPr/>
      </p:nvGrpSpPr>
      <p:grpSpPr>
        <a:xfrm>
          <a:off x="0" y="0"/>
          <a:ext cx="0" cy="0"/>
          <a:chOff x="0" y="0"/>
          <a:chExt cx="0" cy="0"/>
        </a:xfrm>
      </p:grpSpPr>
      <p:sp>
        <p:nvSpPr>
          <p:cNvPr id="1117" name="Google Shape;1117;p29:notes">
            <a:extLst>
              <a:ext uri="{FF2B5EF4-FFF2-40B4-BE49-F238E27FC236}">
                <a16:creationId xmlns:a16="http://schemas.microsoft.com/office/drawing/2014/main" id="{80D9579C-7E90-EDA9-E9A0-8D66F46434FF}"/>
              </a:ext>
            </a:extLst>
          </p:cNvPr>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495238" indent="0">
              <a:lnSpc>
                <a:spcPct val="90000"/>
              </a:lnSpc>
              <a:spcAft>
                <a:spcPts val="600"/>
              </a:spcAft>
            </a:pPr>
            <a:r>
              <a:rPr lang="en-US" sz="1000" dirty="0"/>
              <a:t>Alex’s life trajectory demonstrates how </a:t>
            </a:r>
            <a:r>
              <a:rPr lang="en-US" sz="1000" b="1" u="sng" dirty="0"/>
              <a:t>early childhood trauma, characterized by instability, poverty, caregiver separation, and exposure to parental mental illness and incarceration, created a vulnerable foundation for emotional and behavioral development</a:t>
            </a:r>
            <a:endParaRPr lang="en-US" sz="1000" dirty="0"/>
          </a:p>
          <a:p>
            <a:pPr marL="495238" indent="0">
              <a:lnSpc>
                <a:spcPct val="90000"/>
              </a:lnSpc>
              <a:spcAft>
                <a:spcPts val="600"/>
              </a:spcAft>
            </a:pPr>
            <a:endParaRPr lang="en-US" sz="1000" dirty="0"/>
          </a:p>
          <a:p>
            <a:pPr marL="495238" indent="0">
              <a:lnSpc>
                <a:spcPct val="90000"/>
              </a:lnSpc>
              <a:spcAft>
                <a:spcPts val="600"/>
              </a:spcAft>
            </a:pPr>
            <a:r>
              <a:rPr lang="en-US" sz="1000" dirty="0"/>
              <a:t>The </a:t>
            </a:r>
            <a:r>
              <a:rPr lang="en-US" sz="1000" b="1" u="sng" dirty="0"/>
              <a:t>pervasive adversity and chaotic environment </a:t>
            </a:r>
            <a:r>
              <a:rPr lang="en-US" sz="1000" dirty="0"/>
              <a:t>impeded the formation of secure attachments and the </a:t>
            </a:r>
            <a:r>
              <a:rPr lang="en-US" sz="1000" b="1" u="sng" dirty="0"/>
              <a:t>development of effective emotional regulatio</a:t>
            </a:r>
            <a:r>
              <a:rPr lang="en-US" sz="1000" dirty="0"/>
              <a:t>n skills. Consequently, this culminated in </a:t>
            </a:r>
            <a:r>
              <a:rPr lang="en-US" sz="1000" b="1" u="sng" dirty="0"/>
              <a:t>internalizing behaviors, social difficulties, and later externalizing behaviors and substance use</a:t>
            </a:r>
            <a:endParaRPr lang="en-US" sz="1000" dirty="0"/>
          </a:p>
          <a:p>
            <a:pPr marL="495238" indent="0">
              <a:lnSpc>
                <a:spcPct val="90000"/>
              </a:lnSpc>
              <a:spcAft>
                <a:spcPts val="600"/>
              </a:spcAft>
            </a:pPr>
            <a:endParaRPr lang="en-US" sz="1000" dirty="0"/>
          </a:p>
          <a:p>
            <a:pPr marL="495238" indent="0">
              <a:lnSpc>
                <a:spcPct val="90000"/>
              </a:lnSpc>
              <a:spcAft>
                <a:spcPts val="600"/>
              </a:spcAft>
            </a:pPr>
            <a:r>
              <a:rPr lang="en-US" sz="1000" dirty="0"/>
              <a:t>Numerous studies highlight the </a:t>
            </a:r>
            <a:r>
              <a:rPr lang="en-US" sz="1000" b="1" u="sng" dirty="0"/>
              <a:t>direct correlation between early adversity and the later development of mental health challenges</a:t>
            </a:r>
            <a:r>
              <a:rPr lang="en-US" sz="1000" dirty="0"/>
              <a:t> and substance use disorders, as seen in Alex’s life</a:t>
            </a:r>
          </a:p>
          <a:p>
            <a:pPr marL="495238" indent="0">
              <a:lnSpc>
                <a:spcPct val="90000"/>
              </a:lnSpc>
              <a:spcAft>
                <a:spcPts val="600"/>
              </a:spcAft>
            </a:pPr>
            <a:endParaRPr lang="en-US" sz="1000" dirty="0"/>
          </a:p>
          <a:p>
            <a:pPr marL="495238" indent="0">
              <a:lnSpc>
                <a:spcPct val="90000"/>
              </a:lnSpc>
              <a:spcAft>
                <a:spcPts val="600"/>
              </a:spcAft>
            </a:pPr>
            <a:r>
              <a:rPr lang="en-US" sz="1000" dirty="0"/>
              <a:t>Alex's substance use could be </a:t>
            </a:r>
            <a:r>
              <a:rPr lang="en-US" sz="1000" b="1" u="sng" dirty="0"/>
              <a:t>interpreted through the self-medication hypothesis</a:t>
            </a:r>
            <a:r>
              <a:rPr lang="en-US" sz="1000" dirty="0"/>
              <a:t>, which suggests that individuals with histories of trauma and emotional pain might use substances to manage these unbearable feelings</a:t>
            </a:r>
            <a:endParaRPr sz="1000" dirty="0"/>
          </a:p>
        </p:txBody>
      </p:sp>
      <p:sp>
        <p:nvSpPr>
          <p:cNvPr id="1118" name="Google Shape;1118;p29:notes">
            <a:extLst>
              <a:ext uri="{FF2B5EF4-FFF2-40B4-BE49-F238E27FC236}">
                <a16:creationId xmlns:a16="http://schemas.microsoft.com/office/drawing/2014/main" id="{113C7DD2-27B6-C2B0-0539-5C64CCA148CA}"/>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470050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6508" indent="0">
              <a:lnSpc>
                <a:spcPct val="90000"/>
              </a:lnSpc>
              <a:spcAft>
                <a:spcPts val="600"/>
              </a:spcAft>
            </a:pPr>
            <a:r>
              <a:rPr lang="en-US" sz="1000" dirty="0"/>
              <a:t>At the </a:t>
            </a:r>
            <a:r>
              <a:rPr lang="en-US" sz="1000" b="1" u="sng" dirty="0"/>
              <a:t>tier one level</a:t>
            </a:r>
            <a:r>
              <a:rPr lang="en-US" sz="1000" dirty="0"/>
              <a:t>, Alex also benefited from </a:t>
            </a:r>
            <a:r>
              <a:rPr lang="en-US" sz="1000" b="1" u="sng" dirty="0"/>
              <a:t>universal support</a:t>
            </a:r>
            <a:r>
              <a:rPr lang="en-US" sz="1000" dirty="0"/>
              <a:t> with behavior expectations clearly outlined and participated in classroom-wide character education (Elementary and Middle School) and a take-five discipline protocol designed to teach appropriate responses and emotional regulation during elementary and middle school.  Part of his exposure to tier one support also came via the </a:t>
            </a:r>
            <a:r>
              <a:rPr lang="en-US" sz="1000" b="1" u="sng" dirty="0"/>
              <a:t>entire school's movement towards creating a trauma-informed school culture</a:t>
            </a:r>
            <a:r>
              <a:rPr lang="en-US" sz="1000" dirty="0"/>
              <a:t>. </a:t>
            </a:r>
          </a:p>
          <a:p>
            <a:pPr indent="0">
              <a:lnSpc>
                <a:spcPct val="90000"/>
              </a:lnSpc>
              <a:spcAft>
                <a:spcPts val="600"/>
              </a:spcAft>
            </a:pPr>
            <a:endParaRPr lang="en-US" sz="1000" dirty="0"/>
          </a:p>
          <a:p>
            <a:pPr marL="96508" indent="0">
              <a:lnSpc>
                <a:spcPct val="90000"/>
              </a:lnSpc>
              <a:spcAft>
                <a:spcPts val="600"/>
              </a:spcAft>
            </a:pPr>
            <a:r>
              <a:rPr lang="en-US" sz="1000" dirty="0"/>
              <a:t>At the MTSS </a:t>
            </a:r>
            <a:r>
              <a:rPr lang="en-US" sz="1000" b="1" u="sng" dirty="0"/>
              <a:t>tier two</a:t>
            </a:r>
            <a:r>
              <a:rPr lang="en-US" sz="1000" dirty="0"/>
              <a:t>, Alex participated in </a:t>
            </a:r>
            <a:r>
              <a:rPr lang="en-US" sz="1000" b="1" u="sng" dirty="0"/>
              <a:t>several targeted social skill group</a:t>
            </a:r>
            <a:r>
              <a:rPr lang="en-US" sz="1000" dirty="0"/>
              <a:t>s, friendship groups as well as an SSET (</a:t>
            </a:r>
            <a:r>
              <a:rPr lang="en-US" sz="1000" dirty="0">
                <a:hlinkClick r:id="rId3">
                  <a:extLst>
                    <a:ext uri="{A12FA001-AC4F-418D-AE19-62706E023703}">
                      <ahyp:hlinkClr xmlns:ahyp="http://schemas.microsoft.com/office/drawing/2018/hyperlinkcolor" val="tx"/>
                    </a:ext>
                  </a:extLst>
                </a:hlinkClick>
              </a:rPr>
              <a:t>Skills for Students Exposed to Trauma</a:t>
            </a:r>
            <a:r>
              <a:rPr lang="en-US" sz="1000" dirty="0"/>
              <a:t>) that was co-facilitated by a trained school counselor and the SAP Liaison.</a:t>
            </a:r>
          </a:p>
          <a:p>
            <a:pPr indent="0">
              <a:lnSpc>
                <a:spcPct val="90000"/>
              </a:lnSpc>
              <a:spcAft>
                <a:spcPts val="600"/>
              </a:spcAft>
            </a:pPr>
            <a:endParaRPr lang="en-US" sz="1000" dirty="0"/>
          </a:p>
          <a:p>
            <a:pPr marL="96508" indent="0">
              <a:lnSpc>
                <a:spcPct val="90000"/>
              </a:lnSpc>
              <a:spcAft>
                <a:spcPts val="600"/>
              </a:spcAft>
            </a:pPr>
            <a:r>
              <a:rPr lang="en-US" sz="1000" dirty="0"/>
              <a:t>At the MTSS </a:t>
            </a:r>
            <a:r>
              <a:rPr lang="en-US" sz="1000" b="1" u="sng" dirty="0"/>
              <a:t>tier three</a:t>
            </a:r>
            <a:r>
              <a:rPr lang="en-US" sz="1000" dirty="0"/>
              <a:t> level, Alex received a number of </a:t>
            </a:r>
            <a:r>
              <a:rPr lang="en-US" sz="1000" b="1" u="sng" dirty="0"/>
              <a:t>interventions as his needs increased</a:t>
            </a:r>
            <a:r>
              <a:rPr lang="en-US" sz="1000" dirty="0"/>
              <a:t>, based on the recommendations of the SAP team, school psychologist and other behavioral health professionals. </a:t>
            </a:r>
          </a:p>
          <a:p>
            <a:pPr marL="0" lvl="1" indent="-360635">
              <a:lnSpc>
                <a:spcPct val="90000"/>
              </a:lnSpc>
              <a:spcAft>
                <a:spcPts val="600"/>
              </a:spcAft>
              <a:buChar char="•"/>
            </a:pPr>
            <a:r>
              <a:rPr lang="en-US" sz="1000" dirty="0"/>
              <a:t>For example, during intensive outpatient treatment, the clinicians addressed both the substance use and underlying mental health concerns that were imperative for Alex’s recovery. </a:t>
            </a:r>
          </a:p>
          <a:p>
            <a:pPr marL="0" lvl="1" indent="-360635">
              <a:lnSpc>
                <a:spcPct val="90000"/>
              </a:lnSpc>
              <a:spcAft>
                <a:spcPts val="600"/>
              </a:spcAft>
              <a:buChar char="•"/>
            </a:pPr>
            <a:r>
              <a:rPr lang="en-US" sz="1000" dirty="0"/>
              <a:t>To assist with his attendance issues, Alex participated in a School Attendance Improvement Plan that engaged his mom, grandmother, aunts, and school personnel.  This in-home support addressed the underlying family and school stressors Alex faced while assisting the family with resources and tips for supporting Alex and each other.  At tier three,  he also received various academic interventions from a special educator, as well through his IEP.</a:t>
            </a:r>
          </a:p>
          <a:p>
            <a:pPr lvl="1" indent="0">
              <a:lnSpc>
                <a:spcPct val="90000"/>
              </a:lnSpc>
              <a:spcAft>
                <a:spcPts val="600"/>
              </a:spcAft>
            </a:pPr>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88735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a:extLst>
            <a:ext uri="{FF2B5EF4-FFF2-40B4-BE49-F238E27FC236}">
              <a16:creationId xmlns:a16="http://schemas.microsoft.com/office/drawing/2014/main" id="{8AAA28A6-0053-1DDC-4F3A-2681F32E6993}"/>
            </a:ext>
          </a:extLst>
        </p:cNvPr>
        <p:cNvGrpSpPr/>
        <p:nvPr/>
      </p:nvGrpSpPr>
      <p:grpSpPr>
        <a:xfrm>
          <a:off x="0" y="0"/>
          <a:ext cx="0" cy="0"/>
          <a:chOff x="0" y="0"/>
          <a:chExt cx="0" cy="0"/>
        </a:xfrm>
      </p:grpSpPr>
      <p:sp>
        <p:nvSpPr>
          <p:cNvPr id="1131" name="Google Shape;1131;g2afd7cfc130_0_148:notes">
            <a:extLst>
              <a:ext uri="{FF2B5EF4-FFF2-40B4-BE49-F238E27FC236}">
                <a16:creationId xmlns:a16="http://schemas.microsoft.com/office/drawing/2014/main" id="{A655E653-09E0-F7C4-8599-C4BF28F7B2C2}"/>
              </a:ext>
            </a:extLst>
          </p:cNvPr>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buClr>
                <a:schemeClr val="dk1"/>
              </a:buClr>
              <a:buSzPts val="1100"/>
            </a:pPr>
            <a:r>
              <a:rPr lang="en-US" sz="1600"/>
              <a:t>Speaker Notes: </a:t>
            </a:r>
            <a:r>
              <a:rPr lang="en-US" sz="1600" b="1"/>
              <a:t>(PLEASE READ THIS OUT LOUD </a:t>
            </a:r>
            <a:r>
              <a:rPr lang="en-US" sz="1600" b="1" u="sng"/>
              <a:t>AFTER</a:t>
            </a:r>
            <a:r>
              <a:rPr lang="en-US" sz="1600" b="1"/>
              <a:t> REVIEWING THIS SLIDE) </a:t>
            </a:r>
            <a:r>
              <a:rPr lang="en-US" sz="1600"/>
              <a:t>This case highlights the significant impacts of early trauma on developmental trajectories, underlining the necessity of early interventions and support systems to redirect paths toward healthier outcomes. Moreover, it emphasizes the importance of a holistic, trauma-informed approach in addressing the resultant mental health and substance use issues. </a:t>
            </a:r>
            <a:endParaRPr sz="1600"/>
          </a:p>
        </p:txBody>
      </p:sp>
      <p:sp>
        <p:nvSpPr>
          <p:cNvPr id="1132" name="Google Shape;1132;g2afd7cfc130_0_148:notes">
            <a:extLst>
              <a:ext uri="{FF2B5EF4-FFF2-40B4-BE49-F238E27FC236}">
                <a16:creationId xmlns:a16="http://schemas.microsoft.com/office/drawing/2014/main" id="{AB996F52-03F9-6BFB-CD5A-B8D5BF0A1F5E}"/>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54344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2affcc623ec_0_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g2affcc623ec_0_0:notes"/>
          <p:cNvSpPr txBox="1">
            <a:spLocks noGrp="1"/>
          </p:cNvSpPr>
          <p:nvPr>
            <p:ph type="body" idx="1"/>
          </p:nvPr>
        </p:nvSpPr>
        <p:spPr>
          <a:xfrm>
            <a:off x="688181" y="4473892"/>
            <a:ext cx="5505333" cy="3660600"/>
          </a:xfrm>
          <a:prstGeom prst="rect">
            <a:avLst/>
          </a:prstGeom>
          <a:noFill/>
          <a:ln>
            <a:noFill/>
          </a:ln>
        </p:spPr>
        <p:txBody>
          <a:bodyPr spcFirstLastPara="1" wrap="square" lIns="93164" tIns="46570" rIns="93164" bIns="46570" anchor="t" anchorCtr="0">
            <a:noAutofit/>
          </a:bodyPr>
          <a:lstStyle/>
          <a:p>
            <a:pPr marL="0" indent="0"/>
            <a:r>
              <a:rPr lang="en-US" sz="1000" dirty="0"/>
              <a:t>Today at age 21 Alex has a job working in an upscale restaurant as a sous chef. He dreams of owning his own bistro someday.  Alex continues with medication, recovery and therapy, engaging more recently in EMDR therapy to heal aspects of his childhood trauma.  He has a girlfriend who works as a nurse at the area Children's Hospital.  They've been together for two years.  He is close to his grandmother and mother, and the extended family is a support to him. His network of friends in recovery support him in practicing healthy coping skills, and exploring spirituality as a source of hope.  He states:  </a:t>
            </a:r>
          </a:p>
          <a:p>
            <a:pPr marL="0" indent="0"/>
            <a:endParaRPr lang="en-US" sz="1000" dirty="0"/>
          </a:p>
          <a:p>
            <a:pPr marL="0" indent="0"/>
            <a:r>
              <a:rPr lang="en-US" sz="1000" dirty="0"/>
              <a:t>With the mental clarity that I’ve achieved in recovery,  I’ve realized that my challenges came long before I even picked up a drug. It’s hard to be kind to myself after the years of struggling, and I certainly feel guilty, but this journey has helped me realize that healing, forgiveness, and redemption are all possible. It’s a process. I see people who struggle with trauma, depression, anxiety and substance use as very strong and resilient folks. I know that I am, too.</a:t>
            </a:r>
          </a:p>
          <a:p>
            <a:pPr marL="0" indent="0"/>
            <a:endParaRPr lang="en-US" sz="1000" b="1" dirty="0"/>
          </a:p>
          <a:p>
            <a:pPr marL="0" indent="0"/>
            <a:r>
              <a:rPr lang="en-US" sz="1000" b="1" dirty="0"/>
              <a:t>WHAT IS EMDR? </a:t>
            </a:r>
            <a:r>
              <a:rPr lang="en-US" sz="1000" dirty="0"/>
              <a:t> E</a:t>
            </a:r>
            <a:r>
              <a:rPr lang="en-US" sz="1000" i="1" dirty="0"/>
              <a:t>ye movement desensitization and reprocessing (EMDR) therapy is a mental health treatment technique. This method involves moving your eyes a specific way while you process traumatic memories. EMDR’s goal is to help you heal from trauma or other distressing life experiences. Compared to other therapy methods, EMDR is relatively new. The first clinical trial investigating EMDR was in 1989. Dozens of clinical trials since EMDR’s development show this technique is effective and can help a person faster than many other methods. </a:t>
            </a:r>
            <a:endParaRPr lang="en-US" sz="1000" dirty="0"/>
          </a:p>
        </p:txBody>
      </p:sp>
      <p:sp>
        <p:nvSpPr>
          <p:cNvPr id="1140" name="Google Shape;1140;g2affcc623ec_0_0:notes"/>
          <p:cNvSpPr txBox="1">
            <a:spLocks noGrp="1"/>
          </p:cNvSpPr>
          <p:nvPr>
            <p:ph type="sldNum" idx="12"/>
          </p:nvPr>
        </p:nvSpPr>
        <p:spPr>
          <a:xfrm>
            <a:off x="3898102" y="8829967"/>
            <a:ext cx="2982080" cy="466500"/>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a:extLst>
            <a:ext uri="{FF2B5EF4-FFF2-40B4-BE49-F238E27FC236}">
              <a16:creationId xmlns:a16="http://schemas.microsoft.com/office/drawing/2014/main" id="{4D7084F4-B888-F4F9-A69E-57AECB4DAFCC}"/>
            </a:ext>
          </a:extLst>
        </p:cNvPr>
        <p:cNvGrpSpPr/>
        <p:nvPr/>
      </p:nvGrpSpPr>
      <p:grpSpPr>
        <a:xfrm>
          <a:off x="0" y="0"/>
          <a:ext cx="0" cy="0"/>
          <a:chOff x="0" y="0"/>
          <a:chExt cx="0" cy="0"/>
        </a:xfrm>
      </p:grpSpPr>
      <p:sp>
        <p:nvSpPr>
          <p:cNvPr id="1138" name="Google Shape;1138;g2affcc623ec_0_0:notes">
            <a:extLst>
              <a:ext uri="{FF2B5EF4-FFF2-40B4-BE49-F238E27FC236}">
                <a16:creationId xmlns:a16="http://schemas.microsoft.com/office/drawing/2014/main" id="{EA44B516-3DAE-6053-ACDD-B1A7D7CC8BCD}"/>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g2affcc623ec_0_0:notes">
            <a:extLst>
              <a:ext uri="{FF2B5EF4-FFF2-40B4-BE49-F238E27FC236}">
                <a16:creationId xmlns:a16="http://schemas.microsoft.com/office/drawing/2014/main" id="{CAE14A1B-A147-79B0-2CCA-2C62C3E7BFE1}"/>
              </a:ext>
            </a:extLst>
          </p:cNvPr>
          <p:cNvSpPr txBox="1">
            <a:spLocks noGrp="1"/>
          </p:cNvSpPr>
          <p:nvPr>
            <p:ph type="body" idx="1"/>
          </p:nvPr>
        </p:nvSpPr>
        <p:spPr>
          <a:xfrm>
            <a:off x="688181" y="4473892"/>
            <a:ext cx="5505333" cy="3660600"/>
          </a:xfrm>
          <a:prstGeom prst="rect">
            <a:avLst/>
          </a:prstGeom>
          <a:noFill/>
          <a:ln>
            <a:noFill/>
          </a:ln>
        </p:spPr>
        <p:txBody>
          <a:bodyPr spcFirstLastPara="1" wrap="square" lIns="93164" tIns="46570" rIns="93164" bIns="46570" anchor="t" anchorCtr="0">
            <a:noAutofit/>
          </a:bodyPr>
          <a:lstStyle/>
          <a:p>
            <a:pPr marL="171428" indent="-171428">
              <a:lnSpc>
                <a:spcPct val="90000"/>
              </a:lnSpc>
              <a:spcBef>
                <a:spcPts val="1000"/>
              </a:spcBef>
              <a:buChar char="•"/>
            </a:pPr>
            <a:r>
              <a:rPr lang="en-US" sz="1000" dirty="0"/>
              <a:t>Alex excelled in culinary school. He is now 21 years old and works as a sous chef in a local restaurant. He is being mentored by the head chef, who sees his potential. One day, he would love to become a head chef and even a restaurant owner. He now sees a potential pathway for himself. </a:t>
            </a:r>
          </a:p>
          <a:p>
            <a:pPr marL="171428" indent="-171428">
              <a:lnSpc>
                <a:spcPct val="90000"/>
              </a:lnSpc>
              <a:spcBef>
                <a:spcPts val="1000"/>
              </a:spcBef>
              <a:buChar char="•"/>
            </a:pPr>
            <a:r>
              <a:rPr lang="en-US" sz="1000" dirty="0"/>
              <a:t>He continues to engage in treatment and recovery and sees a psychiatrist for regular medication management. He recently began EMDR therapy to address his early childhood trauma.</a:t>
            </a:r>
          </a:p>
          <a:p>
            <a:pPr marL="171428" indent="-171428">
              <a:lnSpc>
                <a:spcPct val="90000"/>
              </a:lnSpc>
              <a:spcBef>
                <a:spcPts val="1000"/>
              </a:spcBef>
              <a:buChar char="•"/>
            </a:pPr>
            <a:r>
              <a:rPr lang="en-US" sz="1000" dirty="0"/>
              <a:t>In therapy, he has been working on building healthy relationships and right now, he has a girlfriend who is medical assistant at a local pediatrician's office. They have been together for over a year. </a:t>
            </a:r>
          </a:p>
          <a:p>
            <a:pPr marL="171428" indent="-171428">
              <a:lnSpc>
                <a:spcPct val="90000"/>
              </a:lnSpc>
              <a:spcBef>
                <a:spcPts val="1000"/>
              </a:spcBef>
              <a:buChar char="•"/>
            </a:pPr>
            <a:r>
              <a:rPr lang="en-US" sz="1000" dirty="0"/>
              <a:t>Alex's mom continues to struggle at times. Their relationship is difficult at times, but he is working on this in therapy. He also sees his grandmother regularly.</a:t>
            </a:r>
          </a:p>
          <a:p>
            <a:pPr marL="171428" indent="-171428">
              <a:lnSpc>
                <a:spcPct val="90000"/>
              </a:lnSpc>
              <a:spcBef>
                <a:spcPts val="1000"/>
              </a:spcBef>
              <a:buChar char="•"/>
            </a:pPr>
            <a:r>
              <a:rPr lang="en-US" sz="1000" dirty="0"/>
              <a:t>He has built a network of friends through his recovery process and is practicing health coping skills. He is also considering getting more involved in a faith community. </a:t>
            </a:r>
          </a:p>
          <a:p>
            <a:pPr marL="171428" indent="-171428">
              <a:lnSpc>
                <a:spcPct val="90000"/>
              </a:lnSpc>
              <a:spcBef>
                <a:spcPts val="1000"/>
              </a:spcBef>
              <a:buChar char="•"/>
            </a:pPr>
            <a:r>
              <a:rPr lang="en-US" sz="1000" dirty="0"/>
              <a:t>He earns enough money to afford rent. He lives in a studio apartment close to work. He uses public transportation to get to work, and his employer provides him with  health insurance. </a:t>
            </a:r>
          </a:p>
          <a:p>
            <a:pPr marL="0" indent="0"/>
            <a:endParaRPr lang="en-US" sz="1000" dirty="0"/>
          </a:p>
          <a:p>
            <a:pPr marL="0" indent="0"/>
            <a:r>
              <a:rPr lang="en-US" sz="1000" b="1" dirty="0"/>
              <a:t>WHAT IS EMDR? </a:t>
            </a:r>
            <a:r>
              <a:rPr lang="en-US" sz="1000" dirty="0"/>
              <a:t> E</a:t>
            </a:r>
            <a:r>
              <a:rPr lang="en-US" sz="1000" i="1" dirty="0"/>
              <a:t>ye movement desensitization and reprocessing (EMDR) therapy is a mental health treatment technique. This method involves moving your eyes a specific way while you process traumatic memories. EMDR’s goal is to help you heal from trauma or other distressing life experiences. Compared to other therapy methods, EMDR is relatively new. The first clinical trial investigating EMDR was in 1989. Dozens of clinical trials since EMDR’s development show this technique is effective and can help a person faster than many other methods. </a:t>
            </a:r>
            <a:endParaRPr lang="en-US" sz="1000" dirty="0"/>
          </a:p>
        </p:txBody>
      </p:sp>
      <p:sp>
        <p:nvSpPr>
          <p:cNvPr id="1140" name="Google Shape;1140;g2affcc623ec_0_0:notes">
            <a:extLst>
              <a:ext uri="{FF2B5EF4-FFF2-40B4-BE49-F238E27FC236}">
                <a16:creationId xmlns:a16="http://schemas.microsoft.com/office/drawing/2014/main" id="{9FDAABFF-DD99-B85E-D9A9-DD86AB058C94}"/>
              </a:ext>
            </a:extLst>
          </p:cNvPr>
          <p:cNvSpPr txBox="1">
            <a:spLocks noGrp="1"/>
          </p:cNvSpPr>
          <p:nvPr>
            <p:ph type="sldNum" idx="12"/>
          </p:nvPr>
        </p:nvSpPr>
        <p:spPr>
          <a:xfrm>
            <a:off x="3898102" y="8829967"/>
            <a:ext cx="2982080" cy="466500"/>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127</a:t>
            </a:fld>
            <a:endParaRPr/>
          </a:p>
        </p:txBody>
      </p:sp>
    </p:spTree>
    <p:extLst>
      <p:ext uri="{BB962C8B-B14F-4D97-AF65-F5344CB8AC3E}">
        <p14:creationId xmlns:p14="http://schemas.microsoft.com/office/powerpoint/2010/main" val="40519448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93: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93: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endParaRPr/>
          </a:p>
        </p:txBody>
      </p:sp>
      <p:sp>
        <p:nvSpPr>
          <p:cNvPr id="1161" name="Google Shape;1161;p93: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endParaRPr/>
          </a:p>
        </p:txBody>
      </p:sp>
      <p:sp>
        <p:nvSpPr>
          <p:cNvPr id="93" name="Google Shape;93;p1: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7702B405-8F1C-AB2A-5014-D02D137C9ECE}"/>
            </a:ext>
          </a:extLst>
        </p:cNvPr>
        <p:cNvGrpSpPr/>
        <p:nvPr/>
      </p:nvGrpSpPr>
      <p:grpSpPr>
        <a:xfrm>
          <a:off x="0" y="0"/>
          <a:ext cx="0" cy="0"/>
          <a:chOff x="0" y="0"/>
          <a:chExt cx="0" cy="0"/>
        </a:xfrm>
      </p:grpSpPr>
      <p:sp>
        <p:nvSpPr>
          <p:cNvPr id="193" name="Google Shape;193;p20:notes">
            <a:extLst>
              <a:ext uri="{FF2B5EF4-FFF2-40B4-BE49-F238E27FC236}">
                <a16:creationId xmlns:a16="http://schemas.microsoft.com/office/drawing/2014/main" id="{B7C96800-9635-B656-DAF9-A20673F1BEA9}"/>
              </a:ext>
            </a:extLst>
          </p:cNvPr>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indent="0">
              <a:lnSpc>
                <a:spcPct val="90000"/>
              </a:lnSpc>
              <a:spcAft>
                <a:spcPts val="600"/>
              </a:spcAft>
            </a:pPr>
            <a:r>
              <a:rPr lang="en-US" sz="1000" dirty="0"/>
              <a:t>Note for speaker</a:t>
            </a:r>
            <a:r>
              <a:rPr lang="en-US" sz="1000" b="1" dirty="0"/>
              <a:t>: (PLEASE READ THIS OUT LOUD BEFORE REVIEWING THIS SLIDE</a:t>
            </a:r>
            <a:r>
              <a:rPr lang="en-US" sz="1000" dirty="0"/>
              <a:t>) Alex’s mother, Jackie, had an available, present, and engaged family system that readily supported her in times of need. Despite this, he didn't know extended family well and this was stressful</a:t>
            </a:r>
          </a:p>
          <a:p>
            <a:pPr marL="0" indent="0">
              <a:lnSpc>
                <a:spcPct val="90000"/>
              </a:lnSpc>
              <a:spcAft>
                <a:spcPts val="600"/>
              </a:spcAft>
            </a:pPr>
            <a:endParaRPr lang="en-US" sz="1000" dirty="0"/>
          </a:p>
          <a:p>
            <a:pPr marL="0" indent="0">
              <a:lnSpc>
                <a:spcPct val="90000"/>
              </a:lnSpc>
              <a:spcAft>
                <a:spcPts val="600"/>
              </a:spcAft>
            </a:pPr>
            <a:r>
              <a:rPr lang="en-US" sz="1000" dirty="0"/>
              <a:t>Alex's </a:t>
            </a:r>
            <a:r>
              <a:rPr lang="en-US" sz="1000" b="1" u="sng" dirty="0"/>
              <a:t>early life </a:t>
            </a:r>
            <a:r>
              <a:rPr lang="en-US" sz="1000" dirty="0"/>
              <a:t>was notably </a:t>
            </a:r>
            <a:r>
              <a:rPr lang="en-US" sz="1000" b="1" u="sng" dirty="0"/>
              <a:t>tumultuous, characterized by housing and food insecurity and his mother’s intermittent employment and incarceration</a:t>
            </a:r>
            <a:r>
              <a:rPr lang="en-US" sz="1000" dirty="0"/>
              <a:t>. Alex's </a:t>
            </a:r>
            <a:r>
              <a:rPr lang="en-US" sz="1000" b="1" u="sng" dirty="0"/>
              <a:t>mother, while dedicated, battled her mental health </a:t>
            </a:r>
            <a:r>
              <a:rPr lang="en-US" sz="1000" dirty="0"/>
              <a:t>challenges (such as depression and chronic stress related to living in circumstances where she struggled to provide for herself and her child.) </a:t>
            </a:r>
          </a:p>
          <a:p>
            <a:pPr marL="0" indent="0">
              <a:lnSpc>
                <a:spcPct val="90000"/>
              </a:lnSpc>
              <a:spcAft>
                <a:spcPts val="600"/>
              </a:spcAft>
            </a:pPr>
            <a:endParaRPr lang="en-US" sz="1000" dirty="0"/>
          </a:p>
          <a:p>
            <a:pPr marL="285714" indent="-361905">
              <a:lnSpc>
                <a:spcPct val="90000"/>
              </a:lnSpc>
              <a:spcAft>
                <a:spcPts val="600"/>
              </a:spcAft>
              <a:buChar char="•"/>
            </a:pPr>
            <a:r>
              <a:rPr lang="en-US" sz="1000" dirty="0"/>
              <a:t>Alex experienced </a:t>
            </a:r>
            <a:r>
              <a:rPr lang="en-US" sz="1000" b="1" u="sng" dirty="0"/>
              <a:t>separation from his primary caregiver</a:t>
            </a:r>
            <a:r>
              <a:rPr lang="en-US" sz="1000" dirty="0"/>
              <a:t> (during his mother's brief but impactful incarceration), living temporarily with relatives. Alex did not know his extended family very well, so the move to that home was stressful for him. Jackie’s faith community was also a strength for her and Alex. Jackie relied heavily on her mother and aunts as role models and resources for her physical and emotional needs. Although not always able to meet their needs for food and housing, Jackie often thought of their support and messages of hope, and sought them out when feeling overwhelmed, which comforted her.  </a:t>
            </a:r>
          </a:p>
          <a:p>
            <a:pPr marL="285714" indent="-361905">
              <a:lnSpc>
                <a:spcPct val="90000"/>
              </a:lnSpc>
              <a:spcAft>
                <a:spcPts val="600"/>
              </a:spcAft>
              <a:buChar char="•"/>
            </a:pPr>
            <a:endParaRPr lang="en-US" sz="1000" dirty="0"/>
          </a:p>
          <a:p>
            <a:pPr marL="285714" indent="-361905">
              <a:lnSpc>
                <a:spcPct val="90000"/>
              </a:lnSpc>
              <a:spcAft>
                <a:spcPts val="600"/>
              </a:spcAft>
              <a:buChar char="•"/>
            </a:pPr>
            <a:r>
              <a:rPr lang="en-US" sz="1000" dirty="0"/>
              <a:t>Upon her incarceration, Alex’s</a:t>
            </a:r>
            <a:r>
              <a:rPr lang="en-US" sz="1000" b="1" u="sng" dirty="0"/>
              <a:t> move away from his mom into the home of his extended family resulted in a foundation of instability and insecurity.</a:t>
            </a:r>
            <a:r>
              <a:rPr lang="en-US" sz="1000" dirty="0"/>
              <a:t> </a:t>
            </a:r>
          </a:p>
          <a:p>
            <a:pPr marL="285714" indent="-361905">
              <a:lnSpc>
                <a:spcPct val="90000"/>
              </a:lnSpc>
              <a:spcAft>
                <a:spcPts val="600"/>
              </a:spcAft>
              <a:buChar char="•"/>
            </a:pPr>
            <a:endParaRPr lang="en-US" sz="1000" dirty="0"/>
          </a:p>
          <a:p>
            <a:pPr marL="285714" indent="-361905">
              <a:lnSpc>
                <a:spcPct val="90000"/>
              </a:lnSpc>
              <a:spcAft>
                <a:spcPts val="600"/>
              </a:spcAft>
              <a:buChar char="•"/>
            </a:pPr>
            <a:r>
              <a:rPr lang="en-US" sz="1000" dirty="0"/>
              <a:t>During this time, Alex attended a local Head Start preschool, where he enjoyed learning about his colors and numbers. Developmentally, Alex was often described as </a:t>
            </a:r>
            <a:r>
              <a:rPr lang="en-US" sz="1000" b="1" u="sng" dirty="0"/>
              <a:t>"fussy" and exhibited behaviors that could be described as attachment-related challenges (difficulty at drop off and pick up at school), clinging to caregivers (grandmother and teacher at times), alternatively seeking physical comfort and resisting it when it was offered,</a:t>
            </a:r>
            <a:r>
              <a:rPr lang="en-US" sz="1000" dirty="0"/>
              <a:t> suggesting possible anxiety rooting from those early disruptions in attachment and stable living conditions. t preschool, where he enjoyed learning about his colors and numbers. Developmentally, Alex was often described as "fussy" and exhibited behaviors that could be described as attachment-related challenges (difficulty at drop off and pick up at school), clinging to caregivers (grandmother and teacher at times), alternatively seeking physical comfort and resisting it when it was offered, suggesting possible anxiety rooting from those early disruptions in attachment and stable living conditions. </a:t>
            </a:r>
          </a:p>
          <a:p>
            <a:pPr marL="0" indent="0"/>
            <a:endParaRPr lang="en-US" sz="1000" dirty="0"/>
          </a:p>
          <a:p>
            <a:pPr marL="0" indent="0"/>
            <a:endParaRPr lang="en-US" sz="1000" dirty="0"/>
          </a:p>
          <a:p>
            <a:pPr marL="0" indent="0"/>
            <a:r>
              <a:rPr lang="en-US" sz="1000" dirty="0"/>
              <a:t> </a:t>
            </a:r>
          </a:p>
          <a:p>
            <a:pPr marL="0" indent="0"/>
            <a:endParaRPr lang="en-US" sz="1600" dirty="0"/>
          </a:p>
        </p:txBody>
      </p:sp>
      <p:sp>
        <p:nvSpPr>
          <p:cNvPr id="194" name="Google Shape;194;p20:notes">
            <a:extLst>
              <a:ext uri="{FF2B5EF4-FFF2-40B4-BE49-F238E27FC236}">
                <a16:creationId xmlns:a16="http://schemas.microsoft.com/office/drawing/2014/main" id="{1A5C0914-B953-8705-5632-76FA6DFC954C}"/>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488701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817811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latin typeface="Arial" panose="020B0604020202020204" pitchFamily="34" charset="0"/>
                <a:cs typeface="Arial" panose="020B0604020202020204" pitchFamily="34" charset="0"/>
              </a:rPr>
              <a:t>(</a:t>
            </a:r>
            <a:r>
              <a:rPr lang="en-US" sz="1000" b="1" dirty="0">
                <a:latin typeface="Arial" panose="020B0604020202020204" pitchFamily="34" charset="0"/>
                <a:cs typeface="Arial" panose="020B0604020202020204" pitchFamily="34" charset="0"/>
              </a:rPr>
              <a:t>Prompt</a:t>
            </a:r>
            <a:r>
              <a:rPr lang="en-US" sz="1000" dirty="0">
                <a:latin typeface="Arial" panose="020B0604020202020204" pitchFamily="34" charset="0"/>
                <a:cs typeface="Arial" panose="020B0604020202020204" pitchFamily="34" charset="0"/>
              </a:rPr>
              <a:t>) What is Situational Awareness?</a:t>
            </a:r>
          </a:p>
          <a:p>
            <a:pPr marL="0" indent="0"/>
            <a:endParaRPr lang="en-US" sz="1000" dirty="0">
              <a:latin typeface="Arial" panose="020B0604020202020204" pitchFamily="34" charset="0"/>
              <a:cs typeface="Arial" panose="020B0604020202020204" pitchFamily="34" charset="0"/>
            </a:endParaRPr>
          </a:p>
          <a:p>
            <a:pPr marL="0" indent="0"/>
            <a:r>
              <a:rPr lang="en-US" sz="1000" dirty="0">
                <a:latin typeface="Arial" panose="020B0604020202020204" pitchFamily="34" charset="0"/>
                <a:cs typeface="Arial" panose="020B0604020202020204" pitchFamily="34" charset="0"/>
              </a:rPr>
              <a:t>(</a:t>
            </a:r>
            <a:r>
              <a:rPr lang="en-US" sz="1000" b="1" dirty="0">
                <a:latin typeface="Arial" panose="020B0604020202020204" pitchFamily="34" charset="0"/>
                <a:cs typeface="Arial" panose="020B0604020202020204" pitchFamily="34" charset="0"/>
              </a:rPr>
              <a:t>Prompt</a:t>
            </a:r>
            <a:r>
              <a:rPr lang="en-US" sz="1000" dirty="0">
                <a:latin typeface="Arial" panose="020B0604020202020204" pitchFamily="34" charset="0"/>
                <a:cs typeface="Arial" panose="020B0604020202020204" pitchFamily="34" charset="0"/>
              </a:rPr>
              <a:t>) How does Situational Awareness relate to an educational environment?</a:t>
            </a:r>
          </a:p>
          <a:p>
            <a:endParaRPr lang="en-US" sz="1000" b="1" dirty="0">
              <a:latin typeface="Arial" panose="020B0604020202020204" pitchFamily="34" charset="0"/>
              <a:cs typeface="Arial" panose="020B0604020202020204" pitchFamily="34" charset="0"/>
            </a:endParaRPr>
          </a:p>
          <a:p>
            <a:pPr marL="0" indent="0"/>
            <a:r>
              <a:rPr lang="en-US" sz="1000" dirty="0">
                <a:latin typeface="Arial" panose="020B0604020202020204" pitchFamily="34" charset="0"/>
                <a:cs typeface="Arial" panose="020B0604020202020204" pitchFamily="34" charset="0"/>
              </a:rPr>
              <a:t>(</a:t>
            </a:r>
            <a:r>
              <a:rPr lang="en-US" sz="1000" b="1" dirty="0">
                <a:latin typeface="Arial" panose="020B0604020202020204" pitchFamily="34" charset="0"/>
                <a:cs typeface="Arial" panose="020B0604020202020204" pitchFamily="34" charset="0"/>
              </a:rPr>
              <a:t>Display</a:t>
            </a:r>
            <a:r>
              <a:rPr lang="en-US" sz="1000" dirty="0">
                <a:latin typeface="Arial" panose="020B0604020202020204" pitchFamily="34" charset="0"/>
                <a:cs typeface="Arial" panose="020B0604020202020204" pitchFamily="34" charset="0"/>
              </a:rPr>
              <a:t>)</a:t>
            </a:r>
            <a:r>
              <a:rPr lang="en-US" sz="1000" b="1" dirty="0">
                <a:latin typeface="Arial" panose="020B0604020202020204" pitchFamily="34" charset="0"/>
                <a:cs typeface="Arial" panose="020B0604020202020204" pitchFamily="34" charset="0"/>
              </a:rPr>
              <a:t> PCCD’s Definition of Situational Awareness</a:t>
            </a:r>
            <a:r>
              <a:rPr lang="en-US" sz="1000" dirty="0">
                <a:latin typeface="Arial" panose="020B0604020202020204" pitchFamily="34" charset="0"/>
                <a:cs typeface="Arial" panose="020B0604020202020204" pitchFamily="34" charset="0"/>
              </a:rPr>
              <a:t>: </a:t>
            </a:r>
            <a:r>
              <a:rPr lang="en-US" sz="1000" i="1" kern="0" dirty="0">
                <a:latin typeface="Arial" panose="020B0604020202020204" pitchFamily="34" charset="0"/>
                <a:cs typeface="Arial" panose="020B0604020202020204" pitchFamily="34" charset="0"/>
              </a:rPr>
              <a:t>A</a:t>
            </a:r>
            <a:r>
              <a:rPr lang="en-US" sz="1000" i="1" kern="0" dirty="0">
                <a:effectLst/>
                <a:latin typeface="Arial" panose="020B0604020202020204" pitchFamily="34" charset="0"/>
                <a:ea typeface="Times New Roman" panose="02020603050405020304" pitchFamily="18" charset="0"/>
                <a:cs typeface="Arial" panose="020B0604020202020204" pitchFamily="34" charset="0"/>
              </a:rPr>
              <a:t> mindset of being aware of one's surroundings and identifying potential threats and dangerous situations</a:t>
            </a:r>
            <a:r>
              <a:rPr lang="en-US" sz="1000" i="1" kern="0" dirty="0">
                <a:latin typeface="Arial" panose="020B0604020202020204" pitchFamily="34" charset="0"/>
                <a:ea typeface="Times New Roman" panose="02020603050405020304" pitchFamily="18" charset="0"/>
                <a:cs typeface="Arial" panose="020B0604020202020204" pitchFamily="34" charset="0"/>
              </a:rPr>
              <a:t>.</a:t>
            </a:r>
            <a:endParaRPr lang="en-US" sz="1000" i="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B242F6C-33FF-6F4B-A1CD-7C07C26A16D4}" type="slidenum">
              <a:rPr lang="en-US" smtClean="0"/>
              <a:t>131</a:t>
            </a:fld>
            <a:endParaRPr lang="en-US"/>
          </a:p>
        </p:txBody>
      </p:sp>
    </p:spTree>
    <p:extLst>
      <p:ext uri="{BB962C8B-B14F-4D97-AF65-F5344CB8AC3E}">
        <p14:creationId xmlns:p14="http://schemas.microsoft.com/office/powerpoint/2010/main" val="42360857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Here are three quick movie clips that demonstrate good examples of situational awareness</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817359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43" indent="-228571" defTabSz="914285">
              <a:defRPr/>
            </a:pPr>
            <a:r>
              <a:rPr lang="en-US" sz="1000" dirty="0">
                <a:solidFill>
                  <a:srgbClr val="000000"/>
                </a:solidFill>
                <a:latin typeface="Calibri" panose="020F0502020204030204" pitchFamily="34" charset="0"/>
                <a:ea typeface="Times New Roman" panose="02020603050405020304" pitchFamily="18" charset="0"/>
              </a:rPr>
              <a:t>Would you categorize these pictures as demonstrating quality situational awareness on behalf of the prey?</a:t>
            </a:r>
          </a:p>
          <a:p>
            <a:pPr marL="457143" indent="-228571" defTabSz="914285">
              <a:defRPr/>
            </a:pPr>
            <a:endParaRPr lang="en-US" sz="1000" dirty="0">
              <a:solidFill>
                <a:srgbClr val="000000"/>
              </a:solidFill>
              <a:latin typeface="Calibri" panose="020F0502020204030204" pitchFamily="34"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The answer is no.  </a:t>
            </a:r>
            <a:endParaRPr lang="en-US" sz="1000" dirty="0">
              <a:latin typeface="Times New Roman" panose="02020603050405020304" pitchFamily="18" charset="0"/>
              <a:ea typeface="Times New Roman" panose="02020603050405020304" pitchFamily="18" charset="0"/>
            </a:endParaRPr>
          </a:p>
          <a:p>
            <a:pPr marL="0"/>
            <a:r>
              <a:rPr lang="en-US" sz="1000" dirty="0">
                <a:latin typeface="Times New Roman" panose="02020603050405020304" pitchFamily="18" charset="0"/>
                <a:ea typeface="Times New Roman" panose="02020603050405020304" pitchFamily="18" charset="0"/>
              </a:rPr>
              <a:t> </a:t>
            </a:r>
          </a:p>
          <a:p>
            <a:pPr marL="0"/>
            <a:r>
              <a:rPr lang="en-US" sz="1000" dirty="0">
                <a:solidFill>
                  <a:srgbClr val="000000"/>
                </a:solidFill>
                <a:latin typeface="Calibri" panose="020F0502020204030204" pitchFamily="34" charset="0"/>
                <a:ea typeface="Times New Roman" panose="02020603050405020304" pitchFamily="18" charset="0"/>
              </a:rPr>
              <a:t>Situational Awareness</a:t>
            </a:r>
            <a:r>
              <a:rPr lang="en-US" sz="1000" dirty="0">
                <a:solidFill>
                  <a:srgbClr val="202124"/>
                </a:solidFill>
                <a:latin typeface="Calibri" panose="020F0502020204030204" pitchFamily="34" charset="0"/>
                <a:ea typeface="Times New Roman" panose="02020603050405020304" pitchFamily="18" charset="0"/>
              </a:rPr>
              <a:t> </a:t>
            </a:r>
            <a:r>
              <a:rPr lang="en-US" sz="1000" dirty="0">
                <a:solidFill>
                  <a:srgbClr val="000000"/>
                </a:solidFill>
                <a:latin typeface="Calibri" panose="020F0502020204030204" pitchFamily="34" charset="0"/>
                <a:ea typeface="Times New Roman" panose="02020603050405020304" pitchFamily="18" charset="0"/>
              </a:rPr>
              <a:t>involves knowing what is going on around you by having the ability to identify, process, comprehend and respond to critical elements of information regarding the environment in which one is located. </a:t>
            </a:r>
            <a:r>
              <a:rPr lang="en-US" sz="1000" b="1" dirty="0">
                <a:solidFill>
                  <a:srgbClr val="000000"/>
                </a:solidFill>
                <a:latin typeface="Calibri" panose="020F0502020204030204" pitchFamily="34" charset="0"/>
                <a:ea typeface="Times New Roman" panose="02020603050405020304" pitchFamily="18" charset="0"/>
              </a:rPr>
              <a:t>PCCD (PA Commission on Crime &amp; Delinquency)</a:t>
            </a:r>
            <a:r>
              <a:rPr lang="en-US" sz="1000" dirty="0">
                <a:solidFill>
                  <a:srgbClr val="000000"/>
                </a:solidFill>
                <a:latin typeface="Calibri" panose="020F0502020204030204" pitchFamily="34" charset="0"/>
                <a:ea typeface="Times New Roman" panose="02020603050405020304" pitchFamily="18" charset="0"/>
              </a:rPr>
              <a:t> defines situational awareness as a mindset of being aware of one's surroundings and identifying potential threats and dangerous situations.</a:t>
            </a:r>
            <a:endParaRPr lang="en-US" sz="1000" dirty="0">
              <a:latin typeface="Times New Roman" panose="02020603050405020304" pitchFamily="18" charset="0"/>
              <a:ea typeface="Times New Roman" panose="02020603050405020304" pitchFamily="18" charset="0"/>
            </a:endParaRPr>
          </a:p>
          <a:p>
            <a:pPr marL="457143" indent="-228571" defTabSz="914285">
              <a:defRPr/>
            </a:pPr>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133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746981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dirty="0">
                <a:solidFill>
                  <a:srgbClr val="000000"/>
                </a:solidFill>
                <a:latin typeface="Calibri" panose="020F0502020204030204" pitchFamily="34" charset="0"/>
                <a:ea typeface="Times New Roman" panose="02020603050405020304" pitchFamily="18" charset="0"/>
              </a:rPr>
              <a:t>In order to prepare for potential threats and dangerous situations, and remain in control of your mental and bodily faculties throughout these stressful events, we have to practice actionable awareness before these events take place. Understanding our natural stress response (fight, flight or freeze), practicing and using Cooper’s Color Codes within our daily life, and having a grasp on the concept of the OODA loop for making dynamic decisions, are not only important and actionable ways to embody situational awareness, but taking this information and applying it to your life could be life-saving as well. </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134</a:t>
            </a:fld>
            <a:endParaRPr lang="en-US"/>
          </a:p>
        </p:txBody>
      </p:sp>
    </p:spTree>
    <p:extLst>
      <p:ext uri="{BB962C8B-B14F-4D97-AF65-F5344CB8AC3E}">
        <p14:creationId xmlns:p14="http://schemas.microsoft.com/office/powerpoint/2010/main" val="347977516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dirty="0">
                <a:solidFill>
                  <a:srgbClr val="4D5156"/>
                </a:solidFill>
                <a:latin typeface="Google Sans"/>
              </a:rPr>
              <a:t>As we talked about in the earlier session, the fight, flight, or freeze response refers to involuntary physiological changes that happen in the body and mind when a person feels threatened.</a:t>
            </a:r>
            <a:endParaRPr lang="en-US" sz="1000" dirty="0">
              <a:solidFill>
                <a:srgbClr val="202124"/>
              </a:solidFill>
              <a:latin typeface="Calibri" panose="020F0502020204030204" pitchFamily="34" charset="0"/>
              <a:ea typeface="Times New Roman" panose="02020603050405020304" pitchFamily="18" charset="0"/>
            </a:endParaRPr>
          </a:p>
          <a:p>
            <a:pPr marL="0"/>
            <a:endParaRPr lang="en-US" sz="1000" dirty="0">
              <a:solidFill>
                <a:srgbClr val="040C28"/>
              </a:solidFill>
              <a:latin typeface="Calibri" panose="020F0502020204030204" pitchFamily="34" charset="0"/>
              <a:ea typeface="Times New Roman" panose="02020603050405020304" pitchFamily="18" charset="0"/>
            </a:endParaRPr>
          </a:p>
          <a:p>
            <a:pPr marL="0"/>
            <a:r>
              <a:rPr lang="en-US" sz="1000" dirty="0">
                <a:solidFill>
                  <a:srgbClr val="040C28"/>
                </a:solidFill>
                <a:latin typeface="Calibri" panose="020F0502020204030204" pitchFamily="34" charset="0"/>
                <a:ea typeface="Times New Roman" panose="02020603050405020304" pitchFamily="18" charset="0"/>
              </a:rPr>
              <a:t>Under stress your brain may prevent you from hearing things that are happening around you</a:t>
            </a:r>
            <a:r>
              <a:rPr lang="en-US" sz="1000" dirty="0">
                <a:solidFill>
                  <a:srgbClr val="202124"/>
                </a:solidFill>
                <a:latin typeface="Calibri" panose="020F0502020204030204" pitchFamily="34" charset="0"/>
                <a:ea typeface="Times New Roman" panose="02020603050405020304" pitchFamily="18" charset="0"/>
              </a:rPr>
              <a:t>. This can impact your situational awareness. Stress impacts your ability to process information. The higher the stress, the more difficult it can be to capture and process and understand information.</a:t>
            </a:r>
          </a:p>
          <a:p>
            <a:pPr marL="0"/>
            <a:endParaRPr lang="en-US" sz="1000" dirty="0">
              <a:solidFill>
                <a:srgbClr val="202124"/>
              </a:solidFill>
              <a:latin typeface="Calibri" panose="020F0502020204030204" pitchFamily="34" charset="0"/>
              <a:ea typeface="Times New Roman" panose="02020603050405020304" pitchFamily="18" charset="0"/>
            </a:endParaRPr>
          </a:p>
          <a:p>
            <a:pPr algn="l"/>
            <a:r>
              <a:rPr lang="en-US" sz="1000" dirty="0">
                <a:solidFill>
                  <a:srgbClr val="231F20"/>
                </a:solidFill>
                <a:latin typeface="Proxima Nova"/>
              </a:rPr>
              <a:t>The fight-flight-freeze response is a type of stress response that helps you react to perceived threats, like an oncoming car or a growling dog. It’s a survival instinct that our ancient ancestors developed many years ago.</a:t>
            </a:r>
          </a:p>
          <a:p>
            <a:pPr algn="l"/>
            <a:endParaRPr lang="en-US" sz="1000" dirty="0">
              <a:solidFill>
                <a:srgbClr val="231F20"/>
              </a:solidFill>
              <a:latin typeface="Proxima Nova"/>
            </a:endParaRPr>
          </a:p>
          <a:p>
            <a:pPr algn="l"/>
            <a:r>
              <a:rPr lang="en-US" sz="1000" dirty="0">
                <a:solidFill>
                  <a:srgbClr val="231F20"/>
                </a:solidFill>
                <a:latin typeface="Proxima Nova"/>
              </a:rPr>
              <a:t>Specifically, fight-or-flight is an active defense response where you fight or flee. Your heart rate gets faster, which increases oxygen flow to your major muscles. Your pain perception drops, and your hearing sharpens. These changes help you act appropriately and rapidly. </a:t>
            </a:r>
          </a:p>
          <a:p>
            <a:pPr algn="l"/>
            <a:endParaRPr lang="en-US" sz="1000" dirty="0">
              <a:solidFill>
                <a:srgbClr val="231F20"/>
              </a:solidFill>
              <a:latin typeface="Proxima Nova"/>
            </a:endParaRPr>
          </a:p>
          <a:p>
            <a:pPr algn="l"/>
            <a:r>
              <a:rPr lang="en-US" sz="1000" dirty="0">
                <a:solidFill>
                  <a:srgbClr val="231F20"/>
                </a:solidFill>
                <a:latin typeface="Proxima Nova"/>
              </a:rPr>
              <a:t>Freezing is fight-or-flight on hold, where you further prepare to protect yourself. It’s also called reactive immobility or attentive immobility. It involves similar physiological changes, but instead, you stay completely still and get ready for the next move. </a:t>
            </a:r>
          </a:p>
          <a:p>
            <a:pPr algn="l"/>
            <a:r>
              <a:rPr lang="en-US" sz="1000" dirty="0">
                <a:solidFill>
                  <a:srgbClr val="231F20"/>
                </a:solidFill>
                <a:latin typeface="Proxima Nova"/>
              </a:rPr>
              <a:t>Fight-flight-freeze isn’t a conscious decision. It’s an automatic reaction, so you can’t control it. In this article, we’ll further explore what this response entails, along with examples.</a:t>
            </a:r>
          </a:p>
          <a:p>
            <a:pPr marL="0"/>
            <a:endParaRPr lang="en-US" sz="1800" dirty="0">
              <a:solidFill>
                <a:srgbClr val="202124"/>
              </a:solidFill>
              <a:latin typeface="Calibri" panose="020F0502020204030204" pitchFamily="34" charset="0"/>
              <a:ea typeface="Times New Roman" panose="02020603050405020304" pitchFamily="18" charset="0"/>
            </a:endParaRPr>
          </a:p>
          <a:p>
            <a:pPr marL="0"/>
            <a:endParaRPr lang="en-US" sz="1800" dirty="0">
              <a:solidFill>
                <a:srgbClr val="202124"/>
              </a:solidFill>
              <a:latin typeface="Calibri" panose="020F0502020204030204" pitchFamily="34" charset="0"/>
              <a:ea typeface="Times New Roman" panose="02020603050405020304" pitchFamily="18" charset="0"/>
            </a:endParaRPr>
          </a:p>
          <a:p>
            <a:pPr marL="0" indent="0" defTabSz="914285">
              <a:buClrTx/>
              <a:buSzTx/>
              <a:defRPr/>
            </a:pPr>
            <a:endParaRPr lang="en-US" sz="1800" baseline="30000" dirty="0">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135</a:t>
            </a:fld>
            <a:endParaRPr lang="en-US"/>
          </a:p>
        </p:txBody>
      </p:sp>
    </p:spTree>
    <p:extLst>
      <p:ext uri="{BB962C8B-B14F-4D97-AF65-F5344CB8AC3E}">
        <p14:creationId xmlns:p14="http://schemas.microsoft.com/office/powerpoint/2010/main" val="273067863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dirty="0">
                <a:solidFill>
                  <a:srgbClr val="1E1E1E"/>
                </a:solidFill>
                <a:latin typeface="Calibri" panose="020F0502020204030204" pitchFamily="34" charset="0"/>
                <a:ea typeface="Times New Roman" panose="02020603050405020304" pitchFamily="18" charset="0"/>
              </a:rPr>
              <a:t>The carefully orchestrated yet near-instantaneous sequence of hormonal changes and physiological responses helps someone to fight the threat off or flee to safety. Unfortunately, the body can also overreact to stressors that are not life-threatening, such as traffic jams, work pressure, and family difficulties. Over the years, researchers have learned not only how and why these reactions occur, but have also gained insight into the long-term effects chronic stress has on physical and psychological health. Over time, repeated activation of the stress response takes a toll on the body.</a:t>
            </a:r>
          </a:p>
          <a:p>
            <a:pPr marL="0" indent="0" defTabSz="914285">
              <a:buClrTx/>
              <a:buSzTx/>
              <a:defRPr/>
            </a:pPr>
            <a:endParaRPr lang="en-US" sz="1000" dirty="0">
              <a:solidFill>
                <a:srgbClr val="1E1E1E"/>
              </a:solidFill>
              <a:latin typeface="Calibri" panose="020F0502020204030204" pitchFamily="34" charset="0"/>
              <a:ea typeface="Times New Roman" panose="02020603050405020304" pitchFamily="18" charset="0"/>
            </a:endParaRPr>
          </a:p>
          <a:p>
            <a:pPr algn="l"/>
            <a:r>
              <a:rPr lang="en-US" sz="1000" dirty="0">
                <a:solidFill>
                  <a:schemeClr val="tx1"/>
                </a:solidFill>
                <a:latin typeface="+mn-lt"/>
              </a:rPr>
              <a:t>During a fight-flight-freeze response, many physiological changes occur: The reaction begins in your </a:t>
            </a:r>
            <a:r>
              <a:rPr lang="en-US" sz="1000" dirty="0">
                <a:solidFill>
                  <a:schemeClr val="tx1"/>
                </a:solidFill>
                <a:latin typeface="+mn-lt"/>
                <a:hlinkClick r:id="rId3">
                  <a:extLst>
                    <a:ext uri="{A12FA001-AC4F-418D-AE19-62706E023703}">
                      <ahyp:hlinkClr xmlns:ahyp="http://schemas.microsoft.com/office/drawing/2018/hyperlinkcolor" val="tx"/>
                    </a:ext>
                  </a:extLst>
                </a:hlinkClick>
              </a:rPr>
              <a:t>amygdala</a:t>
            </a:r>
            <a:r>
              <a:rPr lang="en-US" sz="1000" dirty="0">
                <a:solidFill>
                  <a:schemeClr val="tx1"/>
                </a:solidFill>
                <a:latin typeface="+mn-lt"/>
              </a:rPr>
              <a:t>, the part of your brain responsible for perceived fear. The amygdala responds by sending signals to the </a:t>
            </a:r>
            <a:r>
              <a:rPr lang="en-US" sz="1000" dirty="0">
                <a:solidFill>
                  <a:schemeClr val="tx1"/>
                </a:solidFill>
                <a:latin typeface="+mn-lt"/>
                <a:hlinkClick r:id="rId4">
                  <a:extLst>
                    <a:ext uri="{A12FA001-AC4F-418D-AE19-62706E023703}">
                      <ahyp:hlinkClr xmlns:ahyp="http://schemas.microsoft.com/office/drawing/2018/hyperlinkcolor" val="tx"/>
                    </a:ext>
                  </a:extLst>
                </a:hlinkClick>
              </a:rPr>
              <a:t>hypothalamus</a:t>
            </a:r>
            <a:r>
              <a:rPr lang="en-US" sz="1000" dirty="0">
                <a:solidFill>
                  <a:schemeClr val="tx1"/>
                </a:solidFill>
                <a:latin typeface="+mn-lt"/>
              </a:rPr>
              <a:t>, which stimulates the autonomic nervous system (ANS).</a:t>
            </a:r>
          </a:p>
          <a:p>
            <a:pPr algn="l"/>
            <a:endParaRPr lang="en-US" sz="1000" dirty="0">
              <a:solidFill>
                <a:schemeClr val="tx1"/>
              </a:solidFill>
              <a:latin typeface="+mn-lt"/>
            </a:endParaRPr>
          </a:p>
          <a:p>
            <a:pPr algn="l"/>
            <a:r>
              <a:rPr lang="en-US" sz="1000" dirty="0">
                <a:solidFill>
                  <a:schemeClr val="tx1"/>
                </a:solidFill>
                <a:latin typeface="+mn-lt"/>
              </a:rPr>
              <a:t>The ANS consists of the sympathetic and parasympathetic nervous systems. The sympathetic nervous system drives the fight-or-flight response, while the parasympathetic nervous system drives freezing. How you react depends on which system dominates the response at the time.</a:t>
            </a:r>
          </a:p>
          <a:p>
            <a:pPr algn="l"/>
            <a:endParaRPr lang="en-US" sz="1000" dirty="0">
              <a:solidFill>
                <a:schemeClr val="tx1"/>
              </a:solidFill>
              <a:latin typeface="+mn-lt"/>
            </a:endParaRPr>
          </a:p>
          <a:p>
            <a:pPr algn="l"/>
            <a:r>
              <a:rPr lang="en-US" sz="1000" dirty="0">
                <a:solidFill>
                  <a:schemeClr val="tx1"/>
                </a:solidFill>
                <a:latin typeface="+mn-lt"/>
              </a:rPr>
              <a:t>In general, when your ANS is stimulated, your body releases </a:t>
            </a:r>
            <a:r>
              <a:rPr lang="en-US" sz="1000" dirty="0">
                <a:solidFill>
                  <a:schemeClr val="tx1"/>
                </a:solidFill>
                <a:latin typeface="+mn-lt"/>
                <a:hlinkClick r:id="rId5">
                  <a:extLst>
                    <a:ext uri="{A12FA001-AC4F-418D-AE19-62706E023703}">
                      <ahyp:hlinkClr xmlns:ahyp="http://schemas.microsoft.com/office/drawing/2018/hyperlinkcolor" val="tx"/>
                    </a:ext>
                  </a:extLst>
                </a:hlinkClick>
              </a:rPr>
              <a:t>adrenaline</a:t>
            </a:r>
            <a:r>
              <a:rPr lang="en-US" sz="1000" dirty="0">
                <a:solidFill>
                  <a:schemeClr val="tx1"/>
                </a:solidFill>
                <a:latin typeface="+mn-lt"/>
              </a:rPr>
              <a:t> and </a:t>
            </a:r>
            <a:r>
              <a:rPr lang="en-US" sz="1000" dirty="0">
                <a:solidFill>
                  <a:schemeClr val="tx1"/>
                </a:solidFill>
                <a:latin typeface="+mn-lt"/>
                <a:hlinkClick r:id="rId6">
                  <a:extLst>
                    <a:ext uri="{A12FA001-AC4F-418D-AE19-62706E023703}">
                      <ahyp:hlinkClr xmlns:ahyp="http://schemas.microsoft.com/office/drawing/2018/hyperlinkcolor" val="tx"/>
                    </a:ext>
                  </a:extLst>
                </a:hlinkClick>
              </a:rPr>
              <a:t>cortisol</a:t>
            </a:r>
            <a:r>
              <a:rPr lang="en-US" sz="1000" dirty="0">
                <a:solidFill>
                  <a:schemeClr val="tx1"/>
                </a:solidFill>
                <a:latin typeface="+mn-lt"/>
              </a:rPr>
              <a:t>, the stress hormone. These hormones are released very quickly, which can affect your: </a:t>
            </a:r>
            <a:r>
              <a:rPr lang="en-US" sz="1000" b="1" dirty="0">
                <a:solidFill>
                  <a:schemeClr val="tx1"/>
                </a:solidFill>
                <a:latin typeface="+mn-lt"/>
              </a:rPr>
              <a:t>Heart rate.</a:t>
            </a:r>
            <a:r>
              <a:rPr lang="en-US" sz="1000" dirty="0">
                <a:solidFill>
                  <a:schemeClr val="tx1"/>
                </a:solidFill>
                <a:latin typeface="+mn-lt"/>
              </a:rPr>
              <a:t> Your heart beats faster to bring oxygen to your major muscles. During freezing, your </a:t>
            </a:r>
            <a:r>
              <a:rPr lang="en-US" sz="1000" dirty="0">
                <a:solidFill>
                  <a:schemeClr val="tx1"/>
                </a:solidFill>
                <a:latin typeface="+mn-lt"/>
                <a:hlinkClick r:id="rId7">
                  <a:extLst>
                    <a:ext uri="{A12FA001-AC4F-418D-AE19-62706E023703}">
                      <ahyp:hlinkClr xmlns:ahyp="http://schemas.microsoft.com/office/drawing/2018/hyperlinkcolor" val="tx"/>
                    </a:ext>
                  </a:extLst>
                </a:hlinkClick>
              </a:rPr>
              <a:t>heart rate</a:t>
            </a:r>
            <a:r>
              <a:rPr lang="en-US" sz="1000" dirty="0">
                <a:solidFill>
                  <a:schemeClr val="tx1"/>
                </a:solidFill>
                <a:latin typeface="+mn-lt"/>
              </a:rPr>
              <a:t> might increase or decrease. </a:t>
            </a:r>
            <a:r>
              <a:rPr lang="en-US" sz="1000" b="1" dirty="0">
                <a:solidFill>
                  <a:schemeClr val="tx1"/>
                </a:solidFill>
                <a:latin typeface="+mn-lt"/>
              </a:rPr>
              <a:t>Lungs.</a:t>
            </a:r>
            <a:r>
              <a:rPr lang="en-US" sz="1000" dirty="0">
                <a:solidFill>
                  <a:schemeClr val="tx1"/>
                </a:solidFill>
                <a:latin typeface="+mn-lt"/>
              </a:rPr>
              <a:t> Your breathing speeds up to deliver more oxygen to your blood. In the freeze response, you might hold your breath or restrict breathing. </a:t>
            </a:r>
            <a:r>
              <a:rPr lang="en-US" sz="1000" b="1" dirty="0">
                <a:solidFill>
                  <a:schemeClr val="tx1"/>
                </a:solidFill>
                <a:latin typeface="+mn-lt"/>
              </a:rPr>
              <a:t>Eyes.</a:t>
            </a:r>
            <a:r>
              <a:rPr lang="en-US" sz="1000" dirty="0">
                <a:solidFill>
                  <a:schemeClr val="tx1"/>
                </a:solidFill>
                <a:latin typeface="+mn-lt"/>
              </a:rPr>
              <a:t> Your peripheral vision increases so you can notice your surroundings. Your </a:t>
            </a:r>
            <a:r>
              <a:rPr lang="en-US" sz="1000" dirty="0">
                <a:solidFill>
                  <a:schemeClr val="tx1"/>
                </a:solidFill>
                <a:latin typeface="+mn-lt"/>
                <a:hlinkClick r:id="rId7">
                  <a:extLst>
                    <a:ext uri="{A12FA001-AC4F-418D-AE19-62706E023703}">
                      <ahyp:hlinkClr xmlns:ahyp="http://schemas.microsoft.com/office/drawing/2018/hyperlinkcolor" val="tx"/>
                    </a:ext>
                  </a:extLst>
                </a:hlinkClick>
              </a:rPr>
              <a:t>pupils dilate</a:t>
            </a:r>
            <a:r>
              <a:rPr lang="en-US" sz="1000" dirty="0">
                <a:solidFill>
                  <a:schemeClr val="tx1"/>
                </a:solidFill>
                <a:latin typeface="+mn-lt"/>
              </a:rPr>
              <a:t> and let in more light, which helps you see better. </a:t>
            </a:r>
            <a:r>
              <a:rPr lang="en-US" sz="1000" b="1" dirty="0">
                <a:solidFill>
                  <a:schemeClr val="tx1"/>
                </a:solidFill>
                <a:latin typeface="+mn-lt"/>
              </a:rPr>
              <a:t>Ears.</a:t>
            </a:r>
            <a:r>
              <a:rPr lang="en-US" sz="1000" dirty="0">
                <a:solidFill>
                  <a:schemeClr val="tx1"/>
                </a:solidFill>
                <a:latin typeface="+mn-lt"/>
              </a:rPr>
              <a:t> Your ears “perk up” and your hearing becomes sharper. </a:t>
            </a:r>
            <a:r>
              <a:rPr lang="en-US" sz="1000" b="1" dirty="0">
                <a:solidFill>
                  <a:schemeClr val="tx1"/>
                </a:solidFill>
                <a:latin typeface="+mn-lt"/>
              </a:rPr>
              <a:t>Blood.</a:t>
            </a:r>
            <a:r>
              <a:rPr lang="en-US" sz="1000" dirty="0">
                <a:solidFill>
                  <a:schemeClr val="tx1"/>
                </a:solidFill>
                <a:latin typeface="+mn-lt"/>
              </a:rPr>
              <a:t> Blood thickens, which increases clotting factors. This prepares your body for injury. </a:t>
            </a:r>
          </a:p>
          <a:p>
            <a:pPr algn="l">
              <a:buFont typeface="Arial" panose="020B0604020202020204" pitchFamily="34" charset="0"/>
              <a:buChar char="•"/>
            </a:pPr>
            <a:r>
              <a:rPr lang="en-US" sz="1000" b="1" dirty="0">
                <a:solidFill>
                  <a:schemeClr val="tx1"/>
                </a:solidFill>
                <a:latin typeface="+mn-lt"/>
              </a:rPr>
              <a:t>Skin.</a:t>
            </a:r>
            <a:r>
              <a:rPr lang="en-US" sz="1000" dirty="0">
                <a:solidFill>
                  <a:schemeClr val="tx1"/>
                </a:solidFill>
                <a:latin typeface="+mn-lt"/>
              </a:rPr>
              <a:t> Your skin might produce more sweat or get cold. You may look pale or have </a:t>
            </a:r>
            <a:r>
              <a:rPr lang="en-US" sz="1000" dirty="0">
                <a:solidFill>
                  <a:schemeClr val="tx1"/>
                </a:solidFill>
                <a:latin typeface="+mn-lt"/>
                <a:hlinkClick r:id="rId8">
                  <a:extLst>
                    <a:ext uri="{A12FA001-AC4F-418D-AE19-62706E023703}">
                      <ahyp:hlinkClr xmlns:ahyp="http://schemas.microsoft.com/office/drawing/2018/hyperlinkcolor" val="tx"/>
                    </a:ext>
                  </a:extLst>
                </a:hlinkClick>
              </a:rPr>
              <a:t>goosebumps</a:t>
            </a:r>
            <a:r>
              <a:rPr lang="en-US" sz="1000" dirty="0">
                <a:solidFill>
                  <a:schemeClr val="tx1"/>
                </a:solidFill>
                <a:latin typeface="+mn-lt"/>
              </a:rPr>
              <a:t>. </a:t>
            </a:r>
            <a:r>
              <a:rPr lang="en-US" sz="1000" b="1" dirty="0">
                <a:solidFill>
                  <a:schemeClr val="tx1"/>
                </a:solidFill>
                <a:latin typeface="+mn-lt"/>
              </a:rPr>
              <a:t>Hands and feet.</a:t>
            </a:r>
            <a:r>
              <a:rPr lang="en-US" sz="1000" dirty="0">
                <a:solidFill>
                  <a:schemeClr val="tx1"/>
                </a:solidFill>
                <a:latin typeface="+mn-lt"/>
              </a:rPr>
              <a:t> As blood flow increases to your major muscles, your hands and feet might get cold. </a:t>
            </a:r>
            <a:r>
              <a:rPr lang="en-US" sz="1000" b="1" dirty="0">
                <a:solidFill>
                  <a:schemeClr val="tx1"/>
                </a:solidFill>
                <a:latin typeface="+mn-lt"/>
              </a:rPr>
              <a:t>Pain perception.</a:t>
            </a:r>
            <a:r>
              <a:rPr lang="en-US" sz="1000" dirty="0">
                <a:solidFill>
                  <a:schemeClr val="tx1"/>
                </a:solidFill>
                <a:latin typeface="+mn-lt"/>
              </a:rPr>
              <a:t> Fight-or-flight temporarily reduces your perception of pain.</a:t>
            </a:r>
          </a:p>
          <a:p>
            <a:pPr algn="l"/>
            <a:endParaRPr lang="en-US" sz="1000" dirty="0">
              <a:solidFill>
                <a:schemeClr val="tx1"/>
              </a:solidFill>
              <a:latin typeface="+mn-lt"/>
            </a:endParaRPr>
          </a:p>
          <a:p>
            <a:pPr algn="l"/>
            <a:r>
              <a:rPr lang="en-US" sz="1000" dirty="0">
                <a:solidFill>
                  <a:schemeClr val="tx1"/>
                </a:solidFill>
                <a:latin typeface="+mn-lt"/>
              </a:rPr>
              <a:t>Your specific physiological reactions depend on how you usually respond to stress. You might also shift between fight-or-flight and freezing, but this is very difficult to control. </a:t>
            </a:r>
          </a:p>
          <a:p>
            <a:pPr algn="l"/>
            <a:endParaRPr lang="en-US" sz="1000" dirty="0">
              <a:solidFill>
                <a:schemeClr val="tx1"/>
              </a:solidFill>
              <a:latin typeface="+mn-lt"/>
            </a:endParaRPr>
          </a:p>
          <a:p>
            <a:pPr algn="l"/>
            <a:r>
              <a:rPr lang="en-US" sz="1000" dirty="0">
                <a:solidFill>
                  <a:schemeClr val="tx1"/>
                </a:solidFill>
                <a:latin typeface="+mn-lt"/>
              </a:rPr>
              <a:t>Usually, your body will return to its natural state after 20 to 30 minutes.</a:t>
            </a:r>
          </a:p>
          <a:p>
            <a:pPr marL="0" indent="0" defTabSz="914285">
              <a:buClrTx/>
              <a:buSzTx/>
              <a:defRPr/>
            </a:pPr>
            <a:endParaRPr lang="en-US" sz="1000" dirty="0">
              <a:solidFill>
                <a:schemeClr val="tx1"/>
              </a:solidFill>
              <a:latin typeface="+mn-lt"/>
              <a:ea typeface="Times New Roman" panose="02020603050405020304" pitchFamily="18" charset="0"/>
            </a:endParaRPr>
          </a:p>
          <a:p>
            <a:pPr marL="0" indent="0" defTabSz="914285">
              <a:buClrTx/>
              <a:buSzTx/>
              <a:defRPr/>
            </a:pPr>
            <a:r>
              <a:rPr lang="en-US" sz="1000" dirty="0">
                <a:solidFill>
                  <a:schemeClr val="tx1"/>
                </a:solidFill>
                <a:latin typeface="+mn-lt"/>
              </a:rPr>
              <a:t>https://www.healthline.com/health/mental-health/fight-flight-freeze#in-the-mind</a:t>
            </a:r>
          </a:p>
          <a:p>
            <a:pPr marL="0" indent="0" defTabSz="914285">
              <a:buClrTx/>
              <a:buSzTx/>
              <a:defRPr/>
            </a:pPr>
            <a:endParaRPr lang="en-US" sz="1000" dirty="0">
              <a:solidFill>
                <a:schemeClr val="tx1"/>
              </a:solidFill>
              <a:latin typeface="+mn-lt"/>
            </a:endParaRPr>
          </a:p>
          <a:p>
            <a:pPr marL="0" indent="0" defTabSz="914285">
              <a:buClrTx/>
              <a:buSzTx/>
              <a:defRPr/>
            </a:pPr>
            <a:r>
              <a:rPr lang="en-US" sz="1000" b="0" i="0" u="none" strike="noStrike" dirty="0">
                <a:solidFill>
                  <a:schemeClr val="tx1"/>
                </a:solidFill>
                <a:effectLst/>
                <a:latin typeface="+mn-lt"/>
              </a:rPr>
              <a:t>For example, you may yell at your partner for pushing you into agreeing to speak at a conference when you don't feel ready (fight). Or you avoid going to a party or leave early because you don't feel comfortable around unfamiliar people (flight). Or, your mind goes blank when your boss asks you a question (freeze)</a:t>
            </a:r>
            <a:endParaRPr lang="en-US" sz="1000" u="none" dirty="0">
              <a:solidFill>
                <a:schemeClr val="tx1"/>
              </a:solidFill>
              <a:latin typeface="+mn-lt"/>
            </a:endParaRPr>
          </a:p>
        </p:txBody>
      </p:sp>
      <p:sp>
        <p:nvSpPr>
          <p:cNvPr id="4" name="Slide Number Placeholder 3"/>
          <p:cNvSpPr>
            <a:spLocks noGrp="1"/>
          </p:cNvSpPr>
          <p:nvPr>
            <p:ph type="sldNum" sz="quarter" idx="5"/>
          </p:nvPr>
        </p:nvSpPr>
        <p:spPr/>
        <p:txBody>
          <a:bodyPr/>
          <a:lstStyle/>
          <a:p>
            <a:fld id="{4B4E8540-49D1-BE47-9DCE-6C15BC7BB8F9}" type="slidenum">
              <a:rPr lang="en-US" smtClean="0"/>
              <a:t>136</a:t>
            </a:fld>
            <a:endParaRPr lang="en-US"/>
          </a:p>
        </p:txBody>
      </p:sp>
    </p:spTree>
    <p:extLst>
      <p:ext uri="{BB962C8B-B14F-4D97-AF65-F5344CB8AC3E}">
        <p14:creationId xmlns:p14="http://schemas.microsoft.com/office/powerpoint/2010/main" val="188242229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dirty="0">
                <a:latin typeface="Calibri" panose="020F0502020204030204" pitchFamily="34" charset="0"/>
                <a:ea typeface="Times New Roman" panose="02020603050405020304" pitchFamily="18" charset="0"/>
              </a:rPr>
              <a:t>Lt. Col. Jeff Cooper, retired from the United States Marine Corps and began a career traveling the world teaching, coaching and training. He is the creator of the modern technique for handgun shooting, as well as a world-famous expert in combat readiness and mindset. He is also widely known for the creation of his color codes which have been used by countless groups worldwide to illustrate the state of choosing to be aware despite one’s surroundings. The color codes of awareness are named after himself, the Cooper Color Codes. </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Cooper’s Colors are a simple system for mentally applying and practicing situational awareness in your daily life, whether at school or away from it. These colors describe functional levels of awareness for yourself to apply within your surroundings. WHITE refers to a state of being unaware. YELLOW refers to a state of relaxed awareness. ORANGE refers to one’s full attention being triggered by an alert to the senses. RED refers to the choice made to act, fight or defend one’s self from likely danger. We all find ourselves within one of these colors during every waking hour. The goal for those practicing situational awareness is to remain resting in a state of YELLOW throughout most of your waking day, but how aware you choose to be at all times is up to you. </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C0981F-1243-8145-B945-D1F3B17CD20D}" type="slidenum">
              <a:rPr lang="en-US" smtClean="0"/>
              <a:t>137</a:t>
            </a:fld>
            <a:endParaRPr lang="en-US"/>
          </a:p>
        </p:txBody>
      </p:sp>
    </p:spTree>
    <p:extLst>
      <p:ext uri="{BB962C8B-B14F-4D97-AF65-F5344CB8AC3E}">
        <p14:creationId xmlns:p14="http://schemas.microsoft.com/office/powerpoint/2010/main" val="195547330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dirty="0">
                <a:latin typeface="Calibri" panose="020F0502020204030204" pitchFamily="34" charset="0"/>
                <a:ea typeface="Times New Roman" panose="02020603050405020304" pitchFamily="18" charset="0"/>
              </a:rPr>
              <a:t>Like the Cooper Color Codes, the OODA loop concept and theory was created by a military officer and strategist with combat experience, Lt. John Boyd, USAF retired. </a:t>
            </a:r>
            <a:r>
              <a:rPr lang="en-US" sz="1000" dirty="0">
                <a:solidFill>
                  <a:srgbClr val="3A3A3A"/>
                </a:solidFill>
                <a:latin typeface="Calibri" panose="020F0502020204030204" pitchFamily="34" charset="0"/>
                <a:ea typeface="Times New Roman" panose="02020603050405020304" pitchFamily="18" charset="0"/>
              </a:rPr>
              <a:t>Boyd developed the OODA loop model after serving as a fighter pilot in the Korean War, and used it to explain the process for dynamic decision making. Over time, his theory was simplified and popularized for other audiences, and the merit of his theory became coopted into the para-military and law enforcement training world across the country, where it has gained widespread use.</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138</a:t>
            </a:fld>
            <a:endParaRPr lang="en-US"/>
          </a:p>
        </p:txBody>
      </p:sp>
    </p:spTree>
    <p:extLst>
      <p:ext uri="{BB962C8B-B14F-4D97-AF65-F5344CB8AC3E}">
        <p14:creationId xmlns:p14="http://schemas.microsoft.com/office/powerpoint/2010/main" val="385319812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3A3A3A"/>
                </a:solidFill>
                <a:latin typeface="Calibri" panose="020F0502020204030204" pitchFamily="34" charset="0"/>
                <a:ea typeface="Times New Roman" panose="02020603050405020304" pitchFamily="18" charset="0"/>
              </a:rPr>
              <a:t>“</a:t>
            </a:r>
            <a:r>
              <a:rPr lang="en-US" sz="1000" dirty="0">
                <a:solidFill>
                  <a:srgbClr val="3A3A3A"/>
                </a:solidFill>
                <a:latin typeface="Calibri" panose="020F0502020204030204" pitchFamily="34" charset="0"/>
                <a:ea typeface="Times New Roman" panose="02020603050405020304" pitchFamily="18" charset="0"/>
              </a:rPr>
              <a:t>O” The OODA loops begins with making observations about what is happening in the environment, outside information, unfolding circumstances and implicit guidance and control.</a:t>
            </a:r>
            <a:r>
              <a:rPr lang="en-US" sz="1000" dirty="0">
                <a:effectLst/>
              </a:rPr>
              <a:t> </a:t>
            </a:r>
          </a:p>
          <a:p>
            <a:endParaRPr lang="en-US" sz="1000" dirty="0">
              <a:effectLst/>
            </a:endParaRPr>
          </a:p>
          <a:p>
            <a:r>
              <a:rPr lang="en-US" sz="1000" dirty="0">
                <a:solidFill>
                  <a:srgbClr val="3A3A3A"/>
                </a:solidFill>
                <a:latin typeface="Calibri" panose="020F0502020204030204" pitchFamily="34" charset="0"/>
                <a:ea typeface="Times New Roman" panose="02020603050405020304" pitchFamily="18" charset="0"/>
              </a:rPr>
              <a:t>“O” The orientation component of the OODA loop involves understanding, cross-referencing and combining genetic heritage, cultural traditions, analysis and synthesis, previous experiences and new information.</a:t>
            </a:r>
          </a:p>
          <a:p>
            <a:endParaRPr lang="en-US" sz="1000" dirty="0">
              <a:solidFill>
                <a:srgbClr val="3A3A3A"/>
              </a:solidFill>
              <a:latin typeface="Calibri" panose="020F0502020204030204" pitchFamily="34" charset="0"/>
            </a:endParaRPr>
          </a:p>
          <a:p>
            <a:pPr marL="0" indent="0" defTabSz="914285">
              <a:buClrTx/>
              <a:buSzTx/>
              <a:defRPr/>
            </a:pPr>
            <a:r>
              <a:rPr lang="en-US" sz="1000" dirty="0">
                <a:solidFill>
                  <a:srgbClr val="3A3A3A"/>
                </a:solidFill>
                <a:latin typeface="Calibri" panose="020F0502020204030204" pitchFamily="34" charset="0"/>
                <a:ea typeface="Times New Roman" panose="02020603050405020304" pitchFamily="18" charset="0"/>
              </a:rPr>
              <a:t>“D” The third component involves making the decision hypothesis and, finally, to implement an action. </a:t>
            </a:r>
          </a:p>
          <a:p>
            <a:pPr marL="0" indent="0" defTabSz="914285">
              <a:buClrTx/>
              <a:buSzTx/>
              <a:defRPr/>
            </a:pPr>
            <a:endParaRPr lang="en-US" sz="1000" dirty="0">
              <a:solidFill>
                <a:srgbClr val="3A3A3A"/>
              </a:solidFill>
              <a:latin typeface="Calibri" panose="020F0502020204030204" pitchFamily="34" charset="0"/>
              <a:ea typeface="Times New Roman" panose="02020603050405020304" pitchFamily="18" charset="0"/>
            </a:endParaRPr>
          </a:p>
          <a:p>
            <a:pPr marL="0" indent="0" defTabSz="914285">
              <a:buClrTx/>
              <a:buSzTx/>
              <a:defRPr/>
            </a:pPr>
            <a:r>
              <a:rPr lang="en-US" sz="1000" dirty="0">
                <a:solidFill>
                  <a:srgbClr val="3A3A3A"/>
                </a:solidFill>
                <a:latin typeface="Calibri" panose="020F0502020204030204" pitchFamily="34" charset="0"/>
                <a:ea typeface="Times New Roman" panose="02020603050405020304" pitchFamily="18" charset="0"/>
              </a:rPr>
              <a:t>“A” The action then unfolds and interacts with the environment and the process starts all over again. Hence, the term loop.</a:t>
            </a:r>
            <a:r>
              <a:rPr lang="en-US" sz="1000" dirty="0"/>
              <a:t> </a:t>
            </a:r>
            <a:endParaRPr lang="en-US" sz="1000" dirty="0">
              <a:latin typeface="Times New Roman" panose="02020603050405020304" pitchFamily="18" charset="0"/>
              <a:ea typeface="Times New Roman" panose="02020603050405020304" pitchFamily="18" charset="0"/>
            </a:endParaRP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139</a:t>
            </a:fld>
            <a:endParaRPr lang="en-US"/>
          </a:p>
        </p:txBody>
      </p:sp>
    </p:spTree>
    <p:extLst>
      <p:ext uri="{BB962C8B-B14F-4D97-AF65-F5344CB8AC3E}">
        <p14:creationId xmlns:p14="http://schemas.microsoft.com/office/powerpoint/2010/main" val="1255947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afd7cfc130_0_7: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171428" indent="-365079">
              <a:lnSpc>
                <a:spcPct val="90000"/>
              </a:lnSpc>
              <a:spcAft>
                <a:spcPts val="600"/>
              </a:spcAft>
              <a:buChar char="•"/>
            </a:pPr>
            <a:r>
              <a:rPr lang="en-US" sz="1000" dirty="0"/>
              <a:t>Note for speaker: </a:t>
            </a:r>
            <a:r>
              <a:rPr lang="en-US" sz="1000" b="1" dirty="0"/>
              <a:t>(PLEASE READ THIS OUT LOUD BEFORE REVIEWING THIS SLIDE) </a:t>
            </a:r>
            <a:r>
              <a:rPr lang="en-US" sz="1000" dirty="0"/>
              <a:t>Some of Alex’s </a:t>
            </a:r>
            <a:r>
              <a:rPr lang="en-US" sz="1000" b="1" u="sng" dirty="0"/>
              <a:t>teachers </a:t>
            </a:r>
            <a:r>
              <a:rPr lang="en-US" sz="1000" dirty="0"/>
              <a:t>at Head Start were </a:t>
            </a:r>
            <a:r>
              <a:rPr lang="en-US" sz="1000" b="1" u="sng" dirty="0"/>
              <a:t>frustrated and annoyed by his behaviors</a:t>
            </a:r>
            <a:r>
              <a:rPr lang="en-US" sz="1000" dirty="0"/>
              <a:t>. They didn’t seem to understand why he was so clingy or needy, or that his behaviors were driven by underlying, trauma driven anxiety.  </a:t>
            </a:r>
          </a:p>
          <a:p>
            <a:pPr marL="171428" indent="-365079">
              <a:lnSpc>
                <a:spcPct val="90000"/>
              </a:lnSpc>
              <a:spcAft>
                <a:spcPts val="600"/>
              </a:spcAft>
              <a:buChar char="•"/>
            </a:pPr>
            <a:endParaRPr lang="en-US" sz="1000" dirty="0"/>
          </a:p>
          <a:p>
            <a:pPr indent="-365079">
              <a:lnSpc>
                <a:spcPct val="90000"/>
              </a:lnSpc>
              <a:spcAft>
                <a:spcPts val="600"/>
              </a:spcAft>
              <a:buFont typeface="Arial,Sans-Serif"/>
              <a:buChar char="•"/>
            </a:pPr>
            <a:r>
              <a:rPr lang="en-US" sz="1000" dirty="0"/>
              <a:t>At times, his anxiety was evidenced by behaviors like </a:t>
            </a:r>
            <a:r>
              <a:rPr lang="en-US" sz="1000" b="1" u="sng" dirty="0"/>
              <a:t>throwing toys and destroying things</a:t>
            </a:r>
            <a:r>
              <a:rPr lang="en-US" sz="1000" dirty="0"/>
              <a:t> in the classroom. At these times, in particular, at least one of his teachers struggled. Her perspective was that </a:t>
            </a:r>
            <a:r>
              <a:rPr lang="en-US" sz="1000" b="1" u="sng" dirty="0"/>
              <a:t>Alex needed to be punished and put in a separate area for time-outs.</a:t>
            </a:r>
            <a:r>
              <a:rPr lang="en-US" sz="1000" dirty="0"/>
              <a:t> This teacher said, “If</a:t>
            </a:r>
            <a:r>
              <a:rPr lang="en-US" sz="1000" b="1" u="sng" dirty="0"/>
              <a:t> his mom actually disciplined him, he wouldn't be such a brat!”</a:t>
            </a:r>
            <a:r>
              <a:rPr lang="en-US" sz="1000" dirty="0"/>
              <a:t> She advocated with the director of the Head Start program that </a:t>
            </a:r>
            <a:r>
              <a:rPr lang="en-US" sz="1000" b="1" u="sng" dirty="0"/>
              <a:t>Alex be expelled from the preschool</a:t>
            </a:r>
            <a:r>
              <a:rPr lang="en-US" sz="1000" dirty="0"/>
              <a:t>. Or, at the very least, his mother should be brought in for a serious “talking to” about how difficult her child was.</a:t>
            </a:r>
          </a:p>
          <a:p>
            <a:pPr indent="-365079">
              <a:lnSpc>
                <a:spcPct val="90000"/>
              </a:lnSpc>
              <a:spcAft>
                <a:spcPts val="600"/>
              </a:spcAft>
              <a:buFont typeface="Arial,Sans-Serif"/>
              <a:buChar char="•"/>
            </a:pPr>
            <a:endParaRPr lang="en-US" sz="1000" dirty="0"/>
          </a:p>
          <a:p>
            <a:pPr indent="-365079">
              <a:lnSpc>
                <a:spcPct val="90000"/>
              </a:lnSpc>
              <a:spcAft>
                <a:spcPts val="600"/>
              </a:spcAft>
              <a:buFont typeface="Arial,Sans-Serif"/>
              <a:buChar char="•"/>
            </a:pPr>
            <a:r>
              <a:rPr lang="en-US" sz="1000" dirty="0"/>
              <a:t>Fortunately, the lead teacher in the Head Start classroom and the preschool director had </a:t>
            </a:r>
            <a:r>
              <a:rPr lang="en-US" sz="1000" b="1" u="sng" dirty="0"/>
              <a:t>training in trauma-informed approaches, and they were already working towards training  the entire staff on these approaches.</a:t>
            </a:r>
            <a:r>
              <a:rPr lang="en-US" sz="1000" dirty="0"/>
              <a:t> This shift proved invaluable for Alex’s development and well-being. </a:t>
            </a:r>
          </a:p>
          <a:p>
            <a:pPr indent="-365079">
              <a:lnSpc>
                <a:spcPct val="90000"/>
              </a:lnSpc>
              <a:spcAft>
                <a:spcPts val="600"/>
              </a:spcAft>
              <a:buFont typeface="Arial,Sans-Serif"/>
              <a:buChar char="•"/>
            </a:pPr>
            <a:endParaRPr lang="en-US" sz="1000" dirty="0"/>
          </a:p>
          <a:p>
            <a:pPr indent="-365079">
              <a:lnSpc>
                <a:spcPct val="90000"/>
              </a:lnSpc>
              <a:spcAft>
                <a:spcPts val="600"/>
              </a:spcAft>
              <a:buFont typeface="Arial,Sans-Serif"/>
              <a:buChar char="•"/>
            </a:pPr>
            <a:r>
              <a:rPr lang="en-US" sz="1000" dirty="0"/>
              <a:t>The lead teacher and program director recognized that </a:t>
            </a:r>
            <a:r>
              <a:rPr lang="en-US" sz="1000" b="1" u="sng" dirty="0"/>
              <a:t>punitive measures like time-outs or the threat of expulsion were not only ineffective but potentially harmful for children exposed to trauma.</a:t>
            </a:r>
            <a:r>
              <a:rPr lang="en-US" sz="1000" dirty="0"/>
              <a:t> Instead, by </a:t>
            </a:r>
            <a:r>
              <a:rPr lang="en-US" sz="1000" b="1" u="sng" dirty="0"/>
              <a:t>understanding the root causes</a:t>
            </a:r>
            <a:r>
              <a:rPr lang="en-US" sz="1000" dirty="0"/>
              <a:t> of Alex's behaviors and using a compassionate, trauma-sensitive lens, the teacher provided Alex with an environment where he felt understood and safe, laying a foundation for more positive interactions and learning experiences. </a:t>
            </a:r>
          </a:p>
          <a:p>
            <a:pPr indent="-365079">
              <a:lnSpc>
                <a:spcPct val="90000"/>
              </a:lnSpc>
              <a:spcAft>
                <a:spcPts val="600"/>
              </a:spcAft>
              <a:buFont typeface="Arial,Sans-Serif"/>
              <a:buChar char="•"/>
            </a:pPr>
            <a:r>
              <a:rPr lang="en-US" sz="1000" dirty="0"/>
              <a:t>Because of this approach, his daycare and early school experiences became increasingly positive and supportive</a:t>
            </a:r>
          </a:p>
          <a:p>
            <a:pPr marL="0" indent="0"/>
            <a:endParaRPr lang="en-US" b="1" dirty="0"/>
          </a:p>
        </p:txBody>
      </p:sp>
      <p:sp>
        <p:nvSpPr>
          <p:cNvPr id="201" name="Google Shape;201;g2afd7cfc130_0_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dirty="0">
                <a:solidFill>
                  <a:srgbClr val="3A3A3A"/>
                </a:solidFill>
                <a:latin typeface="Calibri" panose="020F0502020204030204" pitchFamily="34" charset="0"/>
                <a:ea typeface="Times New Roman" panose="02020603050405020304" pitchFamily="18" charset="0"/>
              </a:rPr>
              <a:t>Over time, his theory was simplified and popularized for other audiences, and the merit of his theory became coopted into the para-military and law enforcement training world across the country, where it has gained widespread use.</a:t>
            </a:r>
            <a:endParaRPr lang="en-US" sz="1000" dirty="0">
              <a:latin typeface="Calibri" panose="020F0502020204030204" pitchFamily="34" charset="0"/>
              <a:ea typeface="Times New Roman" panose="02020603050405020304" pitchFamily="18" charset="0"/>
            </a:endParaRPr>
          </a:p>
          <a:p>
            <a:pPr marL="0"/>
            <a:endParaRPr lang="en-US" sz="1000" dirty="0">
              <a:latin typeface="Calibri" panose="020F0502020204030204" pitchFamily="34"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The aspect of the OODA loop which promulgated popularity amongst law enforcement and combat minded individuals everywhere, specifically regarding situational awareness and active-shooter training, is by understanding that the OODA loop creates a natural and trainable advantage for the practitioner. One can throw their enemy off balance by getting inside their OODA loop which creates friction and can slow them down, causing the enemy to move from action with intent back to reaction and confusion, because it isolates the enemy mentally from changing orientation, essentially shifting the power balance back and forth for the advantage of the trained student using the theory and practicality of the OODA loop.</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140</a:t>
            </a:fld>
            <a:endParaRPr lang="en-US"/>
          </a:p>
        </p:txBody>
      </p:sp>
    </p:spTree>
    <p:extLst>
      <p:ext uri="{BB962C8B-B14F-4D97-AF65-F5344CB8AC3E}">
        <p14:creationId xmlns:p14="http://schemas.microsoft.com/office/powerpoint/2010/main" val="229203198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dirty="0">
                <a:latin typeface="Calibri" panose="020F0502020204030204" pitchFamily="34" charset="0"/>
                <a:ea typeface="Times New Roman" panose="02020603050405020304" pitchFamily="18" charset="0"/>
              </a:rPr>
              <a:t>Within the context of situational awareness and building the required muscles to be situationally aware more than you’re not, the 5 W’s are much more than a reporting tool, they’re being purposeful and mindful with your relation to the world around you. No matter where you are, what you’re doing, and what’s going on around you, you can practice your orientation with the environment at large. </a:t>
            </a:r>
          </a:p>
          <a:p>
            <a:pPr marL="0" indent="0" defTabSz="914285">
              <a:buClrTx/>
              <a:buSzTx/>
              <a:defRPr/>
            </a:pPr>
            <a:endParaRPr lang="en-US" sz="1000" dirty="0">
              <a:latin typeface="Calibri" panose="020F0502020204030204" pitchFamily="34" charset="0"/>
              <a:ea typeface="Times New Roman" panose="02020603050405020304" pitchFamily="18" charset="0"/>
            </a:endParaRPr>
          </a:p>
          <a:p>
            <a:pPr marL="0" indent="0" defTabSz="914285">
              <a:buClrTx/>
              <a:buSzTx/>
              <a:defRPr/>
            </a:pPr>
            <a:r>
              <a:rPr lang="en-US" sz="1000" dirty="0">
                <a:latin typeface="Calibri" panose="020F0502020204030204" pitchFamily="34" charset="0"/>
                <a:ea typeface="Times New Roman" panose="02020603050405020304" pitchFamily="18" charset="0"/>
              </a:rPr>
              <a:t>There are five questions to ask yourself about a situation you observe or have become aware of, with the thrust of these answers creating a well-rounded orientation of a possible threat, emergency or a disaster of some sort. The 5 W’s are about orientation to a situation or possible emerging issue, with the answers to these questions playing a major role in providing a full picture to authorities or others in charge when making a tip. Whether you have a robust reporting system or are in need of creating one throughout your district, knowing how to train your faculty and staff using the 5 W’s is a quality place to start.</a:t>
            </a:r>
          </a:p>
          <a:p>
            <a:pPr marL="0" indent="0" defTabSz="914285">
              <a:buClrTx/>
              <a:buSzTx/>
              <a:defRPr/>
            </a:pPr>
            <a:endParaRPr lang="en-US" sz="1000" dirty="0">
              <a:latin typeface="Calibri" panose="020F0502020204030204" pitchFamily="34" charset="0"/>
              <a:ea typeface="Times New Roman" panose="02020603050405020304" pitchFamily="18" charset="0"/>
            </a:endParaRPr>
          </a:p>
          <a:p>
            <a:pPr marL="0" indent="0" defTabSz="914285">
              <a:buClrTx/>
              <a:buSzTx/>
              <a:defRPr/>
            </a:pPr>
            <a:r>
              <a:rPr lang="en-US" sz="1000" dirty="0">
                <a:latin typeface="Calibri" panose="020F0502020204030204" pitchFamily="34" charset="0"/>
                <a:ea typeface="Times New Roman" panose="02020603050405020304" pitchFamily="18" charset="0"/>
              </a:rPr>
              <a:t>Throughout the regular course of your day or sporadically throughout the week, stop yourself from aimlessly moving from one point to another and try and answer the 5 W’s about where you are and what you’re seeing. </a:t>
            </a:r>
          </a:p>
          <a:p>
            <a:pPr marL="0" indent="0" defTabSz="914285">
              <a:buClrTx/>
              <a:buSzTx/>
              <a:defRPr/>
            </a:pPr>
            <a:endParaRPr lang="en-US" sz="1000" dirty="0">
              <a:latin typeface="Calibri" panose="020F0502020204030204" pitchFamily="34" charset="0"/>
              <a:ea typeface="Times New Roman" panose="02020603050405020304" pitchFamily="18" charset="0"/>
            </a:endParaRPr>
          </a:p>
          <a:p>
            <a:pPr marL="0" indent="0" defTabSz="914285">
              <a:buClrTx/>
              <a:buSzTx/>
              <a:defRPr/>
            </a:pPr>
            <a:r>
              <a:rPr lang="en-US" sz="1000" b="1" dirty="0">
                <a:solidFill>
                  <a:srgbClr val="1B1B1B"/>
                </a:solidFill>
                <a:latin typeface="Calibri" panose="020F0502020204030204" pitchFamily="34" charset="0"/>
                <a:ea typeface="Arial" panose="020B0604020202020204" pitchFamily="34" charset="0"/>
              </a:rPr>
              <a:t>Stay alert.</a:t>
            </a:r>
            <a:r>
              <a:rPr lang="en-US" sz="1000" dirty="0">
                <a:solidFill>
                  <a:srgbClr val="1B1B1B"/>
                </a:solidFill>
                <a:latin typeface="Calibri" panose="020F0502020204030204" pitchFamily="34" charset="0"/>
                <a:ea typeface="Arial" panose="020B0604020202020204" pitchFamily="34" charset="0"/>
              </a:rPr>
              <a:t> Always be aware of your environment and any possible dangers. </a:t>
            </a:r>
            <a:r>
              <a:rPr lang="en-US" sz="1000" b="1" dirty="0">
                <a:solidFill>
                  <a:srgbClr val="1B1B1B"/>
                </a:solidFill>
                <a:latin typeface="Calibri" panose="020F0502020204030204" pitchFamily="34" charset="0"/>
                <a:ea typeface="Arial" panose="020B0604020202020204" pitchFamily="34" charset="0"/>
              </a:rPr>
              <a:t>If you see something, say something®</a:t>
            </a:r>
            <a:r>
              <a:rPr lang="en-US" sz="1000" dirty="0">
                <a:solidFill>
                  <a:srgbClr val="1B1B1B"/>
                </a:solidFill>
                <a:latin typeface="Calibri" panose="020F0502020204030204" pitchFamily="34" charset="0"/>
                <a:ea typeface="Arial" panose="020B0604020202020204" pitchFamily="34" charset="0"/>
              </a:rPr>
              <a:t> to local authorities. That includes suspicious packages, people behaving strangely or someone using strange communications. </a:t>
            </a:r>
            <a:r>
              <a:rPr lang="en-US" sz="1000" b="1" dirty="0">
                <a:solidFill>
                  <a:srgbClr val="1B1B1B"/>
                </a:solidFill>
                <a:latin typeface="Calibri" panose="020F0502020204030204" pitchFamily="34" charset="0"/>
                <a:ea typeface="Arial" panose="020B0604020202020204" pitchFamily="34" charset="0"/>
              </a:rPr>
              <a:t>Observe warning signs</a:t>
            </a:r>
            <a:r>
              <a:rPr lang="en-US" sz="1000" dirty="0">
                <a:solidFill>
                  <a:srgbClr val="1B1B1B"/>
                </a:solidFill>
                <a:latin typeface="Calibri" panose="020F0502020204030204" pitchFamily="34" charset="0"/>
                <a:ea typeface="Arial" panose="020B0604020202020204" pitchFamily="34" charset="0"/>
              </a:rPr>
              <a:t>. Signs might include unusual or violent communications, substance abuse, expressed anger or intent to cause harm. These warning signs may increase over time. </a:t>
            </a:r>
            <a:r>
              <a:rPr lang="en-US" sz="1000" b="1" dirty="0">
                <a:solidFill>
                  <a:srgbClr val="1B1B1B"/>
                </a:solidFill>
                <a:latin typeface="Calibri" panose="020F0502020204030204" pitchFamily="34" charset="0"/>
                <a:ea typeface="Arial" panose="020B0604020202020204" pitchFamily="34" charset="0"/>
              </a:rPr>
              <a:t>Have an exit plan.</a:t>
            </a:r>
            <a:r>
              <a:rPr lang="en-US" sz="1000" dirty="0">
                <a:solidFill>
                  <a:srgbClr val="1B1B1B"/>
                </a:solidFill>
                <a:latin typeface="Calibri" panose="020F0502020204030204" pitchFamily="34" charset="0"/>
                <a:ea typeface="Arial" panose="020B0604020202020204" pitchFamily="34" charset="0"/>
              </a:rPr>
              <a:t> Identify exits and areas to hide wherever you go, including work, school and special events. </a:t>
            </a:r>
            <a:r>
              <a:rPr lang="en-US" sz="1000" b="1" dirty="0">
                <a:solidFill>
                  <a:srgbClr val="1B1B1B"/>
                </a:solidFill>
                <a:latin typeface="Calibri" panose="020F0502020204030204" pitchFamily="34" charset="0"/>
                <a:ea typeface="Arial" panose="020B0604020202020204" pitchFamily="34" charset="0"/>
              </a:rPr>
              <a:t>Learn lifesaving skills.</a:t>
            </a:r>
            <a:r>
              <a:rPr lang="en-US" sz="1000" dirty="0">
                <a:solidFill>
                  <a:srgbClr val="1B1B1B"/>
                </a:solidFill>
                <a:latin typeface="Calibri" panose="020F0502020204030204" pitchFamily="34" charset="0"/>
                <a:ea typeface="Arial" panose="020B0604020202020204" pitchFamily="34" charset="0"/>
              </a:rPr>
              <a:t> Consider taking trainings such as </a:t>
            </a:r>
            <a:r>
              <a:rPr lang="en-US" sz="1000" u="sng" dirty="0">
                <a:solidFill>
                  <a:srgbClr val="477326"/>
                </a:solidFill>
                <a:latin typeface="Calibri" panose="020F0502020204030204" pitchFamily="34" charset="0"/>
                <a:ea typeface="Arial" panose="020B0604020202020204" pitchFamily="34" charset="0"/>
                <a:hlinkClick r:id="rId3"/>
              </a:rPr>
              <a:t>You Are the Help Until Help Arrives</a:t>
            </a:r>
            <a:r>
              <a:rPr lang="en-US" sz="1000" u="sng" dirty="0">
                <a:solidFill>
                  <a:srgbClr val="477326"/>
                </a:solidFill>
                <a:latin typeface="Calibri" panose="020F0502020204030204" pitchFamily="34" charset="0"/>
                <a:ea typeface="Arial" panose="020B0604020202020204" pitchFamily="34" charset="0"/>
              </a:rPr>
              <a:t>,</a:t>
            </a:r>
            <a:r>
              <a:rPr lang="en-US" sz="1000" dirty="0">
                <a:solidFill>
                  <a:srgbClr val="1B1B1B"/>
                </a:solidFill>
                <a:latin typeface="Calibri" panose="020F0502020204030204" pitchFamily="34" charset="0"/>
                <a:ea typeface="Arial" panose="020B0604020202020204" pitchFamily="34" charset="0"/>
              </a:rPr>
              <a:t> </a:t>
            </a:r>
            <a:r>
              <a:rPr lang="en-US" sz="1000" u="sng" dirty="0">
                <a:solidFill>
                  <a:srgbClr val="0563C1"/>
                </a:solidFill>
                <a:latin typeface="Calibri" panose="020F0502020204030204" pitchFamily="34" charset="0"/>
                <a:ea typeface="Arial" panose="020B0604020202020204" pitchFamily="34" charset="0"/>
                <a:hlinkClick r:id="rId4"/>
              </a:rPr>
              <a:t>Stop the Bleed</a:t>
            </a:r>
            <a:r>
              <a:rPr lang="en-US" sz="1000" dirty="0">
                <a:solidFill>
                  <a:srgbClr val="1B1B1B"/>
                </a:solidFill>
                <a:latin typeface="Calibri" panose="020F0502020204030204" pitchFamily="34" charset="0"/>
                <a:ea typeface="Arial" panose="020B0604020202020204" pitchFamily="34" charset="0"/>
              </a:rPr>
              <a:t>, first aid or other lifesaving courses to assist the wounded before help arrives. </a:t>
            </a:r>
            <a:endParaRPr lang="en-US" sz="1000" dirty="0">
              <a:latin typeface="Arial" panose="020B0604020202020204" pitchFamily="34" charset="0"/>
              <a:ea typeface="Arial" panose="020B0604020202020204" pitchFamily="34" charset="0"/>
            </a:endParaRPr>
          </a:p>
          <a:p>
            <a:pPr marL="0" indent="0" defTabSz="914285">
              <a:buClrTx/>
              <a:buSzTx/>
              <a:defRPr/>
            </a:pPr>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141</a:t>
            </a:fld>
            <a:endParaRPr lang="en-US"/>
          </a:p>
        </p:txBody>
      </p:sp>
    </p:spTree>
    <p:extLst>
      <p:ext uri="{BB962C8B-B14F-4D97-AF65-F5344CB8AC3E}">
        <p14:creationId xmlns:p14="http://schemas.microsoft.com/office/powerpoint/2010/main" val="388110926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000000"/>
                </a:solidFill>
                <a:latin typeface="Calibri" panose="020F0502020204030204" pitchFamily="34" charset="0"/>
                <a:ea typeface="Times New Roman" panose="02020603050405020304" pitchFamily="18" charset="0"/>
              </a:rPr>
              <a:t>When we talk about safety planning and situational awareness within our own educational environments, and then taking it a step further with regard to applying principals learned and training your staff, think about the common issues you might face around your school buildings and how they relate to situational awareness and safety planning.</a:t>
            </a:r>
            <a:r>
              <a:rPr lang="en-US" sz="1000" dirty="0">
                <a:effectLst/>
              </a:rPr>
              <a:t> </a:t>
            </a:r>
          </a:p>
          <a:p>
            <a:endParaRPr lang="en-US" sz="1000" dirty="0">
              <a:effectLst/>
            </a:endParaRPr>
          </a:p>
          <a:p>
            <a:r>
              <a:rPr lang="en-US" sz="1000" dirty="0">
                <a:solidFill>
                  <a:srgbClr val="000000"/>
                </a:solidFill>
                <a:latin typeface="Calibri" panose="020F0502020204030204" pitchFamily="34" charset="0"/>
                <a:ea typeface="Times New Roman" panose="02020603050405020304" pitchFamily="18" charset="0"/>
              </a:rPr>
              <a:t>Your plan in your district could range from common everyday checklists, to regular reminders for faculty and staff about the changes in readiness levels throughout the school year. Part of your safety plan for creating situationally aware educational environments could be as simple as making this resource available to all of your faculty, staff and employees. </a:t>
            </a:r>
          </a:p>
          <a:p>
            <a:endParaRPr lang="en-US" sz="1000" dirty="0">
              <a:solidFill>
                <a:srgbClr val="000000"/>
              </a:solidFill>
              <a:latin typeface="Calibri" panose="020F0502020204030204" pitchFamily="34" charset="0"/>
            </a:endParaRPr>
          </a:p>
          <a:p>
            <a:pPr marL="0" indent="0" defTabSz="914285">
              <a:buClrTx/>
              <a:buSzTx/>
              <a:defRPr/>
            </a:pPr>
            <a:r>
              <a:rPr lang="en-US" sz="1000" dirty="0">
                <a:latin typeface="Calibri" panose="020F0502020204030204" pitchFamily="34" charset="0"/>
                <a:ea typeface="Times New Roman" panose="02020603050405020304" pitchFamily="18" charset="0"/>
              </a:rPr>
              <a:t>Act 55 of 2022 requires all school employees to complete two hours of training annually on one or more of the following school safety and security topics: situational awareness, trauma-informed approaches, behavioral health awareness, suicide and bullying awareness, and substance use awareness. In addition, one hour of annual training is required for all school employees on the topics of emergency training drills (including fire, natural disaster, active shooter, hostage situation and bomb threat), and the identification or recognition of student behavior that may indicate a threat to the safety of the student, other students, school employees, other individuals, school facilities, or the community. If more insight is needed to properly build out your district’s Emergency Preparedness Plan, please look to </a:t>
            </a:r>
            <a:r>
              <a:rPr lang="en-US" sz="1000" dirty="0">
                <a:solidFill>
                  <a:srgbClr val="000000"/>
                </a:solidFill>
                <a:latin typeface="Calibri" panose="020F0502020204030204" pitchFamily="34" charset="0"/>
                <a:ea typeface="Times New Roman" panose="02020603050405020304" pitchFamily="18" charset="0"/>
              </a:rPr>
              <a:t>FEMA’s </a:t>
            </a:r>
            <a:r>
              <a:rPr lang="en-US" sz="1000" u="sng" dirty="0">
                <a:solidFill>
                  <a:srgbClr val="0563C1"/>
                </a:solidFill>
                <a:latin typeface="Calibri" panose="020F0502020204030204" pitchFamily="34" charset="0"/>
                <a:ea typeface="Arial" panose="020B0604020202020204" pitchFamily="34" charset="0"/>
                <a:hlinkClick r:id="rId3"/>
              </a:rPr>
              <a:t>Developing and Maintaining Emergency Operations Plans Comprehensive Preparedness Guide (fema.gov)</a:t>
            </a:r>
            <a:r>
              <a:rPr lang="en-US" sz="1000" u="sng" dirty="0">
                <a:solidFill>
                  <a:srgbClr val="0563C1"/>
                </a:solidFill>
                <a:latin typeface="Calibri" panose="020F0502020204030204" pitchFamily="34" charset="0"/>
                <a:ea typeface="Arial" panose="020B0604020202020204" pitchFamily="34" charset="0"/>
              </a:rPr>
              <a:t> </a:t>
            </a:r>
            <a:r>
              <a:rPr lang="en-US" sz="1000" dirty="0">
                <a:latin typeface="Calibri" panose="020F0502020204030204" pitchFamily="34" charset="0"/>
                <a:ea typeface="Times New Roman" panose="02020603050405020304" pitchFamily="18" charset="0"/>
              </a:rPr>
              <a:t>for help and added guidance. </a:t>
            </a:r>
          </a:p>
          <a:p>
            <a:pPr marL="0" indent="0" defTabSz="914285">
              <a:buClrTx/>
              <a:buSzTx/>
              <a:defRPr/>
            </a:pPr>
            <a:endParaRPr lang="en-US" sz="1000" dirty="0">
              <a:latin typeface="Calibri" panose="020F0502020204030204" pitchFamily="34" charset="0"/>
              <a:ea typeface="Times New Roman" panose="02020603050405020304" pitchFamily="18" charset="0"/>
            </a:endParaRPr>
          </a:p>
          <a:p>
            <a:pPr marL="0" indent="0" defTabSz="914285">
              <a:buClrTx/>
              <a:buSzTx/>
              <a:defRPr/>
            </a:pPr>
            <a:r>
              <a:rPr lang="en-US" sz="1000" dirty="0">
                <a:latin typeface="Calibri" panose="020F0502020204030204" pitchFamily="34" charset="0"/>
                <a:ea typeface="Times New Roman" panose="02020603050405020304" pitchFamily="18" charset="0"/>
              </a:rPr>
              <a:t>Act 55 Annual Training Requirements: Live / In-Person</a:t>
            </a:r>
            <a:endParaRPr lang="en-US" sz="1000" dirty="0">
              <a:latin typeface="Times New Roman" panose="02020603050405020304" pitchFamily="18" charset="0"/>
              <a:ea typeface="Times New Roman" panose="02020603050405020304" pitchFamily="18" charset="0"/>
            </a:endParaRPr>
          </a:p>
          <a:p>
            <a:pPr marL="342857" indent="-342857">
              <a:buFont typeface="Courier New" panose="02070309020205020404" pitchFamily="49" charset="0"/>
              <a:buChar char="o"/>
            </a:pPr>
            <a:r>
              <a:rPr lang="en-US" sz="1000" dirty="0">
                <a:latin typeface="Calibri" panose="020F0502020204030204" pitchFamily="34" charset="0"/>
                <a:ea typeface="Times New Roman" panose="02020603050405020304" pitchFamily="18" charset="0"/>
                <a:cs typeface="Times New Roman" panose="02020603050405020304" pitchFamily="18" charset="0"/>
              </a:rPr>
              <a:t>Minimum of 1hr of training annually for all employees in the areas of Emergency Training Drills, which must be presented in-person and Identification of Concerning Behaviors that May Indicate a Threat.</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342857" indent="-342857">
              <a:buFont typeface="Courier New" panose="02070309020205020404" pitchFamily="49" charset="0"/>
              <a:buChar char="o"/>
            </a:pPr>
            <a:r>
              <a:rPr lang="en-US" sz="1000" dirty="0">
                <a:latin typeface="Calibri" panose="020F0502020204030204" pitchFamily="34" charset="0"/>
                <a:ea typeface="Times New Roman" panose="02020603050405020304" pitchFamily="18" charset="0"/>
                <a:cs typeface="Times New Roman" panose="02020603050405020304" pitchFamily="18" charset="0"/>
              </a:rPr>
              <a:t>Build in time to cover situational awareness and how that relates to engaging with your districts Emergency Preparedness Plan and broadly the threats it may encounter. </a:t>
            </a:r>
          </a:p>
          <a:p>
            <a:pPr marL="342857" indent="-342857">
              <a:buFont typeface="Courier New" panose="02070309020205020404" pitchFamily="49" charset="0"/>
              <a:buChar char="o"/>
            </a:pPr>
            <a:endParaRPr lang="en-US" sz="1000" dirty="0">
              <a:latin typeface="Calibri" panose="020F0502020204030204" pitchFamily="34" charset="0"/>
              <a:cs typeface="Times New Roman" panose="02020603050405020304" pitchFamily="18" charset="0"/>
            </a:endParaRPr>
          </a:p>
          <a:p>
            <a:pPr marL="0"/>
            <a:r>
              <a:rPr lang="en-US" sz="1000" dirty="0">
                <a:solidFill>
                  <a:srgbClr val="000000"/>
                </a:solidFill>
                <a:latin typeface="Calibri" panose="020F0502020204030204" pitchFamily="34" charset="0"/>
                <a:ea typeface="Arial" panose="020B0604020202020204" pitchFamily="34" charset="0"/>
              </a:rPr>
              <a:t>Situational awareness means being aware of what is happening around you and then being able to form a plan about how to deal with the stimuli you notice. Like sitting down for a movie and noting the exits in the theatre, or being on morning bus duty and noticing shards of glass on the ground where the busses unload students. In each case, you’re paying attention to your surroundings and scanning it for possible issues, concerns, or outright dangers. </a:t>
            </a:r>
            <a:endParaRPr lang="en-US" sz="1000" dirty="0">
              <a:latin typeface="Arial" panose="020B0604020202020204" pitchFamily="34" charset="0"/>
              <a:ea typeface="Arial" panose="020B0604020202020204" pitchFamily="34" charset="0"/>
            </a:endParaRPr>
          </a:p>
          <a:p>
            <a:pPr marL="0"/>
            <a:r>
              <a:rPr lang="en-US" sz="1000" dirty="0">
                <a:solidFill>
                  <a:srgbClr val="000000"/>
                </a:solidFill>
                <a:latin typeface="Calibri" panose="020F0502020204030204" pitchFamily="34" charset="0"/>
                <a:ea typeface="Arial" panose="020B0604020202020204" pitchFamily="34" charset="0"/>
              </a:rPr>
              <a:t> </a:t>
            </a:r>
            <a:endParaRPr lang="en-US" sz="1000" dirty="0">
              <a:latin typeface="Arial" panose="020B0604020202020204" pitchFamily="34" charset="0"/>
              <a:ea typeface="Arial" panose="020B0604020202020204" pitchFamily="34" charset="0"/>
            </a:endParaRPr>
          </a:p>
          <a:p>
            <a:pPr marL="0"/>
            <a:r>
              <a:rPr lang="en-US" sz="1000" u="sng" dirty="0">
                <a:solidFill>
                  <a:srgbClr val="0563C1"/>
                </a:solidFill>
                <a:latin typeface="Calibri" panose="020F0502020204030204" pitchFamily="34" charset="0"/>
                <a:ea typeface="Arial" panose="020B0604020202020204" pitchFamily="34" charset="0"/>
                <a:hlinkClick r:id="rId4"/>
              </a:rPr>
              <a:t>Here</a:t>
            </a:r>
            <a:r>
              <a:rPr lang="en-US" sz="1000" dirty="0">
                <a:solidFill>
                  <a:srgbClr val="000000"/>
                </a:solidFill>
                <a:latin typeface="Calibri" panose="020F0502020204030204" pitchFamily="34" charset="0"/>
                <a:ea typeface="Arial" panose="020B0604020202020204" pitchFamily="34" charset="0"/>
              </a:rPr>
              <a:t> is a short video from Washington County, Maryland School Distract which demonstrates quality situational awareness and safety planning within and educational setting: </a:t>
            </a:r>
            <a:endParaRPr lang="en-US" sz="1000" dirty="0">
              <a:latin typeface="Arial" panose="020B0604020202020204" pitchFamily="34" charset="0"/>
              <a:ea typeface="Arial" panose="020B0604020202020204" pitchFamily="34" charset="0"/>
            </a:endParaRPr>
          </a:p>
          <a:p>
            <a:pPr marL="0"/>
            <a:r>
              <a:rPr lang="en-US" sz="1000" dirty="0">
                <a:solidFill>
                  <a:srgbClr val="FF0000"/>
                </a:solidFill>
                <a:latin typeface="Arial" panose="020B0604020202020204" pitchFamily="34" charset="0"/>
                <a:ea typeface="Arial" panose="020B0604020202020204" pitchFamily="34" charset="0"/>
              </a:rPr>
              <a:t> </a:t>
            </a:r>
            <a:endParaRPr lang="en-US" sz="1000" dirty="0">
              <a:latin typeface="Arial" panose="020B0604020202020204" pitchFamily="34" charset="0"/>
              <a:ea typeface="Arial" panose="020B0604020202020204" pitchFamily="34" charset="0"/>
            </a:endParaRPr>
          </a:p>
          <a:p>
            <a:pPr marL="0"/>
            <a:r>
              <a:rPr lang="en-US" sz="1000" dirty="0">
                <a:solidFill>
                  <a:srgbClr val="000000"/>
                </a:solidFill>
                <a:latin typeface="Calibri" panose="020F0502020204030204" pitchFamily="34" charset="0"/>
                <a:ea typeface="Arial" panose="020B0604020202020204" pitchFamily="34" charset="0"/>
              </a:rPr>
              <a:t>When we talk about safety planning and situational awareness within our own educational environments, and then taking it a step further with regard to applying principals learned and training your staff, think about the common issues you might face around your school buildings and how they relate to situational awareness and safety planning. As some examples:</a:t>
            </a:r>
            <a:endParaRPr lang="en-US" sz="1000" dirty="0">
              <a:latin typeface="Arial" panose="020B0604020202020204" pitchFamily="34" charset="0"/>
              <a:ea typeface="Arial" panose="020B0604020202020204" pitchFamily="34" charset="0"/>
            </a:endParaRPr>
          </a:p>
          <a:p>
            <a:pPr marL="342857" indent="-342857">
              <a:buFont typeface="+mj-lt"/>
              <a:buAutoNum type="arabicPeriod"/>
            </a:pPr>
            <a:r>
              <a:rPr lang="en-US" sz="1000" dirty="0">
                <a:solidFill>
                  <a:srgbClr val="000000"/>
                </a:solidFill>
                <a:latin typeface="Calibri" panose="020F0502020204030204" pitchFamily="34" charset="0"/>
                <a:ea typeface="Arial" panose="020B0604020202020204" pitchFamily="34" charset="0"/>
              </a:rPr>
              <a:t>Do you have problems with people using door props? </a:t>
            </a:r>
            <a:endParaRPr lang="en-US" sz="1000" dirty="0">
              <a:latin typeface="Arial" panose="020B0604020202020204" pitchFamily="34" charset="0"/>
              <a:ea typeface="Arial" panose="020B0604020202020204" pitchFamily="34" charset="0"/>
            </a:endParaRPr>
          </a:p>
          <a:p>
            <a:pPr marL="342857" indent="-342857">
              <a:buFont typeface="+mj-lt"/>
              <a:buAutoNum type="arabicPeriod"/>
            </a:pPr>
            <a:r>
              <a:rPr lang="en-US" sz="1000" dirty="0">
                <a:solidFill>
                  <a:srgbClr val="000000"/>
                </a:solidFill>
                <a:latin typeface="Calibri" panose="020F0502020204030204" pitchFamily="34" charset="0"/>
                <a:ea typeface="Arial" panose="020B0604020202020204" pitchFamily="34" charset="0"/>
              </a:rPr>
              <a:t>Are there areas of the building or times in the day when students are unattended when they could use supervision? </a:t>
            </a:r>
            <a:endParaRPr lang="en-US" sz="1000" dirty="0">
              <a:latin typeface="Arial" panose="020B0604020202020204" pitchFamily="34" charset="0"/>
              <a:ea typeface="Arial" panose="020B0604020202020204" pitchFamily="34" charset="0"/>
            </a:endParaRPr>
          </a:p>
          <a:p>
            <a:pPr marL="342857" indent="-342857">
              <a:buFont typeface="+mj-lt"/>
              <a:buAutoNum type="arabicPeriod"/>
            </a:pPr>
            <a:r>
              <a:rPr lang="en-US" sz="1000" dirty="0">
                <a:solidFill>
                  <a:srgbClr val="000000"/>
                </a:solidFill>
                <a:latin typeface="Calibri" panose="020F0502020204030204" pitchFamily="34" charset="0"/>
                <a:ea typeface="Arial" panose="020B0604020202020204" pitchFamily="34" charset="0"/>
              </a:rPr>
              <a:t>What happens when a door isn’t working or a lock stops locking? </a:t>
            </a:r>
            <a:endParaRPr lang="en-US" sz="1000" dirty="0">
              <a:latin typeface="Arial" panose="020B0604020202020204" pitchFamily="34" charset="0"/>
              <a:ea typeface="Arial" panose="020B0604020202020204" pitchFamily="34" charset="0"/>
            </a:endParaRPr>
          </a:p>
          <a:p>
            <a:pPr marL="342857" indent="-342857">
              <a:buFont typeface="+mj-lt"/>
              <a:buAutoNum type="arabicPeriod"/>
            </a:pPr>
            <a:r>
              <a:rPr lang="en-US" sz="1000" dirty="0">
                <a:solidFill>
                  <a:srgbClr val="000000"/>
                </a:solidFill>
                <a:latin typeface="Calibri" panose="020F0502020204030204" pitchFamily="34" charset="0"/>
                <a:ea typeface="Arial" panose="020B0604020202020204" pitchFamily="34" charset="0"/>
              </a:rPr>
              <a:t>Do staff and employees know where and how to report issues of safety and security concern?</a:t>
            </a:r>
            <a:endParaRPr lang="en-US" sz="1000" dirty="0">
              <a:latin typeface="Arial" panose="020B0604020202020204" pitchFamily="34" charset="0"/>
              <a:ea typeface="Arial" panose="020B0604020202020204" pitchFamily="34" charset="0"/>
            </a:endParaRPr>
          </a:p>
          <a:p>
            <a:pPr marL="0"/>
            <a:r>
              <a:rPr lang="en-US" sz="1000" dirty="0">
                <a:solidFill>
                  <a:srgbClr val="000000"/>
                </a:solidFill>
                <a:latin typeface="Calibri" panose="020F0502020204030204" pitchFamily="34" charset="0"/>
                <a:ea typeface="Arial" panose="020B0604020202020204" pitchFamily="34" charset="0"/>
              </a:rPr>
              <a:t> </a:t>
            </a:r>
            <a:endParaRPr lang="en-US" sz="1000" dirty="0">
              <a:latin typeface="Arial" panose="020B0604020202020204" pitchFamily="34" charset="0"/>
              <a:ea typeface="Arial" panose="020B0604020202020204" pitchFamily="34" charset="0"/>
            </a:endParaRPr>
          </a:p>
          <a:p>
            <a:pPr marL="0"/>
            <a:r>
              <a:rPr lang="en-US" sz="1000" dirty="0">
                <a:solidFill>
                  <a:srgbClr val="000000"/>
                </a:solidFill>
                <a:latin typeface="Calibri" panose="020F0502020204030204" pitchFamily="34" charset="0"/>
                <a:ea typeface="Arial" panose="020B0604020202020204" pitchFamily="34" charset="0"/>
              </a:rPr>
              <a:t>Your plan in your district could range from common everyday checklists, to regular reminders for faculty and staff about the changes in readiness levels throughout the school year. Part of your safety plan for creating situationally aware educational environments could be as simple as making this resource available to all of your faculty, staff and employees. </a:t>
            </a:r>
            <a:endParaRPr lang="en-US" sz="1000" dirty="0">
              <a:latin typeface="Arial" panose="020B0604020202020204" pitchFamily="34" charset="0"/>
              <a:ea typeface="Arial" panose="020B0604020202020204" pitchFamily="34" charset="0"/>
            </a:endParaRPr>
          </a:p>
          <a:p>
            <a:pPr marL="342857" indent="-342857">
              <a:buFont typeface="Courier New" panose="02070309020205020404" pitchFamily="49" charset="0"/>
              <a:buChar char="o"/>
            </a:pPr>
            <a:endParaRPr lang="en-US" dirty="0"/>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142</a:t>
            </a:fld>
            <a:endParaRPr lang="en-US"/>
          </a:p>
        </p:txBody>
      </p:sp>
    </p:spTree>
    <p:extLst>
      <p:ext uri="{BB962C8B-B14F-4D97-AF65-F5344CB8AC3E}">
        <p14:creationId xmlns:p14="http://schemas.microsoft.com/office/powerpoint/2010/main" val="341100794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dirty="0">
                <a:latin typeface="Calibri" panose="020F0502020204030204" pitchFamily="34" charset="0"/>
                <a:ea typeface="Times New Roman" panose="02020603050405020304" pitchFamily="18" charset="0"/>
              </a:rPr>
              <a:t>It is important for school entities to understand the importance of identifying and preparing for the impact of a given situation on students and staff with special or specific needs.  A few examples of these needs may include </a:t>
            </a:r>
            <a:r>
              <a:rPr lang="en-US" sz="1000" b="1" dirty="0">
                <a:latin typeface="Calibri" panose="020F0502020204030204" pitchFamily="34" charset="0"/>
                <a:ea typeface="Times New Roman" panose="02020603050405020304" pitchFamily="18" charset="0"/>
              </a:rPr>
              <a:t>Sensory</a:t>
            </a:r>
            <a:r>
              <a:rPr lang="en-US" sz="1000" dirty="0">
                <a:latin typeface="Calibri" panose="020F0502020204030204" pitchFamily="34" charset="0"/>
                <a:ea typeface="Times New Roman" panose="02020603050405020304" pitchFamily="18" charset="0"/>
              </a:rPr>
              <a:t> issues like being deaf or hard of hearing, blind or visually impaired, as well as adverse reactions to light, sound or physical contact.  Other considerations should be given for people with </a:t>
            </a:r>
            <a:r>
              <a:rPr lang="en-US" sz="1000" b="1" dirty="0">
                <a:latin typeface="Calibri" panose="020F0502020204030204" pitchFamily="34" charset="0"/>
                <a:ea typeface="Times New Roman" panose="02020603050405020304" pitchFamily="18" charset="0"/>
              </a:rPr>
              <a:t>Cognitive or Developmental</a:t>
            </a:r>
            <a:r>
              <a:rPr lang="en-US" sz="1000" dirty="0">
                <a:latin typeface="Calibri" panose="020F0502020204030204" pitchFamily="34" charset="0"/>
                <a:ea typeface="Times New Roman" panose="02020603050405020304" pitchFamily="18" charset="0"/>
              </a:rPr>
              <a:t> disabilities, </a:t>
            </a:r>
            <a:r>
              <a:rPr lang="en-US" sz="1000" b="1" dirty="0">
                <a:latin typeface="Calibri" panose="020F0502020204030204" pitchFamily="34" charset="0"/>
                <a:ea typeface="Times New Roman" panose="02020603050405020304" pitchFamily="18" charset="0"/>
              </a:rPr>
              <a:t>Speech and Language</a:t>
            </a:r>
            <a:r>
              <a:rPr lang="en-US" sz="1000" dirty="0">
                <a:latin typeface="Calibri" panose="020F0502020204030204" pitchFamily="34" charset="0"/>
                <a:ea typeface="Times New Roman" panose="02020603050405020304" pitchFamily="18" charset="0"/>
              </a:rPr>
              <a:t>, or other </a:t>
            </a:r>
            <a:r>
              <a:rPr lang="en-US" sz="1000" b="1" dirty="0">
                <a:latin typeface="Calibri" panose="020F0502020204030204" pitchFamily="34" charset="0"/>
                <a:ea typeface="Times New Roman" panose="02020603050405020304" pitchFamily="18" charset="0"/>
              </a:rPr>
              <a:t>Physical</a:t>
            </a:r>
            <a:r>
              <a:rPr lang="en-US" sz="1000" dirty="0">
                <a:latin typeface="Calibri" panose="020F0502020204030204" pitchFamily="34" charset="0"/>
                <a:ea typeface="Times New Roman" panose="02020603050405020304" pitchFamily="18" charset="0"/>
              </a:rPr>
              <a:t> disabilities.  Additionally, other considerations may include individuals with </a:t>
            </a:r>
            <a:r>
              <a:rPr lang="en-US" sz="1000" b="1" dirty="0">
                <a:latin typeface="Calibri" panose="020F0502020204030204" pitchFamily="34" charset="0"/>
                <a:ea typeface="Times New Roman" panose="02020603050405020304" pitchFamily="18" charset="0"/>
              </a:rPr>
              <a:t>Social, Emotional, or Behavioral</a:t>
            </a:r>
            <a:r>
              <a:rPr lang="en-US" sz="1000" dirty="0">
                <a:latin typeface="Calibri" panose="020F0502020204030204" pitchFamily="34" charset="0"/>
                <a:ea typeface="Times New Roman" panose="02020603050405020304" pitchFamily="18" charset="0"/>
              </a:rPr>
              <a:t> disorders that may manifest adversely during an emergency situation. These are just a few examples of the wide-ranging types of disabilities that require consideration during an emergency situation. Students with disabilities and the people who serve them often form their own unique community or culture. There are a range of disabilities and access and functional needs: The manifestation of a disability </a:t>
            </a:r>
            <a:r>
              <a:rPr lang="en-US" sz="1000" b="1" dirty="0">
                <a:latin typeface="Calibri" panose="020F0502020204030204" pitchFamily="34" charset="0"/>
                <a:ea typeface="Times New Roman" panose="02020603050405020304" pitchFamily="18" charset="0"/>
              </a:rPr>
              <a:t>ranges from mild to severe</a:t>
            </a:r>
            <a:r>
              <a:rPr lang="en-US" sz="1000" dirty="0">
                <a:latin typeface="Calibri" panose="020F0502020204030204" pitchFamily="34" charset="0"/>
                <a:ea typeface="Times New Roman" panose="02020603050405020304" pitchFamily="18" charset="0"/>
              </a:rPr>
              <a:t>; A </a:t>
            </a:r>
            <a:r>
              <a:rPr lang="en-US" sz="1000" b="1" dirty="0">
                <a:latin typeface="Calibri" panose="020F0502020204030204" pitchFamily="34" charset="0"/>
                <a:ea typeface="Times New Roman" panose="02020603050405020304" pitchFamily="18" charset="0"/>
              </a:rPr>
              <a:t>mild disability may not be apparent</a:t>
            </a:r>
            <a:r>
              <a:rPr lang="en-US" sz="1000" dirty="0">
                <a:latin typeface="Calibri" panose="020F0502020204030204" pitchFamily="34" charset="0"/>
                <a:ea typeface="Times New Roman" panose="02020603050405020304" pitchFamily="18" charset="0"/>
              </a:rPr>
              <a:t> and cause no significant effect on the functioning of the student; </a:t>
            </a:r>
            <a:r>
              <a:rPr lang="en-US" sz="1000" b="1" dirty="0">
                <a:latin typeface="Calibri" panose="020F0502020204030204" pitchFamily="34" charset="0"/>
                <a:ea typeface="Times New Roman" panose="02020603050405020304" pitchFamily="18" charset="0"/>
              </a:rPr>
              <a:t>A temporary condition, such as a broken leg</a:t>
            </a:r>
            <a:r>
              <a:rPr lang="en-US" sz="1000" dirty="0">
                <a:latin typeface="Calibri" panose="020F0502020204030204" pitchFamily="34" charset="0"/>
                <a:ea typeface="Times New Roman" panose="02020603050405020304" pitchFamily="18" charset="0"/>
              </a:rPr>
              <a:t>, is not considered a disability under ADA. Regardless, schools should always </a:t>
            </a:r>
            <a:r>
              <a:rPr lang="en-US" sz="1000" b="1" dirty="0">
                <a:latin typeface="Calibri" panose="020F0502020204030204" pitchFamily="34" charset="0"/>
                <a:ea typeface="Times New Roman" panose="02020603050405020304" pitchFamily="18" charset="0"/>
              </a:rPr>
              <a:t>consider how temporary disabilities will be accommodated during an emergency event</a:t>
            </a:r>
            <a:r>
              <a:rPr lang="en-US" sz="1000" dirty="0">
                <a:latin typeface="Calibri" panose="020F0502020204030204" pitchFamily="34" charset="0"/>
                <a:ea typeface="Times New Roman" panose="02020603050405020304" pitchFamily="18" charset="0"/>
              </a:rPr>
              <a:t> and include such considerations in their district and school emergency preparedness plan; It is not uncommon for some students to have several related disabilities.</a:t>
            </a:r>
            <a:endParaRPr lang="en-US" sz="1000" dirty="0">
              <a:latin typeface="Times New Roman" panose="02020603050405020304" pitchFamily="18" charset="0"/>
              <a:ea typeface="Times New Roman" panose="02020603050405020304" pitchFamily="18" charset="0"/>
            </a:endParaRPr>
          </a:p>
          <a:p>
            <a:endParaRPr lang="en-US" sz="1000" dirty="0"/>
          </a:p>
          <a:p>
            <a:pPr marL="0" indent="0" defTabSz="914285">
              <a:buClrTx/>
              <a:buSzTx/>
              <a:defRPr/>
            </a:pPr>
            <a:r>
              <a:rPr lang="en-US" sz="1000" dirty="0">
                <a:latin typeface="Calibri" panose="020F0502020204030204" pitchFamily="34" charset="0"/>
                <a:ea typeface="Times New Roman" panose="02020603050405020304" pitchFamily="18" charset="0"/>
              </a:rPr>
              <a:t>As a reminder, </a:t>
            </a:r>
            <a:r>
              <a:rPr lang="en-US" sz="1000" dirty="0">
                <a:solidFill>
                  <a:srgbClr val="000000"/>
                </a:solidFill>
                <a:latin typeface="Calibri" panose="020F0502020204030204" pitchFamily="34" charset="0"/>
                <a:ea typeface="Times New Roman" panose="02020603050405020304" pitchFamily="18" charset="0"/>
              </a:rPr>
              <a:t>Section 504 of the Rehabilitation, Comprehensive Services, and Developmental Disabilities Act of 1978 stresses that “no otherwise qualified individual with a disability shall, solely by reason of his or her disability, be excluded from participation in, be denied the benefits of, or be subjected to discrimination under any program or activity receiving Federal financial assistance. This would include emergency management programs and activities.”</a:t>
            </a:r>
          </a:p>
          <a:p>
            <a:pPr marL="0" indent="0" defTabSz="914285">
              <a:buClrTx/>
              <a:buSzTx/>
              <a:defRPr/>
            </a:pPr>
            <a:endParaRPr lang="en-US" sz="1000" dirty="0">
              <a:solidFill>
                <a:srgbClr val="000000"/>
              </a:solidFill>
              <a:latin typeface="Calibri" panose="020F0502020204030204" pitchFamily="34"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In this </a:t>
            </a:r>
            <a:r>
              <a:rPr lang="en-US" sz="1000" u="sng" dirty="0">
                <a:solidFill>
                  <a:srgbClr val="0563C1"/>
                </a:solidFill>
                <a:latin typeface="Calibri" panose="020F0502020204030204" pitchFamily="34" charset="0"/>
                <a:ea typeface="Times New Roman" panose="02020603050405020304" pitchFamily="18" charset="0"/>
                <a:hlinkClick r:id="rId3"/>
              </a:rPr>
              <a:t>resource</a:t>
            </a:r>
            <a:r>
              <a:rPr lang="en-US" sz="1000" dirty="0">
                <a:latin typeface="Calibri" panose="020F0502020204030204" pitchFamily="34" charset="0"/>
                <a:ea typeface="Times New Roman" panose="02020603050405020304" pitchFamily="18" charset="0"/>
              </a:rPr>
              <a:t> from the Red Cross, Preparing for Disaster for People with Disabilities and Other Special Needs, you have a useful guide at your disposal which can be altered and applied to the school-based setting. Within this pdf, you’ll find it breaks information down into four main sections.</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1. </a:t>
            </a:r>
            <a:r>
              <a:rPr lang="en-US" sz="1000" b="1" dirty="0">
                <a:latin typeface="Calibri" panose="020F0502020204030204" pitchFamily="34" charset="0"/>
                <a:ea typeface="Times New Roman" panose="02020603050405020304" pitchFamily="18" charset="0"/>
              </a:rPr>
              <a:t>Complete a personal assessment</a:t>
            </a:r>
            <a:r>
              <a:rPr lang="en-US" sz="1000" dirty="0">
                <a:latin typeface="Calibri" panose="020F0502020204030204" pitchFamily="34" charset="0"/>
                <a:ea typeface="Times New Roman" panose="02020603050405020304" pitchFamily="18" charset="0"/>
              </a:rPr>
              <a:t>: Decide what you will be able to do for yourself and what assistance you may need before, during and after a disaster. This will be based on the environment after the disaster, your capabilities and your limitations. To complete a personal assessment, make a list of your personal needs and your resources for meeting them in a disaster environment.</a:t>
            </a:r>
            <a:r>
              <a:rPr lang="en-US" sz="1000" b="1"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b="1" dirty="0">
                <a:latin typeface="Calibri" panose="020F0502020204030204" pitchFamily="34" charset="0"/>
                <a:ea typeface="Times New Roman" panose="02020603050405020304" pitchFamily="18" charset="0"/>
              </a:rPr>
              <a:t>2. Make a Plan</a:t>
            </a:r>
            <a:r>
              <a:rPr lang="en-US" sz="1000" dirty="0">
                <a:latin typeface="Calibri" panose="020F0502020204030204" pitchFamily="34" charset="0"/>
                <a:ea typeface="Times New Roman" panose="02020603050405020304" pitchFamily="18" charset="0"/>
              </a:rPr>
              <a:t>: Because a disaster can disrupt your primary emergency plan, it is also important for you to develop a back-up plan to ensure your safety. </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3. </a:t>
            </a:r>
            <a:r>
              <a:rPr lang="en-US" sz="1000" b="1" dirty="0">
                <a:latin typeface="Calibri" panose="020F0502020204030204" pitchFamily="34" charset="0"/>
                <a:ea typeface="Times New Roman" panose="02020603050405020304" pitchFamily="18" charset="0"/>
              </a:rPr>
              <a:t>Assemble a Disaster Supplies Kit</a:t>
            </a:r>
            <a:r>
              <a:rPr lang="en-US" sz="1000" dirty="0">
                <a:latin typeface="Calibri" panose="020F0502020204030204" pitchFamily="34" charset="0"/>
                <a:ea typeface="Times New Roman" panose="02020603050405020304" pitchFamily="18" charset="0"/>
              </a:rPr>
              <a:t>: In the event you need to evacuate at a moment’s notice and take essentials with you, you probably will not have the opportunity to shop or search for the supplies you and your family will need. Every household should assemble a disaster supplies kit and keep it up to date. </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4. </a:t>
            </a:r>
            <a:r>
              <a:rPr lang="en-US" sz="1000" b="1" dirty="0">
                <a:latin typeface="Calibri" panose="020F0502020204030204" pitchFamily="34" charset="0"/>
                <a:ea typeface="Times New Roman" panose="02020603050405020304" pitchFamily="18" charset="0"/>
              </a:rPr>
              <a:t>Maintain your Plan and Kit</a:t>
            </a:r>
            <a:r>
              <a:rPr lang="en-US" sz="1000" dirty="0">
                <a:latin typeface="Calibri" panose="020F0502020204030204" pitchFamily="34" charset="0"/>
                <a:ea typeface="Times New Roman" panose="02020603050405020304" pitchFamily="18" charset="0"/>
              </a:rPr>
              <a:t>: Quiz, drill, Re-stock and Test.</a:t>
            </a:r>
            <a:endParaRPr lang="en-US" sz="1000" dirty="0">
              <a:latin typeface="Times New Roman" panose="02020603050405020304" pitchFamily="18" charset="0"/>
              <a:ea typeface="Times New Roman" panose="02020603050405020304" pitchFamily="18" charset="0"/>
            </a:endParaRPr>
          </a:p>
          <a:p>
            <a:pPr marL="0" indent="0" defTabSz="914285">
              <a:buClrTx/>
              <a:buSzTx/>
              <a:defRPr/>
            </a:pP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143</a:t>
            </a:fld>
            <a:endParaRPr lang="en-US"/>
          </a:p>
        </p:txBody>
      </p:sp>
    </p:spTree>
    <p:extLst>
      <p:ext uri="{BB962C8B-B14F-4D97-AF65-F5344CB8AC3E}">
        <p14:creationId xmlns:p14="http://schemas.microsoft.com/office/powerpoint/2010/main" val="21767245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dirty="0">
                <a:solidFill>
                  <a:srgbClr val="000000"/>
                </a:solidFill>
                <a:latin typeface="Calibri" panose="020F0502020204030204" pitchFamily="34" charset="0"/>
                <a:ea typeface="Times New Roman" panose="02020603050405020304" pitchFamily="18" charset="0"/>
              </a:rPr>
              <a:t>Schools today face a greater need to know more and more about what is happening in their communities and throughout their districts at large, these resources provide insight into differing ways to monitor the local community for potential issues in safety, while keeping in mind a community’s right to privacy. There are four articles that deal with social media monitoring, with each article providing a different context for monitoring. We are not training today on should you use social media monitoring or not, but giving you resources to read on your own and decide for yourself if it makes sense to do so in your community. The fifth and sixth resources are related school climate, culture and the valuable information for understanding your local community that can come from performing regular checks on the overall health of your educational setting. Understanding your school’s climate and how it waxes and wanes is integral into understanding the culture being built and sustained in your community. </a:t>
            </a:r>
            <a:endParaRPr lang="en-US" sz="1000" dirty="0">
              <a:latin typeface="Times New Roman" panose="02020603050405020304" pitchFamily="18" charset="0"/>
              <a:ea typeface="Times New Roman" panose="02020603050405020304" pitchFamily="18" charset="0"/>
            </a:endParaRPr>
          </a:p>
          <a:p>
            <a:endParaRPr lang="en-US" sz="1000" dirty="0"/>
          </a:p>
          <a:p>
            <a:pPr marL="0" indent="0" defTabSz="914285">
              <a:buClrTx/>
              <a:buSzTx/>
              <a:defRPr/>
            </a:pPr>
            <a:r>
              <a:rPr lang="en-US" sz="1000" dirty="0">
                <a:solidFill>
                  <a:srgbClr val="000000"/>
                </a:solidFill>
                <a:latin typeface="Calibri" panose="020F0502020204030204" pitchFamily="34" charset="0"/>
                <a:ea typeface="Times New Roman" panose="02020603050405020304" pitchFamily="18" charset="0"/>
              </a:rPr>
              <a:t>These articles can help you as you decide on the implementation of new strategies to monitor threats and to prepare for the future.</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144</a:t>
            </a:fld>
            <a:endParaRPr lang="en-US"/>
          </a:p>
        </p:txBody>
      </p:sp>
    </p:spTree>
    <p:extLst>
      <p:ext uri="{BB962C8B-B14F-4D97-AF65-F5344CB8AC3E}">
        <p14:creationId xmlns:p14="http://schemas.microsoft.com/office/powerpoint/2010/main" val="24381733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dirty="0">
                <a:solidFill>
                  <a:srgbClr val="212529"/>
                </a:solidFill>
                <a:latin typeface="Calibri" panose="020F0502020204030204" pitchFamily="34" charset="0"/>
                <a:ea typeface="Times New Roman" panose="02020603050405020304" pitchFamily="18" charset="0"/>
              </a:rPr>
              <a:t>Safe2Say Something is a youth violence prevention program run by the Pennsylvania Office of Attorney General. The program teaches youth and adults how to recognize warning signs and signals, especially within social media, from individuals who may be a threat to themselves or others and to “say something” BEFORE it is too late. With Safe2Say Something, it’s easy and confidential to report safety concerns to help prevent violence and tragedies.</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Safe2Say is a free, online, call-in or app based, anonymous tip line and resource for all Pennsylvania schools. As a resource, it provides information teaching</a:t>
            </a:r>
            <a:r>
              <a:rPr lang="en-US" sz="1000" dirty="0">
                <a:solidFill>
                  <a:srgbClr val="212529"/>
                </a:solidFill>
                <a:latin typeface="Calibri" panose="020F0502020204030204" pitchFamily="34" charset="0"/>
                <a:ea typeface="Times New Roman" panose="02020603050405020304" pitchFamily="18" charset="0"/>
              </a:rPr>
              <a:t> “…youth and adults how to recognize warning signs and signals, especially within social media, of individuals who may be a threat to themselves or others…” (Safe2Say website “</a:t>
            </a:r>
            <a:r>
              <a:rPr lang="en-US" sz="1000" u="sng" dirty="0">
                <a:solidFill>
                  <a:srgbClr val="0563C1"/>
                </a:solidFill>
                <a:latin typeface="Calibri" panose="020F0502020204030204" pitchFamily="34" charset="0"/>
                <a:ea typeface="Times New Roman" panose="02020603050405020304" pitchFamily="18" charset="0"/>
                <a:hlinkClick r:id="rId3"/>
              </a:rPr>
              <a:t>For Parents &amp; Educators</a:t>
            </a:r>
            <a:r>
              <a:rPr lang="en-US" sz="1000" u="sng" dirty="0">
                <a:solidFill>
                  <a:srgbClr val="0563C1"/>
                </a:solidFill>
                <a:latin typeface="Calibri" panose="020F0502020204030204" pitchFamily="34" charset="0"/>
                <a:ea typeface="Times New Roman" panose="02020603050405020304" pitchFamily="18" charset="0"/>
              </a:rPr>
              <a:t>”</a:t>
            </a:r>
            <a:r>
              <a:rPr lang="en-US" sz="1000" dirty="0">
                <a:solidFill>
                  <a:srgbClr val="212529"/>
                </a:solidFill>
                <a:latin typeface="Calibri" panose="020F0502020204030204" pitchFamily="34" charset="0"/>
                <a:ea typeface="Times New Roman" panose="02020603050405020304" pitchFamily="18" charset="0"/>
              </a:rPr>
              <a:t>). To submit a tip through Safe2Say, anyone can call anonymously, text into the hotline, submit a web form or use the app. Safe2Say is a best practice within the state of Pennsylvania and schools are encouraged to make the use and training of it a priority throughout their educational setting. On top of using Safe2SayPA for reporting purposes, </a:t>
            </a:r>
            <a:r>
              <a:rPr lang="en-US" sz="1000" dirty="0">
                <a:solidFill>
                  <a:srgbClr val="222B33"/>
                </a:solidFill>
                <a:latin typeface="Calibri" panose="020F0502020204030204" pitchFamily="34" charset="0"/>
                <a:ea typeface="Times New Roman" panose="02020603050405020304" pitchFamily="18" charset="0"/>
              </a:rPr>
              <a:t>all schools in Pennsylvania are encouraged to conduct Safe2Say Something education and awareness programs on a yearly basis for all 6-12 grades enrolled students.  There are four options available for educating students and others about the program: Online Videos</a:t>
            </a:r>
            <a:r>
              <a:rPr lang="en-US" sz="1000" dirty="0">
                <a:latin typeface="Calibri" panose="020F0502020204030204" pitchFamily="34" charset="0"/>
                <a:ea typeface="Times New Roman" panose="02020603050405020304" pitchFamily="18" charset="0"/>
              </a:rPr>
              <a:t>, </a:t>
            </a:r>
            <a:r>
              <a:rPr lang="en-US" sz="1000" dirty="0">
                <a:solidFill>
                  <a:srgbClr val="222B33"/>
                </a:solidFill>
                <a:latin typeface="Calibri" panose="020F0502020204030204" pitchFamily="34" charset="0"/>
                <a:ea typeface="Times New Roman" panose="02020603050405020304" pitchFamily="18" charset="0"/>
              </a:rPr>
              <a:t>Virtual Live</a:t>
            </a:r>
            <a:r>
              <a:rPr lang="en-US" sz="1000" dirty="0">
                <a:latin typeface="Calibri" panose="020F0502020204030204" pitchFamily="34" charset="0"/>
                <a:ea typeface="Times New Roman" panose="02020603050405020304" pitchFamily="18" charset="0"/>
              </a:rPr>
              <a:t>, </a:t>
            </a:r>
            <a:r>
              <a:rPr lang="en-US" sz="1000" dirty="0">
                <a:solidFill>
                  <a:srgbClr val="222B33"/>
                </a:solidFill>
                <a:latin typeface="Calibri" panose="020F0502020204030204" pitchFamily="34" charset="0"/>
                <a:ea typeface="Times New Roman" panose="02020603050405020304" pitchFamily="18" charset="0"/>
              </a:rPr>
              <a:t>DIY</a:t>
            </a:r>
            <a:r>
              <a:rPr lang="en-US" sz="1000" dirty="0">
                <a:latin typeface="Calibri" panose="020F0502020204030204" pitchFamily="34" charset="0"/>
                <a:ea typeface="Times New Roman" panose="02020603050405020304" pitchFamily="18" charset="0"/>
              </a:rPr>
              <a:t> or requested </a:t>
            </a:r>
            <a:r>
              <a:rPr lang="en-US" sz="1000" dirty="0">
                <a:solidFill>
                  <a:srgbClr val="222B33"/>
                </a:solidFill>
                <a:latin typeface="Calibri" panose="020F0502020204030204" pitchFamily="34" charset="0"/>
                <a:ea typeface="Times New Roman" panose="02020603050405020304" pitchFamily="18" charset="0"/>
              </a:rPr>
              <a:t>In-Person trainings.</a:t>
            </a:r>
          </a:p>
          <a:p>
            <a:pPr marL="0"/>
            <a:endParaRPr lang="en-US" sz="1000" dirty="0">
              <a:solidFill>
                <a:srgbClr val="222B33"/>
              </a:solidFill>
              <a:latin typeface="Calibri" panose="020F0502020204030204" pitchFamily="34" charset="0"/>
              <a:ea typeface="Times New Roman" panose="02020603050405020304" pitchFamily="18" charset="0"/>
            </a:endParaRPr>
          </a:p>
          <a:p>
            <a:pPr marL="0"/>
            <a:r>
              <a:rPr lang="en-US" sz="1000" dirty="0">
                <a:solidFill>
                  <a:srgbClr val="222B33"/>
                </a:solidFill>
                <a:latin typeface="Calibri" panose="020F0502020204030204" pitchFamily="34" charset="0"/>
                <a:ea typeface="Times New Roman" panose="02020603050405020304" pitchFamily="18" charset="0"/>
              </a:rPr>
              <a:t>---</a:t>
            </a:r>
          </a:p>
          <a:p>
            <a:pPr marL="0"/>
            <a:r>
              <a:rPr lang="en-US" sz="1000" dirty="0">
                <a:latin typeface="Calibri" panose="020F0502020204030204" pitchFamily="34" charset="0"/>
                <a:ea typeface="Calibri" panose="020F0502020204030204" pitchFamily="34" charset="0"/>
              </a:rPr>
              <a:t> </a:t>
            </a: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Provides anonymous reporting of unsafe, potentially harmful, dangerous, violent or criminal activities in a school entity or the threat of the activities in a school entity. </a:t>
            </a:r>
          </a:p>
          <a:p>
            <a:pPr marL="342857" indent="-342857">
              <a:spcBef>
                <a:spcPts val="600"/>
              </a:spcBef>
              <a:buFont typeface="Arial" panose="020B0604020202020204" pitchFamily="34" charset="0"/>
              <a:buChar char="●"/>
            </a:pPr>
            <a:endParaRPr lang="en-US" sz="1000" dirty="0">
              <a:latin typeface="Calibri" panose="020F0502020204030204" pitchFamily="34" charset="0"/>
              <a:ea typeface="Calibri" panose="020F0502020204030204" pitchFamily="34" charset="0"/>
            </a:endParaRP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Establishes protocols and procedures for immediate threats of violence, life safety, or criminal activities by notification to the appropriate law enforcement agencies by 911 emergency centers</a:t>
            </a:r>
          </a:p>
          <a:p>
            <a:pPr marL="342857" indent="-342857">
              <a:buFont typeface="Arial" panose="020B0604020202020204" pitchFamily="34" charset="0"/>
              <a:buChar char="●"/>
            </a:pPr>
            <a:endParaRPr lang="en-US" sz="1000" dirty="0">
              <a:latin typeface="Calibri" panose="020F0502020204030204" pitchFamily="34" charset="0"/>
              <a:ea typeface="Calibri" panose="020F0502020204030204" pitchFamily="34" charset="0"/>
            </a:endParaRP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To ensure that the identity of the individual making a report remains unknown to any person, including law enforcement officers and employees of the office.</a:t>
            </a:r>
          </a:p>
          <a:p>
            <a:pPr marL="342857" indent="-342857">
              <a:buFont typeface="Arial" panose="020B0604020202020204" pitchFamily="34" charset="0"/>
              <a:buChar char="●"/>
            </a:pPr>
            <a:endParaRPr lang="en-US" sz="1000" dirty="0">
              <a:latin typeface="Calibri" panose="020F0502020204030204" pitchFamily="34" charset="0"/>
              <a:ea typeface="Calibri" panose="020F0502020204030204" pitchFamily="34" charset="0"/>
            </a:endParaRP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To ensure that information obtained from an individual making a report who voluntarily discloses his or her identity and verifies that he or she is willing to be identified may be shared with law enforcement officers, employees of the office and school officials.</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To ensure that if the identity of an individual making a report becomes known through a means other than voluntary disclosure, the identity is not further disclosed.</a:t>
            </a:r>
          </a:p>
          <a:p>
            <a:pPr marL="342857" indent="-342857">
              <a:buFont typeface="Arial" panose="020B0604020202020204" pitchFamily="34" charset="0"/>
              <a:buChar char="●"/>
            </a:pPr>
            <a:endParaRPr lang="en-US" sz="1000" dirty="0">
              <a:latin typeface="Calibri" panose="020F0502020204030204" pitchFamily="34" charset="0"/>
              <a:ea typeface="Calibri" panose="020F0502020204030204" pitchFamily="34" charset="0"/>
            </a:endParaRP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To establish procedures to promptly forward information received by the program to the appropriate law enforcement agency, school official or organization, as determined by the office. The office may not be held liable for investigation of a report made to the program following confirmation of receipt of the report by the appropriate law enforcement agency, school official or organization.</a:t>
            </a:r>
          </a:p>
          <a:p>
            <a:pPr marL="342857" indent="-342857">
              <a:buFont typeface="Arial" panose="020B0604020202020204" pitchFamily="34" charset="0"/>
              <a:buChar char="●"/>
            </a:pPr>
            <a:endParaRPr lang="en-US" sz="1000" dirty="0">
              <a:latin typeface="Calibri" panose="020F0502020204030204" pitchFamily="34" charset="0"/>
              <a:ea typeface="Calibri" panose="020F0502020204030204" pitchFamily="34" charset="0"/>
            </a:endParaRP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To train or provide instruction to individuals, including, but not limited to, emergency dispatch centers and school entities, on appropriate awareness and response to the program.</a:t>
            </a:r>
          </a:p>
          <a:p>
            <a:pPr marL="342857" indent="-342857">
              <a:buFont typeface="Arial" panose="020B0604020202020204" pitchFamily="34" charset="0"/>
              <a:buChar char="●"/>
            </a:pPr>
            <a:endParaRPr lang="en-US" sz="1000" dirty="0">
              <a:latin typeface="Calibri" panose="020F0502020204030204" pitchFamily="34" charset="0"/>
              <a:ea typeface="Calibri" panose="020F0502020204030204" pitchFamily="34" charset="0"/>
            </a:endParaRP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To provide program awareness and education materials to school entities.</a:t>
            </a:r>
          </a:p>
          <a:p>
            <a:pPr marL="342857" indent="-342857">
              <a:buFont typeface="Arial" panose="020B0604020202020204" pitchFamily="34" charset="0"/>
              <a:buChar char="●"/>
            </a:pPr>
            <a:endParaRPr lang="en-US" sz="1000" dirty="0">
              <a:latin typeface="Calibri" panose="020F0502020204030204" pitchFamily="34" charset="0"/>
              <a:ea typeface="Calibri" panose="020F0502020204030204" pitchFamily="34" charset="0"/>
            </a:endParaRP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To, in consultation with the Department of Education, establish guidelines school entities may utilize to respond to a report received from the program.</a:t>
            </a:r>
          </a:p>
          <a:p>
            <a:pPr marL="342857" indent="-342857">
              <a:buFont typeface="Arial" panose="020B0604020202020204" pitchFamily="34" charset="0"/>
              <a:buChar char="●"/>
            </a:pPr>
            <a:endParaRPr lang="en-US" sz="1800" dirty="0">
              <a:latin typeface="Calibri" panose="020F0502020204030204" pitchFamily="34" charset="0"/>
              <a:ea typeface="Calibri" panose="020F0502020204030204" pitchFamily="34" charset="0"/>
            </a:endParaRPr>
          </a:p>
          <a:p>
            <a:pPr marL="0"/>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145</a:t>
            </a:fld>
            <a:endParaRPr lang="en-US"/>
          </a:p>
        </p:txBody>
      </p:sp>
    </p:spTree>
    <p:extLst>
      <p:ext uri="{BB962C8B-B14F-4D97-AF65-F5344CB8AC3E}">
        <p14:creationId xmlns:p14="http://schemas.microsoft.com/office/powerpoint/2010/main" val="114832835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dirty="0">
                <a:latin typeface="Calibri" panose="020F0502020204030204" pitchFamily="34" charset="0"/>
                <a:ea typeface="Times New Roman" panose="02020603050405020304" pitchFamily="18" charset="0"/>
              </a:rPr>
              <a:t>Finding and downloading the </a:t>
            </a:r>
            <a:r>
              <a:rPr lang="en-US" sz="1000" u="sng" dirty="0">
                <a:solidFill>
                  <a:srgbClr val="0563C1"/>
                </a:solidFill>
                <a:latin typeface="Calibri" panose="020F0502020204030204" pitchFamily="34" charset="0"/>
                <a:ea typeface="Times New Roman" panose="02020603050405020304" pitchFamily="18" charset="0"/>
                <a:hlinkClick r:id="rId3"/>
              </a:rPr>
              <a:t>annual reports</a:t>
            </a:r>
            <a:r>
              <a:rPr lang="en-US" sz="1000" dirty="0">
                <a:latin typeface="Calibri" panose="020F0502020204030204" pitchFamily="34" charset="0"/>
                <a:ea typeface="Times New Roman" panose="02020603050405020304" pitchFamily="18" charset="0"/>
              </a:rPr>
              <a:t> from Safe2SayPA is a worthwhile endeavor for anyone in your position. If you have never looked over your meta data from within your IU footprint in this format, you should. You also have the data for your district directly from Safe2SayPA upon request, which is helpful to catalog overtime and forecast out based on trends you’re seeing. </a:t>
            </a:r>
            <a:endParaRPr lang="en-US" sz="1000" dirty="0">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146</a:t>
            </a:fld>
            <a:endParaRPr lang="en-US"/>
          </a:p>
        </p:txBody>
      </p:sp>
    </p:spTree>
    <p:extLst>
      <p:ext uri="{BB962C8B-B14F-4D97-AF65-F5344CB8AC3E}">
        <p14:creationId xmlns:p14="http://schemas.microsoft.com/office/powerpoint/2010/main" val="75538537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endParaRPr/>
          </a:p>
        </p:txBody>
      </p:sp>
      <p:sp>
        <p:nvSpPr>
          <p:cNvPr id="93" name="Google Shape;93;p1: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147</a:t>
            </a:fld>
            <a:endParaRPr/>
          </a:p>
        </p:txBody>
      </p:sp>
    </p:spTree>
    <p:extLst>
      <p:ext uri="{BB962C8B-B14F-4D97-AF65-F5344CB8AC3E}">
        <p14:creationId xmlns:p14="http://schemas.microsoft.com/office/powerpoint/2010/main" val="319734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1199"/>
              </a:spcBef>
            </a:pPr>
            <a:r>
              <a:rPr lang="en-US" sz="1800" b="1">
                <a:solidFill>
                  <a:srgbClr val="2F5496"/>
                </a:solidFill>
                <a:latin typeface="Calibri" panose="020F0502020204030204" pitchFamily="34" charset="0"/>
                <a:ea typeface="Times New Roman" panose="02020603050405020304" pitchFamily="18" charset="0"/>
                <a:cs typeface="Times New Roman" panose="02020603050405020304" pitchFamily="18" charset="0"/>
              </a:rPr>
              <a:t>Overview of Section 1309-B of the Public School Code</a:t>
            </a:r>
          </a:p>
          <a:p>
            <a:pPr marL="0">
              <a:spcBef>
                <a:spcPts val="1199"/>
              </a:spcBef>
            </a:pPr>
            <a:endParaRPr lang="en-US" sz="1800" b="1">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a:spcBef>
                <a:spcPts val="600"/>
              </a:spcBef>
            </a:pPr>
            <a:r>
              <a:rPr lang="en-US" sz="1800">
                <a:latin typeface="Calibri" panose="020F0502020204030204" pitchFamily="34" charset="0"/>
                <a:ea typeface="Calibri" panose="020F0502020204030204" pitchFamily="34" charset="0"/>
                <a:cs typeface="Calibri" panose="020F0502020204030204" pitchFamily="34" charset="0"/>
              </a:rPr>
              <a:t>The safety and security of students and staff in our schools is our number one priority.  As the Safety and Security Coordinator, you are required to understand the statutory requirements of laws to ensure that your school entity </a:t>
            </a:r>
            <a:r>
              <a:rPr lang="en-US" sz="1800">
                <a:latin typeface="Calibri" panose="020F0502020204030204" pitchFamily="34" charset="0"/>
                <a:ea typeface="Calibri" panose="020F0502020204030204" pitchFamily="34" charset="0"/>
              </a:rPr>
              <a:t> </a:t>
            </a:r>
            <a:r>
              <a:rPr lang="en-US" sz="1800">
                <a:latin typeface="Calibri" panose="020F0502020204030204" pitchFamily="34" charset="0"/>
                <a:ea typeface="Calibri" panose="020F0502020204030204" pitchFamily="34" charset="0"/>
                <a:cs typeface="Calibri" panose="020F0502020204030204" pitchFamily="34" charset="0"/>
              </a:rPr>
              <a:t>provides for the safety and security of children.  </a:t>
            </a:r>
            <a:r>
              <a:rPr lang="en-US" sz="1800" u="sng">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Act 44</a:t>
            </a:r>
            <a:r>
              <a:rPr lang="en-US" sz="1800">
                <a:latin typeface="Calibri" panose="020F0502020204030204" pitchFamily="34" charset="0"/>
                <a:ea typeface="Calibri" panose="020F0502020204030204" pitchFamily="34" charset="0"/>
                <a:cs typeface="Calibri" panose="020F0502020204030204" pitchFamily="34" charset="0"/>
              </a:rPr>
              <a:t> and as amended by </a:t>
            </a:r>
            <a:r>
              <a:rPr lang="en-US" sz="1800" u="sng">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Act 55 of 2022</a:t>
            </a:r>
            <a:r>
              <a:rPr lang="en-US" sz="1800">
                <a:latin typeface="Calibri" panose="020F0502020204030204" pitchFamily="34" charset="0"/>
                <a:ea typeface="Calibri" panose="020F0502020204030204" pitchFamily="34" charset="0"/>
                <a:cs typeface="Calibri" panose="020F0502020204030204" pitchFamily="34" charset="0"/>
              </a:rPr>
              <a:t> require school districts to appoint a School Safety and Security Coordinator and to provide training in Physical Assessments and Security for the Coordinators.  During this training, we will review several of the sections of Act 44 and Act 55 as they relate to the role of SSSCs and the safety and security of our schools.  </a:t>
            </a:r>
          </a:p>
          <a:p>
            <a:pPr marL="0">
              <a:spcBef>
                <a:spcPts val="600"/>
              </a:spcBef>
            </a:pPr>
            <a:endParaRPr lang="en-US" sz="1800">
              <a:latin typeface="Calibri" panose="020F0502020204030204" pitchFamily="34" charset="0"/>
              <a:ea typeface="Calibri" panose="020F0502020204030204" pitchFamily="34" charset="0"/>
            </a:endParaRPr>
          </a:p>
          <a:p>
            <a:pPr marL="0">
              <a:spcBef>
                <a:spcPts val="600"/>
              </a:spcBef>
            </a:pPr>
            <a:r>
              <a:rPr lang="en-US" sz="1800">
                <a:latin typeface="Calibri" panose="020F0502020204030204" pitchFamily="34" charset="0"/>
                <a:ea typeface="Calibri" panose="020F0502020204030204" pitchFamily="34" charset="0"/>
                <a:cs typeface="Calibri" panose="020F0502020204030204" pitchFamily="34" charset="0"/>
              </a:rPr>
              <a:t>Section 1309-B of PA Public School Code </a:t>
            </a:r>
            <a:r>
              <a:rPr lang="en-US" sz="1800">
                <a:solidFill>
                  <a:srgbClr val="464646"/>
                </a:solidFill>
                <a:latin typeface="Calibri" panose="020F0502020204030204" pitchFamily="34" charset="0"/>
                <a:ea typeface="Calibri" panose="020F0502020204030204" pitchFamily="34" charset="0"/>
                <a:cs typeface="Calibri" panose="020F0502020204030204" pitchFamily="34" charset="0"/>
              </a:rPr>
              <a:t>requires the chief school administrator of a school entity to appoint a school safety and security coordinator who is responsible for a number of duties related to school safety and security</a:t>
            </a:r>
            <a:r>
              <a:rPr lang="en-US" sz="1800">
                <a:latin typeface="Calibri" panose="020F0502020204030204" pitchFamily="34" charset="0"/>
                <a:ea typeface="Calibri" panose="020F0502020204030204" pitchFamily="34" charset="0"/>
                <a:cs typeface="Calibri" panose="020F0502020204030204" pitchFamily="34" charset="0"/>
              </a:rPr>
              <a:t>. General duties include overseeing all school police officers, school resource officers, and security guards. In addition, SSSCs are responsible for overseeing the policies and procedures related to school safety and security.  The School Safety and Security Coordinator will report directly to the chief school administrator.</a:t>
            </a:r>
            <a:endParaRPr lang="en-US" sz="1800">
              <a:latin typeface="Calibri" panose="020F0502020204030204" pitchFamily="34" charset="0"/>
              <a:ea typeface="Calibri" panose="020F0502020204030204" pitchFamily="34" charset="0"/>
            </a:endParaRPr>
          </a:p>
          <a:p>
            <a:pPr marL="0">
              <a:spcBef>
                <a:spcPts val="600"/>
              </a:spcBef>
            </a:pPr>
            <a:r>
              <a:rPr lang="en-US" sz="1800">
                <a:latin typeface="Calibri" panose="020F0502020204030204" pitchFamily="34" charset="0"/>
                <a:ea typeface="Calibri" panose="020F0502020204030204" pitchFamily="34" charset="0"/>
                <a:cs typeface="Calibri" panose="020F0502020204030204" pitchFamily="34" charset="0"/>
              </a:rPr>
              <a:t>Specific duties are spelled out in section 1309-B and again in </a:t>
            </a:r>
            <a:r>
              <a:rPr lang="en-US" sz="1800" u="sng">
                <a:solidFill>
                  <a:srgbClr val="0563C1"/>
                </a:solidFill>
                <a:latin typeface="Calibri" panose="020F0502020204030204" pitchFamily="34" charset="0"/>
                <a:ea typeface="Calibri" panose="020F0502020204030204" pitchFamily="34" charset="0"/>
                <a:cs typeface="Calibri" panose="020F0502020204030204" pitchFamily="34" charset="0"/>
                <a:hlinkClick r:id="rId5"/>
              </a:rPr>
              <a:t>Use of Assessment Criteria by School Entities</a:t>
            </a:r>
            <a:r>
              <a:rPr lang="en-US" sz="1800">
                <a:latin typeface="Calibri" panose="020F0502020204030204" pitchFamily="34" charset="0"/>
                <a:ea typeface="Calibri" panose="020F0502020204030204" pitchFamily="34" charset="0"/>
                <a:cs typeface="Calibri" panose="020F0502020204030204" pitchFamily="34" charset="0"/>
              </a:rPr>
              <a:t>.  </a:t>
            </a:r>
            <a:endParaRPr lang="en-US" sz="1800">
              <a:latin typeface="Calibri" panose="020F0502020204030204" pitchFamily="34" charset="0"/>
              <a:ea typeface="Calibri" panose="020F0502020204030204" pitchFamily="34" charset="0"/>
            </a:endParaRPr>
          </a:p>
          <a:p>
            <a:pPr marL="0">
              <a:spcBef>
                <a:spcPts val="600"/>
              </a:spcBef>
            </a:pPr>
            <a:endParaRPr lang="en-US" sz="1800">
              <a:latin typeface="Calibri" panose="020F0502020204030204" pitchFamily="34" charset="0"/>
              <a:ea typeface="Calibri" panose="020F0502020204030204" pitchFamily="34" charset="0"/>
              <a:cs typeface="Calibri" panose="020F0502020204030204" pitchFamily="34" charset="0"/>
            </a:endParaRPr>
          </a:p>
          <a:p>
            <a:pPr marL="0">
              <a:spcBef>
                <a:spcPts val="600"/>
              </a:spcBef>
            </a:pPr>
            <a:r>
              <a:rPr lang="en-US" sz="1800">
                <a:latin typeface="Calibri" panose="020F0502020204030204" pitchFamily="34" charset="0"/>
                <a:ea typeface="Calibri" panose="020F0502020204030204" pitchFamily="34" charset="0"/>
                <a:cs typeface="Calibri" panose="020F0502020204030204" pitchFamily="34" charset="0"/>
              </a:rPr>
              <a:t>The specific duties section of 1309-B states that SSSCs shall:</a:t>
            </a:r>
          </a:p>
          <a:p>
            <a:pPr marL="0">
              <a:spcBef>
                <a:spcPts val="600"/>
              </a:spcBef>
            </a:pPr>
            <a:endParaRPr lang="en-US" sz="1800">
              <a:latin typeface="Calibri" panose="020F0502020204030204" pitchFamily="34" charset="0"/>
              <a:ea typeface="Calibri" panose="020F0502020204030204" pitchFamily="34" charset="0"/>
            </a:endParaRPr>
          </a:p>
          <a:p>
            <a:pPr marL="0" indent="0"/>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3) Coordinate School Safety and Security Assessments as necessary. For additional context on ‘as necessary’ there is some guidance on the PCCD </a:t>
            </a:r>
            <a:r>
              <a:rPr lang="en-US" sz="1800">
                <a:solidFill>
                  <a:srgbClr val="0000FF"/>
                </a:solidFill>
                <a:latin typeface="Calibri" panose="020F0502020204030204" pitchFamily="34" charset="0"/>
                <a:ea typeface="Calibri" panose="020F0502020204030204" pitchFamily="34" charset="0"/>
                <a:cs typeface="Segoe UI" panose="020B0502040204020203" pitchFamily="34" charset="0"/>
                <a:hlinkClick r:id="rId5"/>
              </a:rPr>
              <a:t>School Safety and Security Assessment Criteria Toolkit</a:t>
            </a:r>
            <a:r>
              <a:rPr lang="en-US" sz="1800">
                <a:solidFill>
                  <a:srgbClr val="000000"/>
                </a:solidFill>
                <a:latin typeface="Calibri" panose="020F0502020204030204" pitchFamily="34" charset="0"/>
                <a:ea typeface="Calibri" panose="020F0502020204030204" pitchFamily="34" charset="0"/>
                <a:cs typeface="Segoe UI" panose="020B0502040204020203" pitchFamily="34" charset="0"/>
              </a:rPr>
              <a:t> page that states </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1800" i="1">
                <a:solidFill>
                  <a:srgbClr val="000000"/>
                </a:solidFill>
                <a:latin typeface="Calibri" panose="020F0502020204030204" pitchFamily="34" charset="0"/>
                <a:ea typeface="Calibri" panose="020F0502020204030204" pitchFamily="34" charset="0"/>
                <a:cs typeface="Calibri" panose="020F0502020204030204" pitchFamily="34" charset="0"/>
              </a:rPr>
              <a:t>As the administrator responsible for coordinating school safety and security assessments as necessary, coordinators should review these criteria, and review the school entity’s policies and procedures relative to school safety and security to ensure compliance with Federal and State laws regarding school safety and security. The coordinator should work with his or her chief school administrator and governing board to determine what type of assessment may be beneficial to the school entity.”</a:t>
            </a:r>
            <a:endParaRPr lang="en-US" sz="1800">
              <a:latin typeface="Calibri" panose="020F0502020204030204" pitchFamily="34" charset="0"/>
              <a:ea typeface="Calibri" panose="020F0502020204030204" pitchFamily="34" charset="0"/>
            </a:endParaRPr>
          </a:p>
          <a:p>
            <a:pPr marL="457143"/>
            <a:r>
              <a:rPr lang="en-US" sz="1800">
                <a:latin typeface="Calibri" panose="020F0502020204030204" pitchFamily="34" charset="0"/>
                <a:ea typeface="Calibri" panose="020F0502020204030204" pitchFamily="34" charset="0"/>
                <a:cs typeface="Calibri" panose="020F0502020204030204" pitchFamily="34" charset="0"/>
              </a:rPr>
              <a:t> </a:t>
            </a:r>
            <a:endParaRPr lang="en-US" sz="1800">
              <a:latin typeface="Calibri" panose="020F0502020204030204" pitchFamily="34" charset="0"/>
              <a:ea typeface="Calibri" panose="020F0502020204030204" pitchFamily="34" charset="0"/>
            </a:endParaRPr>
          </a:p>
          <a:p>
            <a:pPr marL="457143"/>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When considering Physical Assessment options, it is recommended that you enlist the assistance of the PA State Police Risk and Vulnerability Assessment Team (RVAT) or a private individual or entity to conduct your physical security assessment.  Private assessors must be approved by and registered with PCCD.  Demand for the RVAT team assessment is extremely high.  More information will be provided on this ahead in the training.</a:t>
            </a:r>
          </a:p>
          <a:p>
            <a:pPr marL="457143"/>
            <a:endParaRPr 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57143" indent="-228571" defTabSz="914285">
              <a:defRPr/>
            </a:pPr>
            <a:r>
              <a:rPr lang="en-US" sz="1800">
                <a:latin typeface="Calibri" panose="020F0502020204030204" pitchFamily="34" charset="0"/>
                <a:ea typeface="Calibri" panose="020F0502020204030204" pitchFamily="34" charset="0"/>
                <a:cs typeface="Calibri" panose="020F0502020204030204" pitchFamily="34" charset="0"/>
              </a:rPr>
              <a:t>The above duties are what you must do by law, but your approach to safety and security and the manner in which you interact with the building principals, teachers and other school staff directly affects the safety and security of the buildings in your district.  Your energy and attitude related to school safety and security is observable to your to administration, faculty, staff, students and parents. Encouraging and supporting the training and firm adherence to school safety and security policies and procedures makes your schools safer for students and staff.  It is important to not be in denial about the possibility of something bad happening.  A common thought among staff in our respective school districts is likely to be that the worst-case scenario cannot or will not happen at their school. It is our job to never fall into this trap of believing that “nothing bad can happen” and for you as the School Safety and Security Coordinator to impress this upon your staff.</a:t>
            </a:r>
            <a:endParaRPr lang="en-US" sz="1800">
              <a:latin typeface="Calibri" panose="020F0502020204030204" pitchFamily="34" charset="0"/>
              <a:ea typeface="Calibri" panose="020F0502020204030204" pitchFamily="34" charset="0"/>
            </a:endParaRPr>
          </a:p>
          <a:p>
            <a:pPr marL="457143"/>
            <a:endParaRPr lang="en-US" sz="1800">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3A161355-0CB1-2F49-A3CE-8F4C1BDC5A2D}" type="slidenum">
              <a:rPr lang="en-US" smtClean="0"/>
              <a:t>148</a:t>
            </a:fld>
            <a:endParaRPr lang="en-US"/>
          </a:p>
        </p:txBody>
      </p:sp>
    </p:spTree>
    <p:extLst>
      <p:ext uri="{BB962C8B-B14F-4D97-AF65-F5344CB8AC3E}">
        <p14:creationId xmlns:p14="http://schemas.microsoft.com/office/powerpoint/2010/main" val="81341055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dirty="0">
                <a:latin typeface="Calibri" panose="020F0502020204030204" pitchFamily="34" charset="0"/>
                <a:ea typeface="Calibri" panose="020F0502020204030204" pitchFamily="34" charset="0"/>
              </a:rPr>
              <a:t>Schools are complex environments that require balancing safety, teaching and learning, school operations and culture, and families and the surrounding community. School safety is just one piece of the puzzle, and a school cannot achieve its educational mission without all these elements working in concert.</a:t>
            </a:r>
            <a:endParaRPr lang="en-US" sz="1000" dirty="0">
              <a:latin typeface="Times New Roman" panose="02020603050405020304" pitchFamily="18" charset="0"/>
              <a:ea typeface="Calibri" panose="020F0502020204030204" pitchFamily="34" charset="0"/>
            </a:endParaRPr>
          </a:p>
          <a:p>
            <a:endParaRPr lang="en-US" sz="1000" dirty="0"/>
          </a:p>
          <a:p>
            <a:pPr marL="0">
              <a:spcBef>
                <a:spcPts val="600"/>
              </a:spcBef>
            </a:pPr>
            <a:r>
              <a:rPr lang="en-US" sz="1000" b="1" dirty="0">
                <a:latin typeface="Calibri" panose="020F0502020204030204" pitchFamily="34" charset="0"/>
                <a:ea typeface="Calibri" panose="020F0502020204030204" pitchFamily="34" charset="0"/>
                <a:cs typeface="Calibri" panose="020F0502020204030204" pitchFamily="34" charset="0"/>
              </a:rPr>
              <a:t>What is physical security and what is a physical assessment?</a:t>
            </a:r>
            <a:endParaRPr lang="en-US" sz="1000" b="1" dirty="0">
              <a:latin typeface="Calibri" panose="020F0502020204030204" pitchFamily="34" charset="0"/>
              <a:ea typeface="Calibri" panose="020F0502020204030204" pitchFamily="34" charset="0"/>
            </a:endParaRPr>
          </a:p>
          <a:p>
            <a:pPr marL="0"/>
            <a:endParaRPr lang="en-US" sz="1000" dirty="0">
              <a:solidFill>
                <a:srgbClr val="000000"/>
              </a:solidFill>
              <a:latin typeface="Calibri" panose="020F0502020204030204" pitchFamily="34" charset="0"/>
              <a:ea typeface="Calibri" panose="020F0502020204030204" pitchFamily="34" charset="0"/>
            </a:endParaRPr>
          </a:p>
          <a:p>
            <a:pPr marL="0"/>
            <a:r>
              <a:rPr lang="en-US" sz="1000" dirty="0">
                <a:solidFill>
                  <a:srgbClr val="000000"/>
                </a:solidFill>
                <a:latin typeface="Calibri" panose="020F0502020204030204" pitchFamily="34" charset="0"/>
                <a:ea typeface="Calibri" panose="020F0502020204030204" pitchFamily="34" charset="0"/>
              </a:rPr>
              <a:t>Physical Security relates to measures taken to deny unauthorized access to facilities, resources, and equipment and to protect students, personnel and property from damage or harm.  Physical Security’s goals are to deter intruders, detect intrusions and monitor or record them, and to trigger an appropriate and timely response, and mitigate the impacts of incidents when they do occur. You’ll notice that many of the best practice criteria are designed specifically to delay trespassers/intruders (buy time) until law enforcement arrives.</a:t>
            </a:r>
            <a:r>
              <a:rPr lang="en-US" sz="1000" dirty="0">
                <a:solidFill>
                  <a:srgbClr val="000000"/>
                </a:solidFill>
                <a:latin typeface="Arial" panose="020B0604020202020204" pitchFamily="34" charset="0"/>
                <a:ea typeface="Calibri" panose="020F0502020204030204" pitchFamily="34" charset="0"/>
              </a:rPr>
              <a:t> </a:t>
            </a:r>
          </a:p>
          <a:p>
            <a:pPr marL="0"/>
            <a:endParaRPr lang="en-US" sz="1000" dirty="0">
              <a:solidFill>
                <a:srgbClr val="000000"/>
              </a:solidFill>
              <a:latin typeface="Arial" panose="020B060402020202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Some components of physical security are signs, fences, locks, vehicle barriers, lighting, alarms, cameras, communications, access control, and school security personnel.</a:t>
            </a:r>
            <a:endParaRPr lang="en-US" sz="1000" dirty="0">
              <a:latin typeface="Calibri" panose="020F0502020204030204" pitchFamily="34" charset="0"/>
              <a:ea typeface="Calibri" panose="020F0502020204030204" pitchFamily="34" charset="0"/>
            </a:endParaRPr>
          </a:p>
          <a:p>
            <a:pPr marL="0"/>
            <a:r>
              <a:rPr lang="en-US" sz="1000" dirty="0">
                <a:solidFill>
                  <a:srgbClr val="000000"/>
                </a:solidFill>
                <a:latin typeface="Calibri" panose="020F0502020204030204" pitchFamily="34" charset="0"/>
                <a:ea typeface="Calibri" panose="020F0502020204030204" pitchFamily="34" charset="0"/>
              </a:rPr>
              <a:t>A Physical Assessment is a strategic evaluation of a school entity’s facilities and programs used to identify potential safety and security threat potentials, and vulnerabilities in relation to threat potentials. </a:t>
            </a:r>
            <a:endParaRPr lang="en-US" sz="1000" dirty="0">
              <a:solidFill>
                <a:srgbClr val="000000"/>
              </a:solidFill>
              <a:latin typeface="Arial" panose="020B060402020202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The assessment looks for vulnerabilities and deficiencies in physical security components and makes recommendations to strengthen or eliminate vulnerabilities and deficiencies.  One of the responsibilities of the School Safety and Security Coordinator is to coordinate School Safety and Security Assessments as necessary.</a:t>
            </a:r>
            <a:endParaRPr lang="en-US" sz="10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149</a:t>
            </a:fld>
            <a:endParaRPr lang="en-US"/>
          </a:p>
        </p:txBody>
      </p:sp>
    </p:spTree>
    <p:extLst>
      <p:ext uri="{BB962C8B-B14F-4D97-AF65-F5344CB8AC3E}">
        <p14:creationId xmlns:p14="http://schemas.microsoft.com/office/powerpoint/2010/main" val="2226585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a:extLst>
            <a:ext uri="{FF2B5EF4-FFF2-40B4-BE49-F238E27FC236}">
              <a16:creationId xmlns:a16="http://schemas.microsoft.com/office/drawing/2014/main" id="{1AE8DA38-70BF-7F8E-20D8-88207433EC97}"/>
            </a:ext>
          </a:extLst>
        </p:cNvPr>
        <p:cNvGrpSpPr/>
        <p:nvPr/>
      </p:nvGrpSpPr>
      <p:grpSpPr>
        <a:xfrm>
          <a:off x="0" y="0"/>
          <a:ext cx="0" cy="0"/>
          <a:chOff x="0" y="0"/>
          <a:chExt cx="0" cy="0"/>
        </a:xfrm>
      </p:grpSpPr>
      <p:sp>
        <p:nvSpPr>
          <p:cNvPr id="207" name="Google Shape;207;g2afd7cfc130_0_13:notes">
            <a:extLst>
              <a:ext uri="{FF2B5EF4-FFF2-40B4-BE49-F238E27FC236}">
                <a16:creationId xmlns:a16="http://schemas.microsoft.com/office/drawing/2014/main" id="{187B7E58-2C04-C1E4-D09B-8037A2F7E0DF}"/>
              </a:ext>
            </a:extLst>
          </p:cNvPr>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r>
              <a:rPr lang="en-US" sz="1000" dirty="0"/>
              <a:t>Speaker notes: </a:t>
            </a:r>
            <a:r>
              <a:rPr lang="en-US" sz="1000" b="1" dirty="0"/>
              <a:t>(PLEASE READ THIS OUT LOUD BEFORE REVIEWING THIS SLIDE) Alex's teachers saw the tip of the iceberg:  behaviors that were disruptive to his learning, and the learning of others.  Punitive, exclusionary and shaming discipline wont fix the behaviors and possibly will make them worse.  A trauma sensitive lens provides educators with an opportunity to see </a:t>
            </a:r>
            <a:r>
              <a:rPr lang="en-US" sz="1000" b="1" dirty="0" err="1"/>
              <a:t>whats</a:t>
            </a:r>
            <a:r>
              <a:rPr lang="en-US" sz="1000" b="1" dirty="0"/>
              <a:t> beneath the surface, and come up with ways to meet Alex's unmet needs (food, safety, connection) and/or lagging skills (emotional regulation, asking for and accepting support, self-soothing).</a:t>
            </a:r>
            <a:endParaRPr lang="en-US" sz="1000" dirty="0"/>
          </a:p>
          <a:p>
            <a:pPr marL="0" indent="0"/>
            <a:r>
              <a:rPr lang="en-US" sz="1000" b="1" dirty="0"/>
              <a:t> </a:t>
            </a:r>
            <a:r>
              <a:rPr lang="en-US" sz="1000" dirty="0"/>
              <a:t>Alex’s earliest memories were interspersed with moments of chaos and fleeting stability, reflecting a turbulent home environment. This was characterized by food and housing insecurity, with frequent extended family members also in and out of grandmother's home on a regular basis. His grandmother cared for Alex deeply but also had many others who relied on her. At times, this resulted in inconsistent (physical and emotional) availability. At this age, when most infants and toddlers find solace in the predictable patterns of emotional availability, nourishment, and safety from their caregivers, Alex’s world was anything but predictable. Here are some of the ways that Alex was impacted by that early trauma (please see the full case study in your appendix for additional information about each of these)</a:t>
            </a:r>
          </a:p>
          <a:p>
            <a:pPr marL="0" indent="0"/>
            <a:endParaRPr lang="en-US" sz="1000" dirty="0"/>
          </a:p>
          <a:p>
            <a:pPr marL="0" indent="0">
              <a:lnSpc>
                <a:spcPct val="90000"/>
              </a:lnSpc>
              <a:spcAft>
                <a:spcPts val="600"/>
              </a:spcAft>
            </a:pPr>
            <a:r>
              <a:rPr lang="en-US" sz="1000" b="1" u="sng" dirty="0"/>
              <a:t>Attachment Disruption</a:t>
            </a:r>
            <a:r>
              <a:rPr lang="en-US" sz="1000" b="1" dirty="0"/>
              <a:t>:</a:t>
            </a:r>
            <a:r>
              <a:rPr lang="en-US" sz="1000" dirty="0"/>
              <a:t> Attachment theory underscores how important a secure bond between a child and caregiver is, especially during early development. This is a key factor in shaping the child’s perception of the world as a safe or threatening place. For Alex, the caregiver-child bond was tenuously formed and repeatedly disrupted due to several factors:</a:t>
            </a:r>
          </a:p>
          <a:p>
            <a:pPr lvl="1" indent="-330158">
              <a:lnSpc>
                <a:spcPct val="90000"/>
              </a:lnSpc>
              <a:spcAft>
                <a:spcPts val="600"/>
              </a:spcAft>
              <a:buFont typeface="Calibri,Sans-Serif"/>
              <a:buChar char="•"/>
            </a:pPr>
            <a:r>
              <a:rPr lang="en-US" sz="1000" i="1" u="sng" dirty="0"/>
              <a:t>Inconsistent Availability</a:t>
            </a:r>
            <a:r>
              <a:rPr lang="en-US" sz="1000" dirty="0"/>
              <a:t>: Alex’s mother, albeit loving, was inconsistently available both emotionally and physically due to her struggles with mental illness, drug use, and subsequent incarceration. This inconsistency contributed to an </a:t>
            </a:r>
            <a:r>
              <a:rPr lang="en-US" sz="1000" b="1" u="sng" dirty="0"/>
              <a:t>insecure attachment,</a:t>
            </a:r>
            <a:r>
              <a:rPr lang="en-US" sz="1000" dirty="0"/>
              <a:t> as Alex learned that the availability of the </a:t>
            </a:r>
            <a:r>
              <a:rPr lang="en-US" sz="1000" b="1" u="sng" dirty="0"/>
              <a:t>caregiver was unpredictable</a:t>
            </a:r>
            <a:r>
              <a:rPr lang="en-US" sz="1000" dirty="0"/>
              <a:t>.</a:t>
            </a:r>
          </a:p>
          <a:p>
            <a:pPr lvl="1" indent="-330158">
              <a:lnSpc>
                <a:spcPct val="90000"/>
              </a:lnSpc>
              <a:spcAft>
                <a:spcPts val="600"/>
              </a:spcAft>
              <a:buFont typeface="Calibri,Sans-Serif"/>
              <a:buChar char="•"/>
            </a:pPr>
            <a:r>
              <a:rPr lang="en-US" sz="1000" i="1" u="sng" dirty="0"/>
              <a:t>Parental Mental Illness and Addiction</a:t>
            </a:r>
            <a:r>
              <a:rPr lang="en-US" sz="1000" dirty="0"/>
              <a:t>: Witnessing the mother’s struggles with behavioral health and observing or being indirectly involved in her crises likely contributed to </a:t>
            </a:r>
            <a:r>
              <a:rPr lang="en-US" sz="1000" b="1" u="sng" dirty="0"/>
              <a:t>Alex’s feelings of anxiety</a:t>
            </a:r>
            <a:r>
              <a:rPr lang="en-US" sz="1000" dirty="0"/>
              <a:t>. Children naturally perceive their parents as providers of safety, but when roles inadvertently and subtly begin to shift, even momentarily, the child may develop anxious tendencies.</a:t>
            </a:r>
          </a:p>
          <a:p>
            <a:pPr lvl="1" indent="-330158">
              <a:lnSpc>
                <a:spcPct val="90000"/>
              </a:lnSpc>
              <a:spcAft>
                <a:spcPts val="600"/>
              </a:spcAft>
              <a:buFont typeface="Calibri,Sans-Serif"/>
              <a:buChar char="•"/>
            </a:pPr>
            <a:r>
              <a:rPr lang="en-US" sz="1000" i="1" u="sng" dirty="0"/>
              <a:t>Separation</a:t>
            </a:r>
            <a:r>
              <a:rPr lang="en-US" sz="1000" dirty="0"/>
              <a:t>: Periodic separation from the mother, the primary caregiver, during times of incarceration or crises meant Alex experienced </a:t>
            </a:r>
            <a:r>
              <a:rPr lang="en-US" sz="1000" b="1" u="sng" dirty="0"/>
              <a:t>repeated episodes of loss.</a:t>
            </a:r>
            <a:r>
              <a:rPr lang="en-US" sz="1000" dirty="0"/>
              <a:t> These separations disrupted the formation of a consistent and secure attachment, embedding a belief that associated attachment figures with pain and instability.</a:t>
            </a:r>
          </a:p>
          <a:p>
            <a:pPr lvl="1" indent="-330158">
              <a:lnSpc>
                <a:spcPct val="90000"/>
              </a:lnSpc>
              <a:spcAft>
                <a:spcPts val="600"/>
              </a:spcAft>
              <a:buFont typeface="Calibri,Sans-Serif"/>
              <a:buChar char="•"/>
            </a:pPr>
            <a:endParaRPr lang="en-US" sz="1000" dirty="0"/>
          </a:p>
          <a:p>
            <a:pPr marL="0" indent="0">
              <a:lnSpc>
                <a:spcPct val="90000"/>
              </a:lnSpc>
              <a:spcAft>
                <a:spcPts val="600"/>
              </a:spcAft>
            </a:pPr>
            <a:r>
              <a:rPr lang="en-US" sz="1000" b="1" u="sng" dirty="0"/>
              <a:t>Behavioral Manifestation</a:t>
            </a:r>
            <a:r>
              <a:rPr lang="en-US" sz="1000" b="1" dirty="0"/>
              <a:t>:</a:t>
            </a:r>
            <a:r>
              <a:rPr lang="en-US" sz="1000" dirty="0"/>
              <a:t> In these formative years, Alex's behaviors and emotional expressions mirrored the internal and external chaos in the following ways:</a:t>
            </a:r>
          </a:p>
          <a:p>
            <a:pPr marL="914285" indent="-330158">
              <a:lnSpc>
                <a:spcPct val="90000"/>
              </a:lnSpc>
              <a:spcAft>
                <a:spcPts val="600"/>
              </a:spcAft>
              <a:buFont typeface="Calibri,Sans-Serif"/>
              <a:buChar char="●"/>
            </a:pPr>
            <a:r>
              <a:rPr lang="en-US" sz="1000" i="1" u="sng" dirty="0"/>
              <a:t>Clinginess</a:t>
            </a:r>
            <a:r>
              <a:rPr lang="en-US" sz="1000" dirty="0"/>
              <a:t>: Alex displayed </a:t>
            </a:r>
            <a:r>
              <a:rPr lang="en-US" sz="1000" b="1" u="sng" dirty="0"/>
              <a:t>clinginess and separation anxiety </a:t>
            </a:r>
            <a:r>
              <a:rPr lang="en-US" sz="1000" dirty="0"/>
              <a:t>when interacting with consistent adults, like his grandmother, reflecting an anxious attachment style. The clinging was a manifestation of fear of </a:t>
            </a:r>
            <a:r>
              <a:rPr lang="en-US" sz="1000" b="1" u="sng" dirty="0"/>
              <a:t>repeated abandonment or sudden loss</a:t>
            </a:r>
            <a:r>
              <a:rPr lang="en-US" sz="1000" dirty="0"/>
              <a:t>, and thus, any semblance of separation, even momentarily, was </a:t>
            </a:r>
            <a:r>
              <a:rPr lang="en-US" sz="1000" b="1" u="sng" dirty="0"/>
              <a:t>perceived as threatening</a:t>
            </a:r>
            <a:r>
              <a:rPr lang="en-US" sz="1000" dirty="0"/>
              <a:t>.</a:t>
            </a:r>
          </a:p>
          <a:p>
            <a:pPr marL="914285" indent="-330158">
              <a:lnSpc>
                <a:spcPct val="90000"/>
              </a:lnSpc>
              <a:spcAft>
                <a:spcPts val="600"/>
              </a:spcAft>
              <a:buFont typeface="Calibri,Sans-Serif"/>
              <a:buChar char="●"/>
            </a:pPr>
            <a:r>
              <a:rPr lang="en-US" sz="1000" i="1" u="sng" dirty="0"/>
              <a:t>Difficulty in Social Interactions</a:t>
            </a:r>
            <a:r>
              <a:rPr lang="en-US" sz="1000" dirty="0"/>
              <a:t>: During play, Alex did not participate but preferred to observe peers playing, </a:t>
            </a:r>
            <a:r>
              <a:rPr lang="en-US" sz="1000" b="1" u="sng" dirty="0"/>
              <a:t>reluctant to engage</a:t>
            </a:r>
            <a:r>
              <a:rPr lang="en-US" sz="1000" dirty="0"/>
              <a:t> fully. This social hesitancy may have stemmed from an intrinsic belief, shaped by early experiences, that </a:t>
            </a:r>
            <a:r>
              <a:rPr lang="en-US" sz="1000" b="1" u="sng" dirty="0"/>
              <a:t>relationships and connections are transitory and potentially painful</a:t>
            </a:r>
            <a:r>
              <a:rPr lang="en-US" sz="1000" dirty="0"/>
              <a:t>.</a:t>
            </a:r>
          </a:p>
          <a:p>
            <a:pPr marL="914285" indent="-330158">
              <a:lnSpc>
                <a:spcPct val="90000"/>
              </a:lnSpc>
              <a:spcAft>
                <a:spcPts val="600"/>
              </a:spcAft>
              <a:buFont typeface="Calibri,Sans-Serif"/>
              <a:buChar char="●"/>
            </a:pPr>
            <a:r>
              <a:rPr lang="en-US" sz="1000" i="1" u="sng" dirty="0"/>
              <a:t>Emotional Dysregulation</a:t>
            </a:r>
            <a:r>
              <a:rPr lang="en-US" sz="1000" dirty="0"/>
              <a:t>: Alex exhibited </a:t>
            </a:r>
            <a:r>
              <a:rPr lang="en-US" sz="1000" b="1" u="sng" dirty="0"/>
              <a:t>difficulty in managing emotions,</a:t>
            </a:r>
            <a:r>
              <a:rPr lang="en-US" sz="1000" dirty="0"/>
              <a:t> with frequent </a:t>
            </a:r>
            <a:r>
              <a:rPr lang="en-US" sz="1000" b="1" u="sng" dirty="0"/>
              <a:t>crying, tantrums, or withdrawing </a:t>
            </a:r>
            <a:r>
              <a:rPr lang="en-US" sz="1000" dirty="0"/>
              <a:t>behaviors when needs were not immediately met. This was not merely a reflection of toddler frustration but possibly a reflection of the emotional chaos and unmet needs experienced within his environment.</a:t>
            </a:r>
          </a:p>
          <a:p>
            <a:pPr marL="914285" indent="-330158">
              <a:lnSpc>
                <a:spcPct val="90000"/>
              </a:lnSpc>
              <a:spcAft>
                <a:spcPts val="600"/>
              </a:spcAft>
              <a:buFont typeface="Calibri,Sans-Serif"/>
              <a:buChar char="●"/>
            </a:pPr>
            <a:r>
              <a:rPr lang="en-US" sz="1000" i="1" u="sng" dirty="0"/>
              <a:t>Sleep Disturbances</a:t>
            </a:r>
            <a:r>
              <a:rPr lang="en-US" sz="1000" dirty="0"/>
              <a:t>: Nightmares, night waking, or resistance to bedtime were also prevalent, as nighttime may have been associated with the unpredictability and </a:t>
            </a:r>
            <a:r>
              <a:rPr lang="en-US" sz="1000" b="1" u="sng" dirty="0"/>
              <a:t>fear of not having needs met</a:t>
            </a:r>
            <a:r>
              <a:rPr lang="en-US" sz="1000" dirty="0"/>
              <a:t>.</a:t>
            </a:r>
          </a:p>
          <a:p>
            <a:pPr marL="0" indent="0"/>
            <a:endParaRPr lang="en-US" sz="1600" dirty="0"/>
          </a:p>
        </p:txBody>
      </p:sp>
      <p:sp>
        <p:nvSpPr>
          <p:cNvPr id="208" name="Google Shape;208;g2afd7cfc130_0_13:notes">
            <a:extLst>
              <a:ext uri="{FF2B5EF4-FFF2-40B4-BE49-F238E27FC236}">
                <a16:creationId xmlns:a16="http://schemas.microsoft.com/office/drawing/2014/main" id="{7620E7DB-B849-9A5A-9534-D7909A61400C}"/>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882934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dirty="0">
                <a:latin typeface="Calibri" panose="020F0502020204030204" pitchFamily="34" charset="0"/>
                <a:ea typeface="Times New Roman" panose="02020603050405020304" pitchFamily="18" charset="0"/>
              </a:rPr>
              <a:t>The National Preparedness System highlights five mission areas — prevention, mitigation, protection, response, and recovery — to help achieve elements of the goal. ​School safety, security, emergency management, and preparedness work to continually build capacity in each of the five preparedness missions, using the paradigm Before, During, and After. For example, we want to identify protection activities that can be carried out before, during, and after a possible emergency.​</a:t>
            </a:r>
          </a:p>
        </p:txBody>
      </p:sp>
      <p:sp>
        <p:nvSpPr>
          <p:cNvPr id="4" name="Slide Number Placeholder 3"/>
          <p:cNvSpPr>
            <a:spLocks noGrp="1"/>
          </p:cNvSpPr>
          <p:nvPr>
            <p:ph type="sldNum" sz="quarter" idx="5"/>
          </p:nvPr>
        </p:nvSpPr>
        <p:spPr/>
        <p:txBody>
          <a:bodyPr/>
          <a:lstStyle/>
          <a:p>
            <a:fld id="{4B4E8540-49D1-BE47-9DCE-6C15BC7BB8F9}" type="slidenum">
              <a:rPr lang="en-US" smtClean="0"/>
              <a:t>150</a:t>
            </a:fld>
            <a:endParaRPr lang="en-US"/>
          </a:p>
        </p:txBody>
      </p:sp>
    </p:spTree>
    <p:extLst>
      <p:ext uri="{BB962C8B-B14F-4D97-AF65-F5344CB8AC3E}">
        <p14:creationId xmlns:p14="http://schemas.microsoft.com/office/powerpoint/2010/main" val="234761570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tabLst>
                <a:tab pos="457143" algn="l"/>
              </a:tabLst>
            </a:pPr>
            <a:r>
              <a:rPr lang="en-US" sz="1000" b="1" dirty="0">
                <a:latin typeface="Calibri" panose="020F0502020204030204" pitchFamily="34" charset="0"/>
                <a:ea typeface="Times New Roman" panose="02020603050405020304" pitchFamily="18" charset="0"/>
                <a:cs typeface="Times New Roman" panose="02020603050405020304" pitchFamily="18" charset="0"/>
              </a:rPr>
              <a:t>Prevention</a:t>
            </a:r>
            <a:r>
              <a:rPr lang="en-US" sz="1000" dirty="0">
                <a:latin typeface="Calibri" panose="020F0502020204030204" pitchFamily="34" charset="0"/>
                <a:ea typeface="Times New Roman" panose="02020603050405020304" pitchFamily="18" charset="0"/>
                <a:cs typeface="Times New Roman" panose="02020603050405020304" pitchFamily="18" charset="0"/>
              </a:rPr>
              <a:t> is defined as the action schools and school districts take to prevent a threatened or actual incident from occurring. </a:t>
            </a:r>
          </a:p>
          <a:p>
            <a:pPr marL="342857" indent="-342857">
              <a:buFont typeface="Arial" panose="020B0604020202020204" pitchFamily="34" charset="0"/>
              <a:buChar char="•"/>
              <a:tabLst>
                <a:tab pos="457143" algn="l"/>
              </a:tabLst>
            </a:pP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tabLst>
                <a:tab pos="457143" algn="l"/>
              </a:tabLst>
            </a:pPr>
            <a:r>
              <a:rPr lang="en-US" sz="1000" b="1" dirty="0">
                <a:latin typeface="Calibri" panose="020F0502020204030204" pitchFamily="34" charset="0"/>
                <a:ea typeface="Times New Roman" panose="02020603050405020304" pitchFamily="18" charset="0"/>
                <a:cs typeface="Times New Roman" panose="02020603050405020304" pitchFamily="18" charset="0"/>
              </a:rPr>
              <a:t>Protection</a:t>
            </a:r>
            <a:r>
              <a:rPr lang="en-US" sz="1000" dirty="0">
                <a:latin typeface="Calibri" panose="020F0502020204030204" pitchFamily="34" charset="0"/>
                <a:ea typeface="Times New Roman" panose="02020603050405020304" pitchFamily="18" charset="0"/>
                <a:cs typeface="Times New Roman" panose="02020603050405020304" pitchFamily="18" charset="0"/>
              </a:rPr>
              <a:t> is the ongoing actions schools and school districts take to safeguard the school, students, and staff from an emergency event. School buildings and grounds can be used to provide protection to the school community. </a:t>
            </a:r>
          </a:p>
          <a:p>
            <a:pPr marL="342857" indent="-342857">
              <a:buFont typeface="Arial" panose="020B0604020202020204" pitchFamily="34" charset="0"/>
              <a:buChar char="•"/>
              <a:tabLst>
                <a:tab pos="457143" algn="l"/>
              </a:tabLst>
            </a:pP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tabLst>
                <a:tab pos="457143" algn="l"/>
              </a:tabLst>
            </a:pPr>
            <a:r>
              <a:rPr lang="en-US" sz="1000" b="1" dirty="0">
                <a:latin typeface="Calibri" panose="020F0502020204030204" pitchFamily="34" charset="0"/>
                <a:ea typeface="Times New Roman" panose="02020603050405020304" pitchFamily="18" charset="0"/>
                <a:cs typeface="Times New Roman" panose="02020603050405020304" pitchFamily="18" charset="0"/>
              </a:rPr>
              <a:t>Mitigation</a:t>
            </a:r>
            <a:r>
              <a:rPr lang="en-US" sz="1000" dirty="0">
                <a:latin typeface="Calibri" panose="020F0502020204030204" pitchFamily="34" charset="0"/>
                <a:ea typeface="Times New Roman" panose="02020603050405020304" pitchFamily="18" charset="0"/>
                <a:cs typeface="Times New Roman" panose="02020603050405020304" pitchFamily="18" charset="0"/>
              </a:rPr>
              <a:t> focuses on actions schools and school districts take to eliminate or reduce the loss of life, injuries, and property damage from an emergency event. </a:t>
            </a:r>
          </a:p>
          <a:p>
            <a:pPr marL="342857" indent="-342857">
              <a:buFont typeface="Arial" panose="020B0604020202020204" pitchFamily="34" charset="0"/>
              <a:buChar char="•"/>
              <a:tabLst>
                <a:tab pos="457143" algn="l"/>
              </a:tabLst>
            </a:pP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tabLst>
                <a:tab pos="457143" algn="l"/>
              </a:tabLst>
            </a:pPr>
            <a:r>
              <a:rPr lang="en-US" sz="1000" b="1" dirty="0">
                <a:latin typeface="Calibri" panose="020F0502020204030204" pitchFamily="34" charset="0"/>
                <a:ea typeface="Times New Roman" panose="02020603050405020304" pitchFamily="18" charset="0"/>
                <a:cs typeface="Times New Roman" panose="02020603050405020304" pitchFamily="18" charset="0"/>
              </a:rPr>
              <a:t>Response</a:t>
            </a:r>
            <a:r>
              <a:rPr lang="en-US" sz="1000" dirty="0">
                <a:latin typeface="Calibri" panose="020F0502020204030204" pitchFamily="34" charset="0"/>
                <a:ea typeface="Times New Roman" panose="02020603050405020304" pitchFamily="18" charset="0"/>
                <a:cs typeface="Times New Roman" panose="02020603050405020304" pitchFamily="18" charset="0"/>
              </a:rPr>
              <a:t> is putting the school’s and school district’s plans into place to effectively respond to an emergency event and provide for the immediate needs of students and staff. By examining the emergency preparedness and accessibility of buildings and grounds, site assessments provide schools with the opportunity to enhance their response capabilities during an emergency. </a:t>
            </a:r>
          </a:p>
          <a:p>
            <a:pPr marL="342857" indent="-342857">
              <a:buFont typeface="Arial" panose="020B0604020202020204" pitchFamily="34" charset="0"/>
              <a:buChar char="•"/>
              <a:tabLst>
                <a:tab pos="457143" algn="l"/>
              </a:tabLst>
            </a:pP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tabLst>
                <a:tab pos="457143" algn="l"/>
              </a:tabLst>
            </a:pPr>
            <a:r>
              <a:rPr lang="en-US" sz="1000" b="1" dirty="0">
                <a:latin typeface="Calibri" panose="020F0502020204030204" pitchFamily="34" charset="0"/>
                <a:ea typeface="Times New Roman" panose="02020603050405020304" pitchFamily="18" charset="0"/>
                <a:cs typeface="Times New Roman" panose="02020603050405020304" pitchFamily="18" charset="0"/>
              </a:rPr>
              <a:t>Recovery</a:t>
            </a:r>
            <a:r>
              <a:rPr lang="en-US" sz="1000" dirty="0">
                <a:latin typeface="Calibri" panose="020F0502020204030204" pitchFamily="34" charset="0"/>
                <a:ea typeface="Times New Roman" panose="02020603050405020304" pitchFamily="18" charset="0"/>
                <a:cs typeface="Times New Roman" panose="02020603050405020304" pitchFamily="18" charset="0"/>
              </a:rPr>
              <a:t> is teaming with community partners to restore educational programming; the physical environment; business operations; and social, emotional, and behavioral health. Site assessments can help document any damage and help schools recover from an emergency. </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151</a:t>
            </a:fld>
            <a:endParaRPr lang="en-US"/>
          </a:p>
        </p:txBody>
      </p:sp>
    </p:spTree>
    <p:extLst>
      <p:ext uri="{BB962C8B-B14F-4D97-AF65-F5344CB8AC3E}">
        <p14:creationId xmlns:p14="http://schemas.microsoft.com/office/powerpoint/2010/main" val="230089727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152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668040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D8CC3-D38E-154B-B707-468A2353AFBF}" type="slidenum">
              <a:rPr lang="en-US" smtClean="0"/>
              <a:t>153</a:t>
            </a:fld>
            <a:endParaRPr lang="en-US"/>
          </a:p>
        </p:txBody>
      </p:sp>
    </p:spTree>
    <p:extLst>
      <p:ext uri="{BB962C8B-B14F-4D97-AF65-F5344CB8AC3E}">
        <p14:creationId xmlns:p14="http://schemas.microsoft.com/office/powerpoint/2010/main" val="26420136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A layered approach to school physical security </a:t>
            </a:r>
            <a:r>
              <a:rPr lang="en-US" sz="1000" dirty="0"/>
              <a:t>prevents single points of failure within the system. Consider the example of an outside attacker attempting to enter a school with highly protected grounds to commit an attack. If the attacker successfully breaches a barrier such as a tall fence that surrounds school grounds (the school grounds perimeter layer), surveillance video from a CCTV system installed in the school parking lot (the school grounds layer) will alert security personnel monitoring the video feed in real time to their presence. Detection of the threat on school grounds can activate subsequent security measures at other layers, such as automatic door locks and lockdown procedures to protect both the building perimeter and building interior layers.</a:t>
            </a:r>
          </a:p>
          <a:p>
            <a:endParaRPr lang="en-US" sz="1000" dirty="0"/>
          </a:p>
          <a:p>
            <a:r>
              <a:rPr lang="en-US" sz="1000" b="1" dirty="0"/>
              <a:t>By organizing their physical security system into layers</a:t>
            </a:r>
            <a:r>
              <a:rPr lang="en-US" sz="1000" dirty="0"/>
              <a:t>, local education agencies can better ensure that the system contains interconnected support elements that help avoid gaps in protection and mitigate against single points of failure. In layered systems, physical security technology, building or grounds design features, personnel, and policies all have specific functions based on whether they are in place to protect a school’s outer perimeter (for example, designated vehicle and pedestrian entrances), the area within school grounds but outside school buildings (for example, athletic fields and other venues that might host outdoor events), the school building perimeter (for example, entrances into the main building and additional buildings), or areas within the school building, such as classrooms, hallways, and common spaces.</a:t>
            </a:r>
          </a:p>
        </p:txBody>
      </p:sp>
      <p:sp>
        <p:nvSpPr>
          <p:cNvPr id="4" name="Slide Number Placeholder 3"/>
          <p:cNvSpPr>
            <a:spLocks noGrp="1"/>
          </p:cNvSpPr>
          <p:nvPr>
            <p:ph type="sldNum" sz="quarter" idx="5"/>
          </p:nvPr>
        </p:nvSpPr>
        <p:spPr/>
        <p:txBody>
          <a:bodyPr/>
          <a:lstStyle/>
          <a:p>
            <a:fld id="{4B4E8540-49D1-BE47-9DCE-6C15BC7BB8F9}" type="slidenum">
              <a:rPr lang="en-US" smtClean="0"/>
              <a:t>154</a:t>
            </a:fld>
            <a:endParaRPr lang="en-US"/>
          </a:p>
        </p:txBody>
      </p:sp>
    </p:spTree>
    <p:extLst>
      <p:ext uri="{BB962C8B-B14F-4D97-AF65-F5344CB8AC3E}">
        <p14:creationId xmlns:p14="http://schemas.microsoft.com/office/powerpoint/2010/main" val="180298414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155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591081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156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233134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000" dirty="0">
                <a:latin typeface="Calibri" panose="020F0502020204030204" pitchFamily="34" charset="0"/>
                <a:ea typeface="Calibri" panose="020F0502020204030204" pitchFamily="34" charset="0"/>
              </a:rPr>
              <a:t>Because schools vary significantly, it is important to note the specific campus and school building layout for each school, as well as where the school is physically located; these factors should dictate the relevance of particular layers in providing security benefits. A school with an open campus and portable classrooms, for instance, would be forced to prioritize physical security at the school-grounds, building-perimeter, and building-interior layers since investing in measures designed to provide protection at the campus perimeter would be less viable. A closed-campus school might shift some resources away from securing its grounds in favor of investing in fencing, signage, and security cameras placed at entry points located at the campus-perimeter layer. Additionally, a school that allows community members to use its athletic fields outside of regular school hours and hosts large outdoor events such as musical or theatrical performances or sports games would also need to prioritize event protection measures at the school grounds layer. </a:t>
            </a:r>
          </a:p>
          <a:p>
            <a:pPr marL="0" indent="0"/>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157</a:t>
            </a:fld>
            <a:endParaRPr lang="en-US"/>
          </a:p>
        </p:txBody>
      </p:sp>
    </p:spTree>
    <p:extLst>
      <p:ext uri="{BB962C8B-B14F-4D97-AF65-F5344CB8AC3E}">
        <p14:creationId xmlns:p14="http://schemas.microsoft.com/office/powerpoint/2010/main" val="163126949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dirty="0">
                <a:latin typeface="Calibri" panose="020F0502020204030204" pitchFamily="34" charset="0"/>
                <a:ea typeface="Calibri" panose="020F0502020204030204" pitchFamily="34" charset="0"/>
              </a:rPr>
              <a:t>Local education agencies should plan carefully as they prepare to implement or improve their physical security system. Planning is essentially a </a:t>
            </a:r>
            <a:r>
              <a:rPr lang="en-US" sz="1000" b="1" dirty="0">
                <a:latin typeface="Calibri" panose="020F0502020204030204" pitchFamily="34" charset="0"/>
                <a:ea typeface="Calibri" panose="020F0502020204030204" pitchFamily="34" charset="0"/>
              </a:rPr>
              <a:t>six-step process</a:t>
            </a:r>
            <a:r>
              <a:rPr lang="en-US" sz="1000" dirty="0">
                <a:latin typeface="Calibri" panose="020F0502020204030204" pitchFamily="34" charset="0"/>
                <a:ea typeface="Calibri" panose="020F0502020204030204" pitchFamily="34" charset="0"/>
              </a:rPr>
              <a:t> that begins with the formation of a planning team, follows with gathering relevant local data, and continues with conducting threat and vulnerability analyses. The last two steps involve conducting a risk analysis, which draws on results of the threat and vulnerability analyses, and the development of a comprehensive security plan that is unique to a particular school. Throughout the process, local education agencies should consult with local first responders to ensure that fire, police, and other emergency personnel are aware of any newly implemented security features, understand how they work, and confirm that they are not in violation of local codes or regulations. Importantly, care must be taken to avoid actions that impede access to egress and exit routes for students, teachers, and others with disabilities on the school grounds. Repeating this planning process on an annual basis can help local education agencies maximize the benefits of their security system over the long term.</a:t>
            </a:r>
            <a:endParaRPr lang="en-US" sz="1000" dirty="0">
              <a:latin typeface="Times New Roman" panose="02020603050405020304" pitchFamily="18" charset="0"/>
              <a:ea typeface="Calibri" panose="020F0502020204030204" pitchFamily="34" charset="0"/>
            </a:endParaRPr>
          </a:p>
          <a:p>
            <a:endParaRPr lang="en-US" sz="1000" dirty="0"/>
          </a:p>
          <a:p>
            <a:r>
              <a:rPr lang="en-US" sz="1000" dirty="0"/>
              <a:t>A threat analysis determines what types of safety-related incidents are a concern to the school and how likely these are to occur. It is a key input to the complementary risk analysis, which examines the potential consequences of each type of incident for that specific school. Although school threat and risk analyses are beyond the scope of this guide, local education agencies should be aware that they are key parts of the process alongside a thorough vulnerability analysis. In the course of a vulnerability analysis, local education agencies take stock of the set of existing security measures in place at a specific school, and assess how these measures address threats a school has identified as relevant based on its local context. Local education agencies should use this guide to help them undertake a vulnerability analysis. The K-12 School Security Assessment Tool, which accompanies this guide, also walks users through a tailorable vulnerability analysis, and provides results and recommendations that local education agencies can integrate into revised physical security plans. Version 1.0 of the tool does not contain a threat or risk analysis component; local education agencies can refer to a number of other resources to help them through these steps of the planning process</a:t>
            </a:r>
          </a:p>
        </p:txBody>
      </p:sp>
      <p:sp>
        <p:nvSpPr>
          <p:cNvPr id="4" name="Slide Number Placeholder 3"/>
          <p:cNvSpPr>
            <a:spLocks noGrp="1"/>
          </p:cNvSpPr>
          <p:nvPr>
            <p:ph type="sldNum" sz="quarter" idx="5"/>
          </p:nvPr>
        </p:nvSpPr>
        <p:spPr/>
        <p:txBody>
          <a:bodyPr/>
          <a:lstStyle/>
          <a:p>
            <a:fld id="{4B4E8540-49D1-BE47-9DCE-6C15BC7BB8F9}" type="slidenum">
              <a:rPr lang="en-US" smtClean="0"/>
              <a:t>158</a:t>
            </a:fld>
            <a:endParaRPr lang="en-US"/>
          </a:p>
        </p:txBody>
      </p:sp>
    </p:spTree>
    <p:extLst>
      <p:ext uri="{BB962C8B-B14F-4D97-AF65-F5344CB8AC3E}">
        <p14:creationId xmlns:p14="http://schemas.microsoft.com/office/powerpoint/2010/main" val="48212483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000" dirty="0">
                <a:solidFill>
                  <a:srgbClr val="464646"/>
                </a:solidFill>
                <a:latin typeface="Calibri" panose="020F0502020204030204" pitchFamily="34" charset="0"/>
                <a:ea typeface="Times New Roman" panose="02020603050405020304" pitchFamily="18" charset="0"/>
              </a:rPr>
              <a:t>This toolkit is intended to be used to inform both school entities and assessors as to the state of a school’s safety and security preparedness. The criteria are not meant to direct school entities to have all of these best practices in place, but rather to guide school officials with respect to what they may need to do to create a safer, more secure learning environment.  </a:t>
            </a:r>
          </a:p>
          <a:p>
            <a:pPr marL="0" indent="0"/>
            <a:endParaRPr lang="en-US" sz="1000" dirty="0">
              <a:solidFill>
                <a:srgbClr val="464646"/>
              </a:solidFill>
              <a:latin typeface="Calibri" panose="020F0502020204030204" pitchFamily="34" charset="0"/>
              <a:ea typeface="Times New Roman" panose="02020603050405020304" pitchFamily="18" charset="0"/>
            </a:endParaRPr>
          </a:p>
          <a:p>
            <a:pPr marL="0" indent="0"/>
            <a:r>
              <a:rPr lang="en-US" sz="1000" dirty="0">
                <a:solidFill>
                  <a:srgbClr val="464646"/>
                </a:solidFill>
                <a:latin typeface="Calibri" panose="020F0502020204030204" pitchFamily="34" charset="0"/>
                <a:ea typeface="Times New Roman" panose="02020603050405020304" pitchFamily="18" charset="0"/>
              </a:rPr>
              <a:t>Tiers have been applied to the statements to indicate the uniqueness of each school entity. These tiers, tier 1, 2, and 3 (T1, T2, T3), provide information on the types of security equipment, services and programs, trainings, policies and procedures that are in place in each school. Tier 1 could be considered the baseline of services to be met with tiers 2 and 3 being considered additional elements that build upon and strengthen the foundations of the physical safety and security of buildings and grounds; policy/procedure and trainings, and the student assistance and behavioral health support of the school entity. </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159</a:t>
            </a:fld>
            <a:endParaRPr lang="en-US"/>
          </a:p>
        </p:txBody>
      </p:sp>
    </p:spTree>
    <p:extLst>
      <p:ext uri="{BB962C8B-B14F-4D97-AF65-F5344CB8AC3E}">
        <p14:creationId xmlns:p14="http://schemas.microsoft.com/office/powerpoint/2010/main" val="113187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afd7cfc130_0_3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2afd7cfc130_0_32:notes"/>
          <p:cNvSpPr txBox="1">
            <a:spLocks noGrp="1"/>
          </p:cNvSpPr>
          <p:nvPr>
            <p:ph type="body" idx="1"/>
          </p:nvPr>
        </p:nvSpPr>
        <p:spPr>
          <a:xfrm>
            <a:off x="688181" y="4473892"/>
            <a:ext cx="5505333" cy="3660600"/>
          </a:xfrm>
          <a:prstGeom prst="rect">
            <a:avLst/>
          </a:prstGeom>
          <a:noFill/>
          <a:ln>
            <a:noFill/>
          </a:ln>
        </p:spPr>
        <p:txBody>
          <a:bodyPr spcFirstLastPara="1" wrap="square" lIns="93164" tIns="46570" rIns="93164" bIns="46570" anchor="t" anchorCtr="0">
            <a:noAutofit/>
          </a:bodyPr>
          <a:lstStyle/>
          <a:p>
            <a:pPr marL="0" indent="0"/>
            <a:endParaRPr/>
          </a:p>
        </p:txBody>
      </p:sp>
      <p:sp>
        <p:nvSpPr>
          <p:cNvPr id="216" name="Google Shape;216;g2afd7cfc130_0_32:notes"/>
          <p:cNvSpPr txBox="1">
            <a:spLocks noGrp="1"/>
          </p:cNvSpPr>
          <p:nvPr>
            <p:ph type="sldNum" idx="12"/>
          </p:nvPr>
        </p:nvSpPr>
        <p:spPr>
          <a:xfrm>
            <a:off x="3898102" y="8829967"/>
            <a:ext cx="2982080" cy="466500"/>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b="1" kern="100" dirty="0">
                <a:solidFill>
                  <a:srgbClr val="000000"/>
                </a:solidFill>
                <a:latin typeface="Calibri" panose="020F0502020204030204" pitchFamily="34" charset="0"/>
                <a:ea typeface="Calibri" panose="020F0502020204030204" pitchFamily="34" charset="0"/>
                <a:cs typeface="Calibri" panose="020F0502020204030204" pitchFamily="34" charset="0"/>
              </a:rPr>
              <a:t>A PHYSICAL ASSESSMENT</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(PHYSICAL SAFETY &amp; SECURITY) – The physical assessment shall be conducted during calendar months when school is in session and shall consist of an evaluation of the school entity's structural facilities and surrounding property that includes:</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342857" indent="-342857">
              <a:buFont typeface="Courier New" panose="02070309020205020404" pitchFamily="49" charset="0"/>
              <a:buChar char="o"/>
            </a:pP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An evaluation of the school entity's structural facilities and surrounding property that includes</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342857" indent="-342857">
              <a:buFont typeface="Courier New" panose="02070309020205020404" pitchFamily="49" charset="0"/>
              <a:buChar char="o"/>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 review of the school entity's existing school safety and security plan.</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342857" indent="-342857">
              <a:buFont typeface="Courier New" panose="02070309020205020404" pitchFamily="49" charset="0"/>
              <a:buChar char="o"/>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 review of the school entity's existing plans for crisis response and mitigation.</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342857" indent="-342857">
              <a:buFont typeface="Courier New" panose="02070309020205020404" pitchFamily="49" charset="0"/>
              <a:buChar char="o"/>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 analysis of the school entity's crime prevention policy or practices, including environmental design.</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342857" indent="-342857">
              <a:buFont typeface="Courier New" panose="02070309020205020404" pitchFamily="49" charset="0"/>
              <a:buChar char="o"/>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Discussions with the local law enforcement agencies that are primarily responsible for protecting and securing the school.</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342857" indent="-342857">
              <a:buFont typeface="Courier New" panose="02070309020205020404" pitchFamily="49" charset="0"/>
              <a:buChar char="o"/>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 analysis of the school entity's cooperative agreements with the local law enforcement agencies that are primarily responsible for protecting and securing the school.</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342857" indent="-342857">
              <a:buFont typeface="Courier New" panose="02070309020205020404" pitchFamily="49" charset="0"/>
              <a:buChar char="o"/>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Discussions with the school entity's employees.</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1371428"/>
            <a:r>
              <a:rPr lang="en-US" sz="1000"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indent="0"/>
            <a:r>
              <a:rPr lang="en-US" sz="1000" b="1" dirty="0">
                <a:solidFill>
                  <a:srgbClr val="000000"/>
                </a:solidFill>
                <a:latin typeface="Calibri" panose="020F0502020204030204" pitchFamily="34" charset="0"/>
                <a:ea typeface="Times New Roman" panose="02020603050405020304" pitchFamily="18" charset="0"/>
              </a:rPr>
              <a:t>A POLICY AND TRAINING ASSESSMENT</a:t>
            </a:r>
            <a:r>
              <a:rPr lang="en-US" sz="1000" dirty="0">
                <a:solidFill>
                  <a:srgbClr val="000000"/>
                </a:solidFill>
                <a:latin typeface="Calibri" panose="020F0502020204030204" pitchFamily="34" charset="0"/>
                <a:ea typeface="Times New Roman" panose="02020603050405020304" pitchFamily="18" charset="0"/>
              </a:rPr>
              <a:t> (WRITTEN DOCUMENTATION / EOP)</a:t>
            </a:r>
            <a:r>
              <a:rPr lang="en-US" sz="1000" dirty="0">
                <a:solidFill>
                  <a:schemeClr val="tx1"/>
                </a:solidFill>
                <a:latin typeface="Times New Roman" panose="02020603050405020304" pitchFamily="18" charset="0"/>
                <a:ea typeface="Times New Roman" panose="02020603050405020304" pitchFamily="18" charset="0"/>
              </a:rPr>
              <a:t> - </a:t>
            </a:r>
            <a:r>
              <a:rPr lang="en-US" sz="1000" dirty="0">
                <a:solidFill>
                  <a:srgbClr val="000000"/>
                </a:solidFill>
                <a:latin typeface="Calibri" panose="020F0502020204030204" pitchFamily="34" charset="0"/>
                <a:ea typeface="Times New Roman" panose="02020603050405020304" pitchFamily="18" charset="0"/>
              </a:rPr>
              <a:t>The policy and training assessment shall consist of an evaluation of the school entity's policies and practices, including:</a:t>
            </a:r>
            <a:endParaRPr lang="en-US" sz="1000" dirty="0">
              <a:latin typeface="Times New Roman" panose="02020603050405020304" pitchFamily="18" charset="0"/>
              <a:ea typeface="Times New Roman" panose="02020603050405020304" pitchFamily="18" charset="0"/>
            </a:endParaRPr>
          </a:p>
          <a:p>
            <a:pPr marL="342857" indent="-342857">
              <a:buFont typeface="Courier New" panose="02070309020205020404" pitchFamily="49" charset="0"/>
              <a:buChar char="o"/>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 analysis of the school entity's policies related to student safety, security and management issues.</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342857" indent="-342857">
              <a:buFont typeface="Courier New" panose="02070309020205020404" pitchFamily="49" charset="0"/>
              <a:buChar char="o"/>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Discussions with the school entity's employees.</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342857" indent="-342857">
              <a:buFont typeface="Courier New" panose="02070309020205020404" pitchFamily="49" charset="0"/>
              <a:buChar char="o"/>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 review of the school entity's student code of conduct.</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342857" indent="-342857">
              <a:buFont typeface="Courier New" panose="02070309020205020404" pitchFamily="49" charset="0"/>
              <a:buChar char="o"/>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Recommendations for effective school safety and security training and practices for all school entity employees.</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342857" indent="-342857">
              <a:buFont typeface="Courier New" panose="02070309020205020404" pitchFamily="49" charset="0"/>
              <a:buChar char="o"/>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 analysis of the school entity's communications practices and available technology and tools.</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342857" indent="-342857">
              <a:buFont typeface="Courier New" panose="02070309020205020404" pitchFamily="49" charset="0"/>
              <a:buChar char="o"/>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 review of the school entity's safety and security training practices.</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342857" indent="-342857">
              <a:buFont typeface="Courier New" panose="02070309020205020404" pitchFamily="49" charset="0"/>
              <a:buChar char="o"/>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 general review of: </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800000" lvl="1" indent="-342857">
              <a:buFont typeface="Wingdings" pitchFamily="2" charset="2"/>
              <a:buChar char=""/>
            </a:pPr>
            <a:r>
              <a:rPr lang="en-US" sz="1000" dirty="0">
                <a:solidFill>
                  <a:srgbClr val="000000"/>
                </a:solidFill>
                <a:latin typeface="Calibri" panose="020F0502020204030204" pitchFamily="34" charset="0"/>
                <a:ea typeface="Times New Roman" panose="02020603050405020304" pitchFamily="18" charset="0"/>
              </a:rPr>
              <a:t>Statutory policies related to school safety and security</a:t>
            </a:r>
            <a:endParaRPr lang="en-US" sz="1000" dirty="0">
              <a:latin typeface="Times New Roman" panose="02020603050405020304" pitchFamily="18" charset="0"/>
              <a:ea typeface="Times New Roman" panose="02020603050405020304" pitchFamily="18" charset="0"/>
            </a:endParaRPr>
          </a:p>
          <a:p>
            <a:pPr marL="800000" lvl="1" indent="-342857">
              <a:buFont typeface="Wingdings" pitchFamily="2" charset="2"/>
              <a:buChar char=""/>
            </a:pPr>
            <a:r>
              <a:rPr lang="en-US" sz="1000" dirty="0">
                <a:solidFill>
                  <a:srgbClr val="000000"/>
                </a:solidFill>
                <a:latin typeface="Calibri" panose="020F0502020204030204" pitchFamily="34" charset="0"/>
                <a:ea typeface="Times New Roman" panose="02020603050405020304" pitchFamily="18" charset="0"/>
              </a:rPr>
              <a:t>Criteria-based policies relating to school safety and security</a:t>
            </a:r>
            <a:endParaRPr lang="en-US" sz="1000" dirty="0">
              <a:latin typeface="Times New Roman" panose="02020603050405020304" pitchFamily="18" charset="0"/>
              <a:ea typeface="Times New Roman" panose="02020603050405020304" pitchFamily="18" charset="0"/>
            </a:endParaRPr>
          </a:p>
          <a:p>
            <a:pPr marL="800000" lvl="1" indent="-342857">
              <a:buFont typeface="Wingdings" pitchFamily="2" charset="2"/>
              <a:buChar char=""/>
            </a:pPr>
            <a:r>
              <a:rPr lang="en-US" sz="1000" dirty="0">
                <a:solidFill>
                  <a:srgbClr val="000000"/>
                </a:solidFill>
                <a:latin typeface="Calibri" panose="020F0502020204030204" pitchFamily="34" charset="0"/>
                <a:ea typeface="Times New Roman" panose="02020603050405020304" pitchFamily="18" charset="0"/>
              </a:rPr>
              <a:t>Statutory training</a:t>
            </a:r>
            <a:endParaRPr lang="en-US" sz="1000" dirty="0">
              <a:latin typeface="Times New Roman" panose="02020603050405020304" pitchFamily="18" charset="0"/>
              <a:ea typeface="Times New Roman" panose="02020603050405020304" pitchFamily="18" charset="0"/>
            </a:endParaRPr>
          </a:p>
          <a:p>
            <a:pPr marL="800000" lvl="1" indent="-342857">
              <a:buFont typeface="Wingdings" pitchFamily="2" charset="2"/>
              <a:buChar char=""/>
            </a:pPr>
            <a:r>
              <a:rPr lang="en-US" sz="1000" dirty="0">
                <a:solidFill>
                  <a:srgbClr val="000000"/>
                </a:solidFill>
                <a:latin typeface="Calibri" panose="020F0502020204030204" pitchFamily="34" charset="0"/>
                <a:ea typeface="Times New Roman" panose="02020603050405020304" pitchFamily="18" charset="0"/>
              </a:rPr>
              <a:t>Criteria-based training</a:t>
            </a:r>
            <a:endParaRPr lang="en-US" sz="1000" dirty="0">
              <a:latin typeface="Times New Roman" panose="02020603050405020304" pitchFamily="18" charset="0"/>
              <a:ea typeface="Times New Roman" panose="02020603050405020304" pitchFamily="18" charset="0"/>
            </a:endParaRPr>
          </a:p>
          <a:p>
            <a:pPr marL="1371428"/>
            <a:r>
              <a:rPr lang="en-US" sz="1000"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indent="0"/>
            <a:r>
              <a:rPr lang="en-US" sz="1000" b="1" dirty="0">
                <a:solidFill>
                  <a:srgbClr val="000000"/>
                </a:solidFill>
                <a:latin typeface="Calibri" panose="020F0502020204030204" pitchFamily="34" charset="0"/>
                <a:ea typeface="Times New Roman" panose="02020603050405020304" pitchFamily="18" charset="0"/>
              </a:rPr>
              <a:t>A STUDENT ASSISSTANCE AND BEHAVIORAL HEALTH SUPPORT ASSESSMENT</a:t>
            </a:r>
            <a:r>
              <a:rPr lang="en-US" sz="1000" dirty="0">
                <a:solidFill>
                  <a:srgbClr val="000000"/>
                </a:solidFill>
                <a:latin typeface="Calibri" panose="020F0502020204030204" pitchFamily="34" charset="0"/>
                <a:ea typeface="Times New Roman" panose="02020603050405020304" pitchFamily="18" charset="0"/>
              </a:rPr>
              <a:t> (CLIMATE &amp; CULTURE) </a:t>
            </a:r>
            <a:r>
              <a:rPr lang="en-US" sz="1000" dirty="0">
                <a:solidFill>
                  <a:schemeClr val="tx1"/>
                </a:solidFill>
                <a:latin typeface="Times New Roman" panose="02020603050405020304" pitchFamily="18" charset="0"/>
                <a:ea typeface="Times New Roman" panose="02020603050405020304" pitchFamily="18" charset="0"/>
              </a:rPr>
              <a:t>- </a:t>
            </a:r>
            <a:r>
              <a:rPr lang="en-US" sz="1000" dirty="0">
                <a:solidFill>
                  <a:srgbClr val="000000"/>
                </a:solidFill>
                <a:latin typeface="Calibri" panose="020F0502020204030204" pitchFamily="34" charset="0"/>
                <a:ea typeface="Times New Roman" panose="02020603050405020304" pitchFamily="18" charset="0"/>
              </a:rPr>
              <a:t>The student assistance and behavioral health support assessment shall consist of an analysis of the school entity's climate, including:</a:t>
            </a:r>
            <a:endParaRPr lang="en-US" sz="1000" dirty="0">
              <a:latin typeface="Times New Roman" panose="02020603050405020304" pitchFamily="18" charset="0"/>
              <a:ea typeface="Times New Roman" panose="02020603050405020304" pitchFamily="18" charset="0"/>
            </a:endParaRPr>
          </a:p>
          <a:p>
            <a:pPr marL="342857" indent="-342857">
              <a:buFont typeface="Courier New" panose="02070309020205020404" pitchFamily="49" charset="0"/>
              <a:buChar char="o"/>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availability of student assistance programs and behavioral health professionals to provide assistance to the school entity.</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342857" indent="-342857">
              <a:buFont typeface="Courier New" panose="02070309020205020404" pitchFamily="49" charset="0"/>
              <a:buChar char="o"/>
            </a:pPr>
            <a:r>
              <a:rPr lang="en-US" sz="1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 review of recommendations by behavioral and physical health professionals and consideration of their recommendations.</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160</a:t>
            </a:fld>
            <a:endParaRPr lang="en-US"/>
          </a:p>
        </p:txBody>
      </p:sp>
    </p:spTree>
    <p:extLst>
      <p:ext uri="{BB962C8B-B14F-4D97-AF65-F5344CB8AC3E}">
        <p14:creationId xmlns:p14="http://schemas.microsoft.com/office/powerpoint/2010/main" val="408801693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The Assessment Criteria is presented in a tiered approach.  Tier 1 should be considered to be the baseline of approaches and should be considered mandatory when reviewing a building.</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 </a:t>
            </a:r>
          </a:p>
          <a:p>
            <a:pPr marL="0">
              <a:spcBef>
                <a:spcPts val="600"/>
              </a:spcBef>
            </a:pPr>
            <a:r>
              <a:rPr lang="en-US" sz="1000" dirty="0">
                <a:latin typeface="Calibri" panose="020F0502020204030204" pitchFamily="34" charset="0"/>
                <a:ea typeface="Calibri" panose="020F0502020204030204" pitchFamily="34" charset="0"/>
              </a:rPr>
              <a:t>Tiers 2 and 3 are generally considered to be additional elements that build upon and strengthen the foundations of school security.</a:t>
            </a:r>
          </a:p>
          <a:p>
            <a:pPr marL="0">
              <a:spcBef>
                <a:spcPts val="600"/>
              </a:spcBef>
            </a:pPr>
            <a:r>
              <a:rPr lang="en-US" sz="1000" dirty="0">
                <a:latin typeface="Calibri" panose="020F0502020204030204" pitchFamily="34" charset="0"/>
                <a:ea typeface="Calibri" panose="020F0502020204030204" pitchFamily="34" charset="0"/>
              </a:rPr>
              <a:t> </a:t>
            </a:r>
          </a:p>
          <a:p>
            <a:pPr marL="0"/>
            <a:r>
              <a:rPr lang="en-US" sz="1000" dirty="0">
                <a:solidFill>
                  <a:srgbClr val="000000"/>
                </a:solidFill>
                <a:latin typeface="Calibri" panose="020F0502020204030204" pitchFamily="34" charset="0"/>
                <a:ea typeface="Calibri" panose="020F0502020204030204" pitchFamily="34" charset="0"/>
              </a:rPr>
              <a:t>The Assessment Criteria for Physical Vulnerabilities section represents the best practices for the actual evaluation and assessment for physical vulnerabilities of a school. All physical criteria act in concert with one another to create a safe and secure environment. A flaw in any of the criteria can create a weak link or vulnerability which threatens the whole. When you download and review the entire document, you will see that the criteria are separated into categories related to the physical characteristics of your school.  External assessors must use these criteria when completing an assessment.</a:t>
            </a:r>
            <a:endParaRPr lang="en-US" sz="1000" dirty="0">
              <a:solidFill>
                <a:srgbClr val="000000"/>
              </a:solidFill>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A161355-0CB1-2F49-A3CE-8F4C1BDC5A2D}" type="slidenum">
              <a:rPr lang="en-US" smtClean="0"/>
              <a:t>161</a:t>
            </a:fld>
            <a:endParaRPr lang="en-US"/>
          </a:p>
        </p:txBody>
      </p:sp>
    </p:spTree>
    <p:extLst>
      <p:ext uri="{BB962C8B-B14F-4D97-AF65-F5344CB8AC3E}">
        <p14:creationId xmlns:p14="http://schemas.microsoft.com/office/powerpoint/2010/main" val="202704969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pPr>
            <a:r>
              <a:rPr lang="en-US" sz="1000" dirty="0">
                <a:latin typeface="Calibri" panose="020F0502020204030204" pitchFamily="34" charset="0"/>
                <a:ea typeface="Calibri" panose="020F0502020204030204" pitchFamily="34" charset="0"/>
              </a:rPr>
              <a:t>According to Act 44 of 2018, policy and training assessment shall consist of an evaluation of the school entity’s policies and practices to include:</a:t>
            </a:r>
          </a:p>
          <a:p>
            <a:pPr marL="457143"/>
            <a:r>
              <a:rPr lang="en-US" sz="1000" dirty="0">
                <a:latin typeface="Calibri" panose="020F0502020204030204" pitchFamily="34" charset="0"/>
                <a:ea typeface="Calibri" panose="020F0502020204030204" pitchFamily="34" charset="0"/>
                <a:cs typeface="Times New Roman" panose="02020603050405020304" pitchFamily="18" charset="0"/>
              </a:rPr>
              <a:t>(</a:t>
            </a:r>
            <a:r>
              <a:rPr lang="en-US" sz="1000" dirty="0" err="1">
                <a:latin typeface="Calibri" panose="020F0502020204030204" pitchFamily="34" charset="0"/>
                <a:ea typeface="Calibri" panose="020F0502020204030204" pitchFamily="34" charset="0"/>
                <a:cs typeface="Times New Roman" panose="02020603050405020304" pitchFamily="18" charset="0"/>
              </a:rPr>
              <a:t>i</a:t>
            </a:r>
            <a:r>
              <a:rPr lang="en-US" sz="1000" dirty="0">
                <a:latin typeface="Calibri" panose="020F0502020204030204" pitchFamily="34" charset="0"/>
                <a:ea typeface="Calibri" panose="020F0502020204030204" pitchFamily="34" charset="0"/>
                <a:cs typeface="Times New Roman" panose="02020603050405020304" pitchFamily="18" charset="0"/>
              </a:rPr>
              <a:t>) An analysis of the school entity's policies related to student safety, security and</a:t>
            </a:r>
          </a:p>
          <a:p>
            <a:pPr marL="457143"/>
            <a:r>
              <a:rPr lang="en-US" sz="1000" dirty="0">
                <a:latin typeface="Calibri" panose="020F0502020204030204" pitchFamily="34" charset="0"/>
                <a:ea typeface="Calibri" panose="020F0502020204030204" pitchFamily="34" charset="0"/>
                <a:cs typeface="Times New Roman" panose="02020603050405020304" pitchFamily="18" charset="0"/>
              </a:rPr>
              <a:t>management issues.</a:t>
            </a:r>
          </a:p>
          <a:p>
            <a:pPr marL="457143"/>
            <a:r>
              <a:rPr lang="en-US" sz="1000" dirty="0">
                <a:latin typeface="Calibri" panose="020F0502020204030204" pitchFamily="34" charset="0"/>
                <a:ea typeface="Calibri" panose="020F0502020204030204" pitchFamily="34" charset="0"/>
                <a:cs typeface="Times New Roman" panose="02020603050405020304" pitchFamily="18" charset="0"/>
              </a:rPr>
              <a:t>(ii) Discussions with the school entity's employees.</a:t>
            </a:r>
          </a:p>
          <a:p>
            <a:pPr marL="457143"/>
            <a:r>
              <a:rPr lang="en-US" sz="1000" dirty="0">
                <a:latin typeface="Calibri" panose="020F0502020204030204" pitchFamily="34" charset="0"/>
                <a:ea typeface="Calibri" panose="020F0502020204030204" pitchFamily="34" charset="0"/>
                <a:cs typeface="Times New Roman" panose="02020603050405020304" pitchFamily="18" charset="0"/>
              </a:rPr>
              <a:t>(iii) A review of the school entity's student code of conduct.</a:t>
            </a:r>
          </a:p>
          <a:p>
            <a:pPr marL="457143"/>
            <a:r>
              <a:rPr lang="en-US" sz="1000" dirty="0">
                <a:latin typeface="Calibri" panose="020F0502020204030204" pitchFamily="34" charset="0"/>
                <a:ea typeface="Calibri" panose="020F0502020204030204" pitchFamily="34" charset="0"/>
                <a:cs typeface="Times New Roman" panose="02020603050405020304" pitchFamily="18" charset="0"/>
              </a:rPr>
              <a:t>(iv) A review of the school entity's safety and security training practices.</a:t>
            </a:r>
          </a:p>
          <a:p>
            <a:pPr marL="457143"/>
            <a:r>
              <a:rPr lang="en-US" sz="1000" dirty="0">
                <a:latin typeface="Calibri" panose="020F0502020204030204" pitchFamily="34" charset="0"/>
                <a:ea typeface="Calibri" panose="020F0502020204030204" pitchFamily="34" charset="0"/>
                <a:cs typeface="Times New Roman" panose="02020603050405020304" pitchFamily="18" charset="0"/>
              </a:rPr>
              <a:t>(v) Recommendations for effective school safety and security training and practices</a:t>
            </a:r>
          </a:p>
          <a:p>
            <a:pPr marL="457143"/>
            <a:r>
              <a:rPr lang="en-US" sz="1000" dirty="0">
                <a:latin typeface="Calibri" panose="020F0502020204030204" pitchFamily="34" charset="0"/>
                <a:ea typeface="Calibri" panose="020F0502020204030204" pitchFamily="34" charset="0"/>
                <a:cs typeface="Times New Roman" panose="02020603050405020304" pitchFamily="18" charset="0"/>
              </a:rPr>
              <a:t>for all school entity employees.</a:t>
            </a:r>
          </a:p>
          <a:p>
            <a:pPr marL="457143"/>
            <a:r>
              <a:rPr lang="en-US" sz="1000" dirty="0">
                <a:latin typeface="Calibri" panose="020F0502020204030204" pitchFamily="34" charset="0"/>
                <a:ea typeface="Calibri" panose="020F0502020204030204" pitchFamily="34" charset="0"/>
                <a:cs typeface="Times New Roman" panose="02020603050405020304" pitchFamily="18" charset="0"/>
              </a:rPr>
              <a:t>(vi) An analysis of the school entity's communications practices and available</a:t>
            </a:r>
          </a:p>
          <a:p>
            <a:pPr marL="457143"/>
            <a:r>
              <a:rPr lang="en-US" sz="1000" dirty="0">
                <a:latin typeface="Calibri" panose="020F0502020204030204" pitchFamily="34" charset="0"/>
                <a:ea typeface="Calibri" panose="020F0502020204030204" pitchFamily="34" charset="0"/>
                <a:cs typeface="Times New Roman" panose="02020603050405020304" pitchFamily="18" charset="0"/>
              </a:rPr>
              <a:t>technology and tools.</a:t>
            </a:r>
          </a:p>
          <a:p>
            <a:pPr marL="0"/>
            <a:r>
              <a:rPr lang="en-US" sz="1000" dirty="0">
                <a:latin typeface="Calibri" panose="020F0502020204030204" pitchFamily="34" charset="0"/>
                <a:ea typeface="Calibri" panose="020F0502020204030204" pitchFamily="34" charset="0"/>
                <a:cs typeface="Times New Roman" panose="02020603050405020304" pitchFamily="18" charset="0"/>
              </a:rPr>
              <a:t> </a:t>
            </a:r>
          </a:p>
          <a:p>
            <a:pPr marL="0">
              <a:spcBef>
                <a:spcPts val="600"/>
              </a:spcBef>
            </a:pPr>
            <a:r>
              <a:rPr lang="en-US" sz="1000" dirty="0">
                <a:latin typeface="Calibri" panose="020F0502020204030204" pitchFamily="34" charset="0"/>
                <a:ea typeface="Calibri" panose="020F0502020204030204" pitchFamily="34" charset="0"/>
              </a:rPr>
              <a:t>PCCD again has a wealth of information located in the Policy and Training Assessment Criteria document that is located on the </a:t>
            </a:r>
            <a:r>
              <a:rPr lang="en-US" sz="1000" u="sng" dirty="0">
                <a:solidFill>
                  <a:srgbClr val="0563C1"/>
                </a:solidFill>
                <a:latin typeface="Calibri" panose="020F0502020204030204" pitchFamily="34" charset="0"/>
                <a:ea typeface="Calibri" panose="020F0502020204030204" pitchFamily="34" charset="0"/>
                <a:hlinkClick r:id="rId3"/>
              </a:rPr>
              <a:t>PCCD </a:t>
            </a:r>
            <a:r>
              <a:rPr lang="en-US" sz="1000" u="sng" spc="25" dirty="0">
                <a:solidFill>
                  <a:srgbClr val="0563C1"/>
                </a:solidFill>
                <a:latin typeface="Calibri" panose="020F0502020204030204" pitchFamily="34" charset="0"/>
                <a:ea typeface="Calibri" panose="020F0502020204030204" pitchFamily="34" charset="0"/>
                <a:hlinkClick r:id="rId3"/>
              </a:rPr>
              <a:t>School Safety and Security Assessment Criteria Toolkit webpage</a:t>
            </a:r>
            <a:r>
              <a:rPr lang="en-US" sz="1000" dirty="0">
                <a:latin typeface="Calibri" panose="020F0502020204030204" pitchFamily="34" charset="0"/>
                <a:ea typeface="Calibri" panose="020F0502020204030204" pitchFamily="34" charset="0"/>
              </a:rPr>
              <a:t>. </a:t>
            </a:r>
            <a:r>
              <a:rPr lang="en-US" sz="1000" dirty="0">
                <a:latin typeface="Calibri" panose="020F0502020204030204" pitchFamily="34" charset="0"/>
                <a:ea typeface="Calibri" panose="020F0502020204030204" pitchFamily="34" charset="0"/>
                <a:cs typeface="Calibri" panose="020F0502020204030204" pitchFamily="34" charset="0"/>
              </a:rPr>
              <a:t>School entities should be prepared to provide documentation of compliance with all mandated policies and procedures to assessors. A school safety assessor is required to review and analyze policies/procedures and make recommendations for effective school safety and security training and practices for all school entity employees.  </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This document is also in a tiered approach format.  It is recommended that all School Safety and Security Coordinators are familiar with this document to understand the statutory and criteria-based policies and procedures relating to school safety and security.</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 </a:t>
            </a:r>
          </a:p>
          <a:p>
            <a:pPr marL="0">
              <a:spcBef>
                <a:spcPts val="600"/>
              </a:spcBef>
            </a:pPr>
            <a:r>
              <a:rPr lang="en-US" sz="1000" dirty="0">
                <a:latin typeface="Calibri" panose="020F0502020204030204" pitchFamily="34" charset="0"/>
                <a:ea typeface="Calibri" panose="020F0502020204030204" pitchFamily="34" charset="0"/>
              </a:rPr>
              <a:t>Collaboration is key when understanding the importance of physical security in school.  School leaders and school employees must have a clear understanding of the policies and procedures in place to keep the physical space not only within the school but also the school grounds safe and secure.  There should be frequent communication around the expectations and clear procedures in place to report any suspected problems.</a:t>
            </a:r>
          </a:p>
          <a:p>
            <a:endParaRPr lang="en-US" dirty="0"/>
          </a:p>
        </p:txBody>
      </p:sp>
      <p:sp>
        <p:nvSpPr>
          <p:cNvPr id="4" name="Slide Number Placeholder 3"/>
          <p:cNvSpPr>
            <a:spLocks noGrp="1"/>
          </p:cNvSpPr>
          <p:nvPr>
            <p:ph type="sldNum" sz="quarter" idx="5"/>
          </p:nvPr>
        </p:nvSpPr>
        <p:spPr/>
        <p:txBody>
          <a:bodyPr/>
          <a:lstStyle/>
          <a:p>
            <a:fld id="{3A161355-0CB1-2F49-A3CE-8F4C1BDC5A2D}" type="slidenum">
              <a:rPr lang="en-US" smtClean="0"/>
              <a:t>162</a:t>
            </a:fld>
            <a:endParaRPr lang="en-US"/>
          </a:p>
        </p:txBody>
      </p:sp>
    </p:spTree>
    <p:extLst>
      <p:ext uri="{BB962C8B-B14F-4D97-AF65-F5344CB8AC3E}">
        <p14:creationId xmlns:p14="http://schemas.microsoft.com/office/powerpoint/2010/main" val="42079466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dirty="0">
                <a:latin typeface="Calibri" panose="020F0502020204030204" pitchFamily="34" charset="0"/>
                <a:ea typeface="Calibri" panose="020F0502020204030204" pitchFamily="34" charset="0"/>
                <a:cs typeface="Times New Roman" panose="02020603050405020304" pitchFamily="18" charset="0"/>
              </a:rPr>
              <a:t>According to Act 44 of 2018, the student assistance and behavioral health support assessment shall consist of an analysis of the school entity's climate, including:</a:t>
            </a:r>
          </a:p>
          <a:p>
            <a:pPr marL="457143"/>
            <a:r>
              <a:rPr lang="en-US" sz="1000" dirty="0">
                <a:latin typeface="Calibri" panose="020F0502020204030204" pitchFamily="34" charset="0"/>
                <a:ea typeface="Calibri" panose="020F0502020204030204" pitchFamily="34" charset="0"/>
                <a:cs typeface="Times New Roman" panose="02020603050405020304" pitchFamily="18" charset="0"/>
              </a:rPr>
              <a:t>(</a:t>
            </a:r>
            <a:r>
              <a:rPr lang="en-US" sz="1000" dirty="0" err="1">
                <a:latin typeface="Calibri" panose="020F0502020204030204" pitchFamily="34" charset="0"/>
                <a:ea typeface="Calibri" panose="020F0502020204030204" pitchFamily="34" charset="0"/>
                <a:cs typeface="Times New Roman" panose="02020603050405020304" pitchFamily="18" charset="0"/>
              </a:rPr>
              <a:t>i</a:t>
            </a:r>
            <a:r>
              <a:rPr lang="en-US" sz="1000" dirty="0">
                <a:latin typeface="Calibri" panose="020F0502020204030204" pitchFamily="34" charset="0"/>
                <a:ea typeface="Calibri" panose="020F0502020204030204" pitchFamily="34" charset="0"/>
                <a:cs typeface="Times New Roman" panose="02020603050405020304" pitchFamily="18" charset="0"/>
              </a:rPr>
              <a:t>) The availability of student assistance programs and behavioral health professionals</a:t>
            </a:r>
          </a:p>
          <a:p>
            <a:pPr marL="457143"/>
            <a:r>
              <a:rPr lang="en-US" sz="1000" dirty="0">
                <a:latin typeface="Calibri" panose="020F0502020204030204" pitchFamily="34" charset="0"/>
                <a:ea typeface="Calibri" panose="020F0502020204030204" pitchFamily="34" charset="0"/>
                <a:cs typeface="Times New Roman" panose="02020603050405020304" pitchFamily="18" charset="0"/>
              </a:rPr>
              <a:t>to provide assistance to the school entity.</a:t>
            </a:r>
          </a:p>
          <a:p>
            <a:pPr marL="457143"/>
            <a:r>
              <a:rPr lang="en-US" sz="1000" dirty="0">
                <a:latin typeface="Calibri" panose="020F0502020204030204" pitchFamily="34" charset="0"/>
                <a:ea typeface="Calibri" panose="020F0502020204030204" pitchFamily="34" charset="0"/>
                <a:cs typeface="Times New Roman" panose="02020603050405020304" pitchFamily="18" charset="0"/>
              </a:rPr>
              <a:t>(ii) A review of recommendations by behavioral and physical health professionals and</a:t>
            </a:r>
          </a:p>
          <a:p>
            <a:pPr marL="457143"/>
            <a:r>
              <a:rPr lang="en-US" sz="1000" dirty="0">
                <a:latin typeface="Calibri" panose="020F0502020204030204" pitchFamily="34" charset="0"/>
                <a:ea typeface="Calibri" panose="020F0502020204030204" pitchFamily="34" charset="0"/>
                <a:cs typeface="Times New Roman" panose="02020603050405020304" pitchFamily="18" charset="0"/>
              </a:rPr>
              <a:t>consideration of their recommendations.</a:t>
            </a:r>
          </a:p>
          <a:p>
            <a:pPr marL="457143"/>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spcBef>
                <a:spcPts val="600"/>
              </a:spcBef>
            </a:pPr>
            <a:r>
              <a:rPr lang="en-US" sz="1000" dirty="0">
                <a:latin typeface="Calibri" panose="020F0502020204030204" pitchFamily="34" charset="0"/>
                <a:ea typeface="Calibri" panose="020F0502020204030204" pitchFamily="34" charset="0"/>
              </a:rPr>
              <a:t>A link to Student Assistance and Behavioral Health Support Assessment Criteria can be found the on the </a:t>
            </a:r>
            <a:r>
              <a:rPr lang="en-US" sz="1000" u="sng" dirty="0">
                <a:solidFill>
                  <a:srgbClr val="0563C1"/>
                </a:solidFill>
                <a:latin typeface="Calibri" panose="020F0502020204030204" pitchFamily="34" charset="0"/>
                <a:ea typeface="Calibri" panose="020F0502020204030204" pitchFamily="34" charset="0"/>
                <a:hlinkClick r:id="rId3"/>
              </a:rPr>
              <a:t>PCCD </a:t>
            </a:r>
            <a:r>
              <a:rPr lang="en-US" sz="1000" u="sng" spc="25" dirty="0">
                <a:solidFill>
                  <a:srgbClr val="0563C1"/>
                </a:solidFill>
                <a:latin typeface="Calibri" panose="020F0502020204030204" pitchFamily="34" charset="0"/>
                <a:ea typeface="Calibri" panose="020F0502020204030204" pitchFamily="34" charset="0"/>
                <a:hlinkClick r:id="rId3"/>
              </a:rPr>
              <a:t>School Safety and Security Assessment Criteria Toolkit webpage</a:t>
            </a:r>
            <a:r>
              <a:rPr lang="en-US" sz="1000" dirty="0">
                <a:latin typeface="Calibri" panose="020F0502020204030204" pitchFamily="34" charset="0"/>
                <a:ea typeface="Calibri" panose="020F0502020204030204" pitchFamily="34" charset="0"/>
              </a:rPr>
              <a:t>  </a:t>
            </a:r>
          </a:p>
          <a:p>
            <a:pPr marL="0">
              <a:spcBef>
                <a:spcPts val="600"/>
              </a:spcBef>
            </a:pPr>
            <a:endParaRPr lang="en-US" sz="1000" dirty="0">
              <a:latin typeface="Calibri" panose="020F0502020204030204" pitchFamily="34" charset="0"/>
              <a:ea typeface="Calibri" panose="020F0502020204030204" pitchFamily="34" charset="0"/>
            </a:endParaRPr>
          </a:p>
          <a:p>
            <a:r>
              <a:rPr lang="en-US" sz="1000" dirty="0">
                <a:latin typeface="Calibri" panose="020F0502020204030204" pitchFamily="34" charset="0"/>
                <a:ea typeface="Calibri" panose="020F0502020204030204" pitchFamily="34" charset="0"/>
              </a:rPr>
              <a:t>NOTE: </a:t>
            </a:r>
            <a:r>
              <a:rPr lang="en-US" sz="1000" dirty="0">
                <a:latin typeface="Segoe UI" panose="020B0502040204020203" pitchFamily="34" charset="0"/>
              </a:rPr>
              <a:t>PCCD is currently in the process of convening a workgroup to assist with updating the behavioral health support assessment criteria toolkit to align with the baseline criteria for behavioral health which was updated in 2023. Until such time as the Assessment Criteria Toolkit is updated, the material in this presentation will focus on the existing toolkit. Materials will be updated when they become available. </a:t>
            </a:r>
            <a:endParaRPr lang="en-US" sz="1000" dirty="0">
              <a:latin typeface="Arial" panose="020B0604020202020204" pitchFamily="34" charset="0"/>
            </a:endParaRP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Information on Student Assistance Programs and Behavioral Health topics are covered in detail in other parts of the School Safety and Security training modules.</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An additional consideration in this section that is important is on school climate.  School climate is a multi-faceted area that reflects the school community’s norms, goals, and values and is based on students’, parents’ or families’, and school staff’s perceptions of school life. Research has found that a negative school climate is associated with higher rates of school violence and disorder. A positive school climate is recognized as a protective factor supporting positive youth development. </a:t>
            </a:r>
          </a:p>
          <a:p>
            <a:pPr marL="0">
              <a:spcBef>
                <a:spcPts val="600"/>
              </a:spcBef>
            </a:pPr>
            <a:r>
              <a:rPr lang="en-US" sz="1000" dirty="0">
                <a:latin typeface="Calibri" panose="020F0502020204030204" pitchFamily="34" charset="0"/>
                <a:ea typeface="Calibri" panose="020F0502020204030204" pitchFamily="34" charset="0"/>
              </a:rPr>
              <a:t> </a:t>
            </a:r>
          </a:p>
          <a:p>
            <a:pPr marL="0">
              <a:spcBef>
                <a:spcPts val="600"/>
              </a:spcBef>
            </a:pPr>
            <a:r>
              <a:rPr lang="en-US" sz="1000" dirty="0">
                <a:latin typeface="Calibri" panose="020F0502020204030204" pitchFamily="34" charset="0"/>
                <a:ea typeface="Calibri" panose="020F0502020204030204" pitchFamily="34" charset="0"/>
              </a:rPr>
              <a:t>School climate improvement strategies should be led by building level teams empowered to engage the broader school community in identifying needs and implementing improvement strategies. Climate assessments should involve multiple data sources and include, at minimum, </a:t>
            </a:r>
            <a:r>
              <a:rPr lang="en-US" sz="1000" u="sng" dirty="0">
                <a:solidFill>
                  <a:srgbClr val="0563C1"/>
                </a:solidFill>
                <a:latin typeface="Calibri" panose="020F0502020204030204" pitchFamily="34" charset="0"/>
                <a:ea typeface="Calibri" panose="020F0502020204030204" pitchFamily="34" charset="0"/>
                <a:hlinkClick r:id="rId4"/>
              </a:rPr>
              <a:t>surveys</a:t>
            </a:r>
            <a:r>
              <a:rPr lang="en-US" sz="1000" dirty="0">
                <a:latin typeface="Calibri" panose="020F0502020204030204" pitchFamily="34" charset="0"/>
                <a:ea typeface="Calibri" panose="020F0502020204030204" pitchFamily="34" charset="0"/>
              </a:rPr>
              <a:t>, of students’ and other stakeholders’ perceptions of the school climate. Quality climate assessments are psychometrically sound and include multiple domains informed by research, such as: safety, school connectedness, positive relationships, engagement, social-emotional learning, and student supports.  When you are able, please review the tiered general guidelines for school climate considerations found within the document. </a:t>
            </a:r>
          </a:p>
          <a:p>
            <a:pPr marL="0">
              <a:spcBef>
                <a:spcPts val="600"/>
              </a:spcBef>
            </a:pPr>
            <a:r>
              <a:rPr lang="en-US" sz="1000" cap="all" dirty="0">
                <a:latin typeface="Calibri" panose="020F0502020204030204" pitchFamily="34" charset="0"/>
                <a:ea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The assessment of behavioral health and school climate leads to an additional strategy on CPTED.  The strategy is called the second generation of CPTED.  This strategy shifts away from the physical environment to the emotional and psychological aspects of crime prevention and school security. Often the presence of highly visible security features like metal detectors can negatively impact school climate and the students’ perception of their safety.  A positive school climate is a critical element of school safety and security. The concepts in the principles of second generation CPTED often overlap and relate back to the “first generation” principles of Natural Surveillance, Natural Access Control, Territoriality, and Maintenance.  </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spcBef>
                <a:spcPts val="600"/>
              </a:spcBef>
            </a:pPr>
            <a:r>
              <a:rPr lang="en-US" sz="1000" b="1" dirty="0">
                <a:latin typeface="Calibri" panose="020F0502020204030204" pitchFamily="34" charset="0"/>
                <a:ea typeface="Calibri" panose="020F0502020204030204" pitchFamily="34" charset="0"/>
                <a:cs typeface="Calibri" panose="020F0502020204030204" pitchFamily="34" charset="0"/>
              </a:rPr>
              <a:t>Social Cohesion</a:t>
            </a:r>
            <a:r>
              <a:rPr lang="en-US" sz="1000" dirty="0">
                <a:latin typeface="Calibri" panose="020F0502020204030204" pitchFamily="34" charset="0"/>
                <a:ea typeface="Calibri" panose="020F0502020204030204" pitchFamily="34" charset="0"/>
                <a:cs typeface="Calibri" panose="020F0502020204030204" pitchFamily="34" charset="0"/>
              </a:rPr>
              <a:t> - promotes positive interactions between students, staff, families, and residents. Social cohesion involves inclusive activities that create a sense of unity among individuals.  This principle is related to Territoriality and Activity Support from the First generation CPTED principles which encourages ownership of the school property by the entire school community. </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spcBef>
                <a:spcPts val="600"/>
              </a:spcBef>
            </a:pPr>
            <a:r>
              <a:rPr lang="en-US" sz="1000" b="1" dirty="0">
                <a:latin typeface="Calibri" panose="020F0502020204030204" pitchFamily="34" charset="0"/>
                <a:ea typeface="Calibri" panose="020F0502020204030204" pitchFamily="34" charset="0"/>
                <a:cs typeface="Calibri" panose="020F0502020204030204" pitchFamily="34" charset="0"/>
              </a:rPr>
              <a:t>Connectivity</a:t>
            </a:r>
            <a:r>
              <a:rPr lang="en-US" sz="1000" dirty="0">
                <a:latin typeface="Calibri" panose="020F0502020204030204" pitchFamily="34" charset="0"/>
                <a:ea typeface="Calibri" panose="020F0502020204030204" pitchFamily="34" charset="0"/>
                <a:cs typeface="Calibri" panose="020F0502020204030204" pitchFamily="34" charset="0"/>
              </a:rPr>
              <a:t> - This principle promotes connections to and communications with local residents, businesses, public libraries, and community organizations. This principle expands social cohesion to entities outside of the immediate school community.</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spcBef>
                <a:spcPts val="600"/>
              </a:spcBef>
            </a:pPr>
            <a:r>
              <a:rPr lang="en-US" sz="1000" b="1" dirty="0">
                <a:latin typeface="Calibri" panose="020F0502020204030204" pitchFamily="34" charset="0"/>
                <a:ea typeface="Calibri" panose="020F0502020204030204" pitchFamily="34" charset="0"/>
                <a:cs typeface="Calibri" panose="020F0502020204030204" pitchFamily="34" charset="0"/>
              </a:rPr>
              <a:t>Threshold Capacity</a:t>
            </a:r>
            <a:r>
              <a:rPr lang="en-US" sz="1000" dirty="0">
                <a:latin typeface="Calibri" panose="020F0502020204030204" pitchFamily="34" charset="0"/>
                <a:ea typeface="Calibri" panose="020F0502020204030204" pitchFamily="34" charset="0"/>
                <a:cs typeface="Calibri" panose="020F0502020204030204" pitchFamily="34" charset="0"/>
              </a:rPr>
              <a:t> - aims to create spaces that have multiple uses that are open and available for community use.  For example, youth sports using the school’s fields, sharing the school stage for community theater, and allowing library use for youth book clubs.  </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solidFill>
                  <a:srgbClr val="333333"/>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spcBef>
                <a:spcPts val="600"/>
              </a:spcBef>
            </a:pPr>
            <a:r>
              <a:rPr lang="en-US" sz="1000" b="1" dirty="0">
                <a:solidFill>
                  <a:srgbClr val="333333"/>
                </a:solidFill>
                <a:highlight>
                  <a:srgbClr val="FFFFFF"/>
                </a:highlight>
                <a:latin typeface="Calibri" panose="020F0502020204030204" pitchFamily="34" charset="0"/>
                <a:ea typeface="Calibri" panose="020F0502020204030204" pitchFamily="34" charset="0"/>
                <a:cs typeface="Calibri" panose="020F0502020204030204" pitchFamily="34" charset="0"/>
              </a:rPr>
              <a:t>Community Culture</a:t>
            </a:r>
            <a:r>
              <a:rPr lang="en-US" sz="1000" dirty="0">
                <a:solidFill>
                  <a:srgbClr val="333333"/>
                </a:solidFill>
                <a:highlight>
                  <a:srgbClr val="FFFFFF"/>
                </a:highlight>
                <a:latin typeface="Calibri" panose="020F0502020204030204" pitchFamily="34" charset="0"/>
                <a:ea typeface="Calibri" panose="020F0502020204030204" pitchFamily="34" charset="0"/>
                <a:cs typeface="Calibri" panose="020F0502020204030204" pitchFamily="34" charset="0"/>
              </a:rPr>
              <a:t> - fosters a sense of school pride and brings school community members together for a common purpose.  This principle involves social activities that engage community members within a school. School clubs, and athletics as well as concerts, art shows, dances, and fairs are examples.</a:t>
            </a:r>
            <a:endParaRPr lang="en-US" sz="1000" dirty="0">
              <a:latin typeface="Calibri" panose="020F0502020204030204" pitchFamily="34" charset="0"/>
              <a:ea typeface="Calibri" panose="020F0502020204030204" pitchFamily="34" charset="0"/>
            </a:endParaRPr>
          </a:p>
          <a:p>
            <a:pPr marL="0"/>
            <a:endParaRPr lang="en-US" sz="1000" dirty="0">
              <a:latin typeface="Calibri" panose="020F0502020204030204" pitchFamily="34" charset="0"/>
              <a:ea typeface="Calibri" panose="020F0502020204030204" pitchFamily="34" charset="0"/>
            </a:endParaRPr>
          </a:p>
          <a:p>
            <a:pPr marL="0"/>
            <a:r>
              <a:rPr lang="en-US" sz="1000" dirty="0">
                <a:latin typeface="Calibri" panose="020F0502020204030204" pitchFamily="34" charset="0"/>
                <a:ea typeface="Calibri" panose="020F0502020204030204" pitchFamily="34" charset="0"/>
              </a:rPr>
              <a:t>Student Assistance and Behavioral Health Support Assessment Criteria:</a:t>
            </a:r>
          </a:p>
          <a:p>
            <a:pPr marL="0"/>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PCCD is currently in the process of convening a workgroup to assist with updating the behavioral health support assessment criteria toolkit to align with the baseline criteria for behavioral health which was updated in 2023. Until such time as the Assessment Criteria Toolkit is updated, the material in this presentation will focus on the existing toolkit. Materials will be updated when they become available. </a:t>
            </a:r>
          </a:p>
          <a:p>
            <a:pPr marL="0">
              <a:spcBef>
                <a:spcPts val="600"/>
              </a:spcBef>
            </a:pPr>
            <a:r>
              <a:rPr lang="en-US" sz="1000" dirty="0">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3A161355-0CB1-2F49-A3CE-8F4C1BDC5A2D}" type="slidenum">
              <a:rPr lang="en-US" smtClean="0"/>
              <a:t>163</a:t>
            </a:fld>
            <a:endParaRPr lang="en-US"/>
          </a:p>
        </p:txBody>
      </p:sp>
    </p:spTree>
    <p:extLst>
      <p:ext uri="{BB962C8B-B14F-4D97-AF65-F5344CB8AC3E}">
        <p14:creationId xmlns:p14="http://schemas.microsoft.com/office/powerpoint/2010/main" val="306590535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b="1" dirty="0">
                <a:latin typeface="Calibri" panose="020F0502020204030204" pitchFamily="34" charset="0"/>
                <a:ea typeface="Times New Roman" panose="02020603050405020304" pitchFamily="18" charset="0"/>
              </a:rPr>
              <a:t>LINKS TO DOWNLOADBLE &amp; PRINTABLE TOOLKIT DOCUMENTS:</a:t>
            </a:r>
            <a:endParaRPr lang="en-US" sz="1000" dirty="0">
              <a:latin typeface="Times New Roman" panose="02020603050405020304" pitchFamily="18" charset="0"/>
              <a:ea typeface="Times New Roman" panose="02020603050405020304" pitchFamily="18" charset="0"/>
            </a:endParaRPr>
          </a:p>
          <a:p>
            <a:pPr marL="0"/>
            <a:r>
              <a:rPr lang="en-US" sz="1000" i="1"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indent="0"/>
            <a:r>
              <a:rPr lang="en-US" sz="1000" i="1" u="sng" dirty="0">
                <a:solidFill>
                  <a:srgbClr val="0563C1"/>
                </a:solidFill>
                <a:latin typeface="Calibri" panose="020F0502020204030204" pitchFamily="34" charset="0"/>
                <a:ea typeface="Times New Roman" panose="02020603050405020304" pitchFamily="18" charset="0"/>
                <a:hlinkClick r:id="rId3"/>
              </a:rPr>
              <a:t>Overview of Section 1303-B of Act 44 (Downloadable Document from Toolkit)</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 </a:t>
            </a:r>
            <a:r>
              <a:rPr lang="en-US" sz="1000" dirty="0">
                <a:latin typeface="Calibri" panose="020F0502020204030204" pitchFamily="34" charset="0"/>
                <a:ea typeface="Calibri" panose="020F0502020204030204" pitchFamily="34" charset="0"/>
                <a:cs typeface="Calibri" panose="020F0502020204030204" pitchFamily="34" charset="0"/>
              </a:rPr>
              <a:t>(1) </a:t>
            </a:r>
            <a:r>
              <a:rPr lang="en-US" sz="1000" b="1" dirty="0">
                <a:latin typeface="Calibri" panose="020F0502020204030204" pitchFamily="34" charset="0"/>
                <a:ea typeface="Calibri" panose="020F0502020204030204" pitchFamily="34" charset="0"/>
                <a:cs typeface="Calibri" panose="020F0502020204030204" pitchFamily="34" charset="0"/>
              </a:rPr>
              <a:t>A physical assessment</a:t>
            </a:r>
            <a:r>
              <a:rPr lang="en-US" sz="1000" dirty="0">
                <a:latin typeface="Calibri" panose="020F0502020204030204" pitchFamily="34" charset="0"/>
                <a:ea typeface="Calibri" panose="020F0502020204030204" pitchFamily="34" charset="0"/>
                <a:cs typeface="Calibri" panose="020F0502020204030204" pitchFamily="34" charset="0"/>
              </a:rPr>
              <a:t>. The physical assessment shall be conducted during calendar</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457143"/>
            <a:r>
              <a:rPr lang="en-US" sz="1000" dirty="0">
                <a:latin typeface="Calibri" panose="020F0502020204030204" pitchFamily="34" charset="0"/>
                <a:ea typeface="Calibri" panose="020F0502020204030204" pitchFamily="34" charset="0"/>
                <a:cs typeface="Calibri" panose="020F0502020204030204" pitchFamily="34" charset="0"/>
              </a:rPr>
              <a:t>months when school is in session and shall consist of an evaluation of the school entity's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457143"/>
            <a:r>
              <a:rPr lang="en-US" sz="1000" dirty="0">
                <a:latin typeface="Calibri" panose="020F0502020204030204" pitchFamily="34" charset="0"/>
                <a:ea typeface="Calibri" panose="020F0502020204030204" pitchFamily="34" charset="0"/>
                <a:cs typeface="Calibri" panose="020F0502020204030204" pitchFamily="34" charset="0"/>
              </a:rPr>
              <a:t>structural facilities and surrounding property that includes: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a:t>
            </a:r>
            <a:r>
              <a:rPr lang="en-US" sz="1000" dirty="0" err="1">
                <a:latin typeface="Calibri" panose="020F0502020204030204" pitchFamily="34" charset="0"/>
                <a:ea typeface="Calibri" panose="020F0502020204030204" pitchFamily="34" charset="0"/>
                <a:cs typeface="Calibri" panose="020F0502020204030204" pitchFamily="34" charset="0"/>
              </a:rPr>
              <a:t>i</a:t>
            </a:r>
            <a:r>
              <a:rPr lang="en-US" sz="1000" dirty="0">
                <a:latin typeface="Calibri" panose="020F0502020204030204" pitchFamily="34" charset="0"/>
                <a:ea typeface="Calibri" panose="020F0502020204030204" pitchFamily="34" charset="0"/>
                <a:cs typeface="Calibri" panose="020F0502020204030204" pitchFamily="34" charset="0"/>
              </a:rPr>
              <a:t>) A review of the school entity's existing school safety and security plan.</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(ii) A review of the school entity's existing plans for crisis response and mitigation.</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(iii) An analysis of the school entity's crime prevention policy or practices, including</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environmental design.</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(iv) Discussions with the local law enforcement agencies that are primarily responsible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for protecting and securing the school.</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(v) An analysis of the school entity's cooperative agreements with the local law</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enforcement agencies that are primarily responsible for protecting and securing the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school.</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(vi) Discussions with the school entity's employees.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(2) </a:t>
            </a:r>
            <a:r>
              <a:rPr lang="en-US" sz="1000" b="1" dirty="0">
                <a:latin typeface="Calibri" panose="020F0502020204030204" pitchFamily="34" charset="0"/>
                <a:ea typeface="Calibri" panose="020F0502020204030204" pitchFamily="34" charset="0"/>
                <a:cs typeface="Calibri" panose="020F0502020204030204" pitchFamily="34" charset="0"/>
              </a:rPr>
              <a:t>A policy and training assessment</a:t>
            </a:r>
            <a:r>
              <a:rPr lang="en-US" sz="1000" dirty="0">
                <a:latin typeface="Calibri" panose="020F0502020204030204" pitchFamily="34" charset="0"/>
                <a:ea typeface="Calibri" panose="020F0502020204030204" pitchFamily="34" charset="0"/>
                <a:cs typeface="Calibri" panose="020F0502020204030204" pitchFamily="34" charset="0"/>
              </a:rPr>
              <a:t>. The policy and training assessment shall consist of an</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457143"/>
            <a:r>
              <a:rPr lang="en-US" sz="1000" dirty="0">
                <a:latin typeface="Calibri" panose="020F0502020204030204" pitchFamily="34" charset="0"/>
                <a:ea typeface="Calibri" panose="020F0502020204030204" pitchFamily="34" charset="0"/>
                <a:cs typeface="Calibri" panose="020F0502020204030204" pitchFamily="34" charset="0"/>
              </a:rPr>
              <a:t>evaluation of the school entity's policies and practices, including:</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a:t>
            </a:r>
            <a:r>
              <a:rPr lang="en-US" sz="1000" dirty="0" err="1">
                <a:latin typeface="Calibri" panose="020F0502020204030204" pitchFamily="34" charset="0"/>
                <a:ea typeface="Calibri" panose="020F0502020204030204" pitchFamily="34" charset="0"/>
                <a:cs typeface="Calibri" panose="020F0502020204030204" pitchFamily="34" charset="0"/>
              </a:rPr>
              <a:t>i</a:t>
            </a:r>
            <a:r>
              <a:rPr lang="en-US" sz="1000" dirty="0">
                <a:latin typeface="Calibri" panose="020F0502020204030204" pitchFamily="34" charset="0"/>
                <a:ea typeface="Calibri" panose="020F0502020204030204" pitchFamily="34" charset="0"/>
                <a:cs typeface="Calibri" panose="020F0502020204030204" pitchFamily="34" charset="0"/>
              </a:rPr>
              <a:t>) An analysis of the school entity's policies related to student safety, security and</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management issues.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(ii) Discussions with the school entity's employees.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(iii) A review of the school entity's student code of conduct.</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(iv) A review of the school entity's safety and security training practices.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(v) Recommendations for effective school safety and security training and practices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for all school entity employees.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(vi) An analysis of the school entity's communications practices and available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technology and tools.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(3) </a:t>
            </a:r>
            <a:r>
              <a:rPr lang="en-US" sz="1000" b="1" dirty="0">
                <a:latin typeface="Calibri" panose="020F0502020204030204" pitchFamily="34" charset="0"/>
                <a:ea typeface="Calibri" panose="020F0502020204030204" pitchFamily="34" charset="0"/>
                <a:cs typeface="Calibri" panose="020F0502020204030204" pitchFamily="34" charset="0"/>
              </a:rPr>
              <a:t>A student assistance and behavioral health support assessment</a:t>
            </a:r>
            <a:r>
              <a:rPr lang="en-US" sz="1000" dirty="0">
                <a:latin typeface="Calibri" panose="020F0502020204030204" pitchFamily="34" charset="0"/>
                <a:ea typeface="Calibri" panose="020F0502020204030204" pitchFamily="34" charset="0"/>
                <a:cs typeface="Calibri" panose="020F0502020204030204" pitchFamily="34" charset="0"/>
              </a:rPr>
              <a:t>. The student assistance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457143"/>
            <a:r>
              <a:rPr lang="en-US" sz="1000" dirty="0">
                <a:latin typeface="Calibri" panose="020F0502020204030204" pitchFamily="34" charset="0"/>
                <a:ea typeface="Calibri" panose="020F0502020204030204" pitchFamily="34" charset="0"/>
                <a:cs typeface="Calibri" panose="020F0502020204030204" pitchFamily="34" charset="0"/>
              </a:rPr>
              <a:t>and behavioral health support assessment shall consist of an analysis of the school entity's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457143"/>
            <a:r>
              <a:rPr lang="en-US" sz="1000" dirty="0">
                <a:latin typeface="Calibri" panose="020F0502020204030204" pitchFamily="34" charset="0"/>
                <a:ea typeface="Calibri" panose="020F0502020204030204" pitchFamily="34" charset="0"/>
                <a:cs typeface="Calibri" panose="020F0502020204030204" pitchFamily="34" charset="0"/>
              </a:rPr>
              <a:t>climate, including:</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a:t>
            </a:r>
            <a:r>
              <a:rPr lang="en-US" sz="1000" dirty="0" err="1">
                <a:latin typeface="Calibri" panose="020F0502020204030204" pitchFamily="34" charset="0"/>
                <a:ea typeface="Calibri" panose="020F0502020204030204" pitchFamily="34" charset="0"/>
                <a:cs typeface="Calibri" panose="020F0502020204030204" pitchFamily="34" charset="0"/>
              </a:rPr>
              <a:t>i</a:t>
            </a:r>
            <a:r>
              <a:rPr lang="en-US" sz="1000" dirty="0">
                <a:latin typeface="Calibri" panose="020F0502020204030204" pitchFamily="34" charset="0"/>
                <a:ea typeface="Calibri" panose="020F0502020204030204" pitchFamily="34" charset="0"/>
                <a:cs typeface="Calibri" panose="020F0502020204030204" pitchFamily="34" charset="0"/>
              </a:rPr>
              <a:t>) The availability of student assistance programs and behavioral health professionals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to provide assistance to the school entity.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(ii) A review of recommendations by behavioral and physical health professionals and</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consideration of their recommendations.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indent="0"/>
            <a:r>
              <a:rPr lang="en-US" sz="1000" i="1" u="sng" dirty="0">
                <a:solidFill>
                  <a:srgbClr val="0563C1"/>
                </a:solidFill>
                <a:latin typeface="Calibri" panose="020F0502020204030204" pitchFamily="34" charset="0"/>
                <a:ea typeface="Times New Roman" panose="02020603050405020304" pitchFamily="18" charset="0"/>
                <a:hlinkClick r:id="rId4"/>
              </a:rPr>
              <a:t>Use of Assessment Criteria by School Entities (Downloadable document from Toolkit)</a:t>
            </a:r>
            <a:endParaRPr lang="en-US" sz="1000" dirty="0">
              <a:latin typeface="Times New Roman" panose="02020603050405020304" pitchFamily="18" charset="0"/>
              <a:ea typeface="Times New Roman" panose="02020603050405020304" pitchFamily="18" charset="0"/>
            </a:endParaRPr>
          </a:p>
          <a:p>
            <a:pPr marL="0"/>
            <a:r>
              <a:rPr lang="en-US" sz="1000" i="1"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(a) </a:t>
            </a:r>
            <a:r>
              <a:rPr lang="en-US" sz="1000" b="1" dirty="0">
                <a:latin typeface="Calibri" panose="020F0502020204030204" pitchFamily="34" charset="0"/>
                <a:ea typeface="Calibri" panose="020F0502020204030204" pitchFamily="34" charset="0"/>
                <a:cs typeface="Calibri" panose="020F0502020204030204" pitchFamily="34" charset="0"/>
              </a:rPr>
              <a:t>Appointment.</a:t>
            </a:r>
            <a:r>
              <a:rPr lang="en-US" sz="1000" dirty="0">
                <a:latin typeface="Calibri" panose="020F0502020204030204" pitchFamily="34" charset="0"/>
                <a:ea typeface="Calibri" panose="020F0502020204030204" pitchFamily="34" charset="0"/>
                <a:cs typeface="Calibri" panose="020F0502020204030204" pitchFamily="34" charset="0"/>
              </a:rPr>
              <a:t> -- The chief school administrator of a school entity shall appoint a school</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administrator as the school safety and security coordinator for the school entity. The appointment</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shall be made not later than August 31, 2018.</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(b) </a:t>
            </a:r>
            <a:r>
              <a:rPr lang="en-US" sz="1000" b="1" dirty="0">
                <a:latin typeface="Calibri" panose="020F0502020204030204" pitchFamily="34" charset="0"/>
                <a:ea typeface="Calibri" panose="020F0502020204030204" pitchFamily="34" charset="0"/>
                <a:cs typeface="Calibri" panose="020F0502020204030204" pitchFamily="34" charset="0"/>
              </a:rPr>
              <a:t>General duties</a:t>
            </a:r>
            <a:r>
              <a:rPr lang="en-US" sz="1000" dirty="0">
                <a:latin typeface="Calibri" panose="020F0502020204030204" pitchFamily="34" charset="0"/>
                <a:ea typeface="Calibri" panose="020F0502020204030204" pitchFamily="34" charset="0"/>
                <a:cs typeface="Calibri" panose="020F0502020204030204" pitchFamily="34" charset="0"/>
              </a:rPr>
              <a:t>. -- The school safety and security coordinator shall oversee all school police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officers, school resource officers, school security guards and policies and procedures in the school</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entity and report directly to the chief school administrator. As used in this subsection, the terms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"school police officer," "school resource officer" and "school security guard" shall have the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meanings given to them in section 1301-C.</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(c</a:t>
            </a:r>
            <a:r>
              <a:rPr lang="en-US" sz="1000" b="1" dirty="0">
                <a:latin typeface="Calibri" panose="020F0502020204030204" pitchFamily="34" charset="0"/>
                <a:ea typeface="Calibri" panose="020F0502020204030204" pitchFamily="34" charset="0"/>
                <a:cs typeface="Calibri" panose="020F0502020204030204" pitchFamily="34" charset="0"/>
              </a:rPr>
              <a:t>) Specific duties</a:t>
            </a:r>
            <a:r>
              <a:rPr lang="en-US" sz="1000" dirty="0">
                <a:latin typeface="Calibri" panose="020F0502020204030204" pitchFamily="34" charset="0"/>
                <a:ea typeface="Calibri" panose="020F0502020204030204" pitchFamily="34" charset="0"/>
                <a:cs typeface="Calibri" panose="020F0502020204030204" pitchFamily="34" charset="0"/>
              </a:rPr>
              <a:t>. -- The school safety and security coordinator shall:</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(1) Review the school entity's policies and procedures relative to school safety and security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and compliance with Federal and State laws regarding school safety and security.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(2) Coordinate training and resources for students and school entity staff in matters relating</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to situational awareness, trauma-informed education awareness, behavioral health</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awareness, suicide and bullying awareness, substance abuse awareness and emergency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procedures and training drills, including fire, natural disaster, active shooter, hostage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situation and bomb threat.</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(3) Coordinate school safety and security assessments as necessary.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(4) Serve as the school entity liaison with the committee, the department, law enforcement</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and other organizations on matters of school safety and security.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(5) Make a report no later than June 30, 2019, and each June 30 thereafter, to the school</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entity's board of directors on the school entity's current safety and security practices that</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identify strategies to improve school safety and security. The report shall be presented to the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school entity's board of directors at an executive session of the school entity's board of</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directors. The report shall be submitted to the committee and shall not be subject to the act</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of February 14, 2008 (P.L.6, No.3), known as the Right-to-Know Law.</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(6) Coordinate a tour of the school entity's buildings and grounds biennially or when a</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building is first occupied or reconfigured with the law enforcement agencies and first</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responders that are primarily responsible for protecting and securing the school entity to</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discuss and coordinate school safety and security matters.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As the administrator responsible for coordinating school safety and security assessments as necessary,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coordinators should review these criteria, and review the school entity’s policies and procedures relative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to school safety and security to ensure compliance with Federal and State laws regarding school safety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and security. The coordinator should work with his or her chief school administrator and governing</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board to determine what type of assessment may be beneficial to the school entity.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If a school entity decides to undergo a school safety and security assessment with an external assessor,</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school entities should consider whether or not the proposed assessor is registered with the Committee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pursuant to Section 1304-B of Act 44. The coordinator should also act as the point of contact for any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assessment conducted by an external assessor (e.g., Pennsylvania State Police, registered assessor, etc.).</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Please note that this criterion is written so that a school entity with limited resources could opt to</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perform a self-assessment of their safety and security. However, the Committee and Workgroups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recommend that external assessors or qualified professionals employed outside of the school entity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(e.g., professionals from a neighboring school entity or intermediate unit) should be utilized to assist in</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the assessment. A registry of these qualified individuals established by the Committee, is continuously updated and is available online at </a:t>
            </a:r>
            <a:r>
              <a:rPr lang="en-US" sz="10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5"/>
              </a:rPr>
              <a:t>Provider Registry</a:t>
            </a:r>
            <a:r>
              <a:rPr lang="en-US" sz="1000" dirty="0">
                <a:latin typeface="Calibri" panose="020F0502020204030204" pitchFamily="34" charset="0"/>
                <a:ea typeface="Calibri" panose="020F0502020204030204" pitchFamily="34" charset="0"/>
                <a:cs typeface="Calibri" panose="020F0502020204030204" pitchFamily="34" charset="0"/>
              </a:rPr>
              <a:t>.</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i="1"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indent="0"/>
            <a:r>
              <a:rPr lang="en-US" sz="1000" i="1" u="sng" dirty="0">
                <a:solidFill>
                  <a:srgbClr val="0563C1"/>
                </a:solidFill>
                <a:latin typeface="Calibri" panose="020F0502020204030204" pitchFamily="34" charset="0"/>
                <a:ea typeface="Times New Roman" panose="02020603050405020304" pitchFamily="18" charset="0"/>
                <a:hlinkClick r:id="rId6"/>
              </a:rPr>
              <a:t>Use of Assessment Criteria by Assessors (Downloadable Document from Toolkit)</a:t>
            </a:r>
            <a:endParaRPr lang="en-US" sz="1000" dirty="0">
              <a:latin typeface="Times New Roman" panose="02020603050405020304" pitchFamily="18" charset="0"/>
              <a:ea typeface="Times New Roman" panose="02020603050405020304" pitchFamily="18" charset="0"/>
            </a:endParaRPr>
          </a:p>
          <a:p>
            <a:pPr marL="0"/>
            <a:r>
              <a:rPr lang="en-US" sz="1000" i="1"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Under Section 1307-B of the PA Public School Code, members of the Pennsylvania State Police Risk and Vulnerability Assessment Team (PSP RVAT) are qualified to engage in school safety and security assessments. Each PSP RVAT team shall conduct school safety and security assessments based upon the Committee’s criteria when school is in session at school entities on a systematic basis free of charge. Schools or school entities wishing to utilize the PSP RVAT team to conduct an assessment should contact </a:t>
            </a:r>
            <a:r>
              <a:rPr lang="en-US" sz="10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7"/>
              </a:rPr>
              <a:t>ra-pspoffdomesticsecurity@pa.gov</a:t>
            </a:r>
            <a:r>
              <a:rPr lang="en-US" sz="1000" dirty="0">
                <a:latin typeface="Calibri" panose="020F0502020204030204" pitchFamily="34" charset="0"/>
                <a:ea typeface="Calibri" panose="020F0502020204030204" pitchFamily="34" charset="0"/>
                <a:cs typeface="Calibri" panose="020F0502020204030204" pitchFamily="34" charset="0"/>
              </a:rPr>
              <a:t> or the PSP Domestic Security Section at 717-346-4085.</a:t>
            </a:r>
            <a:r>
              <a:rPr lang="en-US" sz="1000" baseline="30000" dirty="0">
                <a:latin typeface="Calibri" panose="020F0502020204030204" pitchFamily="34" charset="0"/>
                <a:ea typeface="Calibri" panose="020F0502020204030204" pitchFamily="34" charset="0"/>
                <a:cs typeface="Calibri" panose="020F0502020204030204" pitchFamily="34" charset="0"/>
              </a:rPr>
              <a:t>1</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Private individuals or entities who engage in the business of school safety and security assessments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should meet certain criteria that have been established by the Committee. Those who meet that criteria</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can become registered school safety and security assessors via the registration system that is continuously updated. Please visit </a:t>
            </a:r>
            <a:r>
              <a:rPr lang="en-US" sz="10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5"/>
              </a:rPr>
              <a:t>www.pccd.pa.gov</a:t>
            </a:r>
            <a:r>
              <a:rPr lang="en-US" sz="1000" dirty="0">
                <a:latin typeface="Calibri" panose="020F0502020204030204" pitchFamily="34" charset="0"/>
                <a:ea typeface="Calibri" panose="020F0502020204030204" pitchFamily="34" charset="0"/>
                <a:cs typeface="Calibri" panose="020F0502020204030204" pitchFamily="34" charset="0"/>
              </a:rPr>
              <a:t> for more information on registered school</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safety assessment vendors.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Committee-registered assessors must evaluate school entities utilizing this criterion. Schools wishing to</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utilize a private assessment can visit </a:t>
            </a:r>
            <a:r>
              <a:rPr lang="en-US" sz="10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5"/>
              </a:rPr>
              <a:t>www.pccd.pa.gov</a:t>
            </a:r>
            <a:r>
              <a:rPr lang="en-US" sz="1000" dirty="0">
                <a:latin typeface="Calibri" panose="020F0502020204030204" pitchFamily="34" charset="0"/>
                <a:ea typeface="Calibri" panose="020F0502020204030204" pitchFamily="34" charset="0"/>
                <a:cs typeface="Calibri" panose="020F0502020204030204" pitchFamily="34" charset="0"/>
              </a:rPr>
              <a:t> to view registered school safety and security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assessors.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Again, these criteria are meant to give guidance regarding best practices in establishing a safe and</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secure school. It is the duty and responsibility of assessors to undertake an assessment of a school</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building in light of the criteria and produce a report indicating how the school might strive to meet the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best practices. Any assessment should be done in collaboration with a school entity’s school safety and</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security coordinator.</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Tiers have been applied to the statements to indicate the uniqueness of each school entity and assist</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assessors on utilizing a rubric or scale based approach to the criteria to determine a</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school’s current level of safety and security. Additionally, assessors should provide meaningful feedback</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to schools based on the assessment that assists the school in advancing its safety initiatives and</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Calibri" panose="020F0502020204030204" pitchFamily="34" charset="0"/>
                <a:cs typeface="Calibri" panose="020F0502020204030204" pitchFamily="34" charset="0"/>
              </a:rPr>
              <a:t>prioritizing safety projects.  You can find further information on the tiers at the beginning of each of the assessments.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i="1"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i="1"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indent="0"/>
            <a:r>
              <a:rPr lang="en-US" sz="1000" i="1" u="sng" dirty="0">
                <a:solidFill>
                  <a:srgbClr val="0563C1"/>
                </a:solidFill>
                <a:latin typeface="Calibri" panose="020F0502020204030204" pitchFamily="34" charset="0"/>
                <a:ea typeface="Times New Roman" panose="02020603050405020304" pitchFamily="18" charset="0"/>
                <a:hlinkClick r:id="rId8"/>
              </a:rPr>
              <a:t>Physical Assessment Criteria (Downloadable Document from Toolkit)</a:t>
            </a:r>
            <a:endParaRPr lang="en-US" sz="1000" dirty="0">
              <a:latin typeface="Times New Roman" panose="02020603050405020304" pitchFamily="18" charset="0"/>
              <a:ea typeface="Times New Roman" panose="02020603050405020304" pitchFamily="18" charset="0"/>
            </a:endParaRPr>
          </a:p>
          <a:p>
            <a:pPr marL="342857" indent="-342857">
              <a:buFont typeface="Calibri" panose="020F0502020204030204" pitchFamily="34" charset="0"/>
              <a:buChar char="-"/>
            </a:pPr>
            <a:r>
              <a:rPr lang="en-US" sz="1000" dirty="0">
                <a:latin typeface="Calibri" panose="020F0502020204030204" pitchFamily="34" charset="0"/>
                <a:ea typeface="Calibri" panose="020F0502020204030204" pitchFamily="34" charset="0"/>
              </a:rPr>
              <a:t>Entire Assessment</a:t>
            </a:r>
            <a:endParaRPr lang="en-US" sz="1000" dirty="0">
              <a:latin typeface="Times New Roman" panose="02020603050405020304" pitchFamily="18" charset="0"/>
              <a:ea typeface="Calibri" panose="020F0502020204030204" pitchFamily="34" charset="0"/>
            </a:endParaRPr>
          </a:p>
          <a:p>
            <a:pPr marL="0"/>
            <a:r>
              <a:rPr lang="en-US" sz="1000" i="1"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indent="0"/>
            <a:r>
              <a:rPr lang="en-US" sz="1000" i="1" u="sng" dirty="0">
                <a:solidFill>
                  <a:srgbClr val="0563C1"/>
                </a:solidFill>
                <a:latin typeface="Calibri" panose="020F0502020204030204" pitchFamily="34" charset="0"/>
                <a:ea typeface="Times New Roman" panose="02020603050405020304" pitchFamily="18" charset="0"/>
                <a:hlinkClick r:id="rId9"/>
              </a:rPr>
              <a:t>Student Assistance and Behavioral Health Support Assessment Criteria (Downloadable Document from Toolkit)</a:t>
            </a:r>
            <a:endParaRPr lang="en-US" sz="1000" dirty="0">
              <a:latin typeface="Times New Roman" panose="02020603050405020304" pitchFamily="18" charset="0"/>
              <a:ea typeface="Times New Roman" panose="02020603050405020304" pitchFamily="18" charset="0"/>
            </a:endParaRPr>
          </a:p>
          <a:p>
            <a:pPr marL="342857" indent="-342857">
              <a:buFont typeface="Calibri" panose="020F0502020204030204" pitchFamily="34" charset="0"/>
              <a:buChar char="-"/>
            </a:pPr>
            <a:r>
              <a:rPr lang="en-US" sz="1000" dirty="0">
                <a:latin typeface="Calibri" panose="020F0502020204030204" pitchFamily="34" charset="0"/>
                <a:ea typeface="Calibri" panose="020F0502020204030204" pitchFamily="34" charset="0"/>
              </a:rPr>
              <a:t>Entire Assessment</a:t>
            </a:r>
            <a:endParaRPr lang="en-US" sz="1000" dirty="0">
              <a:latin typeface="Times New Roman" panose="02020603050405020304" pitchFamily="18" charset="0"/>
              <a:ea typeface="Calibri" panose="020F0502020204030204" pitchFamily="34" charset="0"/>
            </a:endParaRPr>
          </a:p>
          <a:p>
            <a:pPr marL="0"/>
            <a:r>
              <a:rPr lang="en-US" sz="1000"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indent="0"/>
            <a:r>
              <a:rPr lang="en-US" sz="1000" u="sng" dirty="0">
                <a:solidFill>
                  <a:srgbClr val="0563C1"/>
                </a:solidFill>
                <a:latin typeface="Calibri" panose="020F0502020204030204" pitchFamily="34" charset="0"/>
                <a:ea typeface="Times New Roman" panose="02020603050405020304" pitchFamily="18" charset="0"/>
                <a:hlinkClick r:id="rId10"/>
              </a:rPr>
              <a:t>Policy and Training Assessment Criteria (Downloadable Document from Toolkit)</a:t>
            </a:r>
            <a:endParaRPr lang="en-US" sz="1000" dirty="0">
              <a:latin typeface="Times New Roman" panose="02020603050405020304" pitchFamily="18" charset="0"/>
              <a:ea typeface="Times New Roman" panose="02020603050405020304" pitchFamily="18" charset="0"/>
            </a:endParaRPr>
          </a:p>
          <a:p>
            <a:pPr marL="342857" indent="-342857">
              <a:buFont typeface="Calibri" panose="020F0502020204030204" pitchFamily="34" charset="0"/>
              <a:buChar char="-"/>
            </a:pPr>
            <a:r>
              <a:rPr lang="en-US" sz="1000" dirty="0">
                <a:latin typeface="Calibri" panose="020F0502020204030204" pitchFamily="34" charset="0"/>
                <a:ea typeface="Calibri" panose="020F0502020204030204" pitchFamily="34" charset="0"/>
              </a:rPr>
              <a:t>Entire Assessment</a:t>
            </a:r>
            <a:endParaRPr lang="en-US" sz="1000" dirty="0">
              <a:latin typeface="Times New Roman" panose="02020603050405020304" pitchFamily="18" charset="0"/>
              <a:ea typeface="Calibri" panose="020F0502020204030204" pitchFamily="34" charset="0"/>
            </a:endParaRPr>
          </a:p>
          <a:p>
            <a:pPr marL="0"/>
            <a:r>
              <a:rPr lang="en-US" sz="1000"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indent="0"/>
            <a:r>
              <a:rPr lang="en-US" sz="1000" u="sng" dirty="0">
                <a:solidFill>
                  <a:srgbClr val="0563C1"/>
                </a:solidFill>
                <a:latin typeface="Calibri" panose="020F0502020204030204" pitchFamily="34" charset="0"/>
                <a:ea typeface="Times New Roman" panose="02020603050405020304" pitchFamily="18" charset="0"/>
                <a:hlinkClick r:id="rId11"/>
              </a:rPr>
              <a:t>Additional Resources (Downloadable Document from Toolkit)</a:t>
            </a:r>
            <a:endParaRPr lang="en-US" sz="1000" u="sng" dirty="0">
              <a:latin typeface="Times New Roman" panose="02020603050405020304" pitchFamily="18" charset="0"/>
              <a:ea typeface="Times New Roman" panose="02020603050405020304" pitchFamily="18" charset="0"/>
            </a:endParaRPr>
          </a:p>
          <a:p>
            <a:pPr marL="342857" indent="-342857">
              <a:buFont typeface="Calibri" panose="020F0502020204030204" pitchFamily="34" charset="0"/>
              <a:buChar char="-"/>
            </a:pPr>
            <a:r>
              <a:rPr lang="en-US" sz="1000" dirty="0">
                <a:latin typeface="Calibri" panose="020F0502020204030204" pitchFamily="34" charset="0"/>
                <a:ea typeface="Calibri" panose="020F0502020204030204" pitchFamily="34" charset="0"/>
              </a:rPr>
              <a:t>Phenomenal Resources for further reading, understanding, and practical use.</a:t>
            </a:r>
            <a:endParaRPr lang="en-US" sz="1000" dirty="0">
              <a:latin typeface="Times New Roman" panose="02020603050405020304" pitchFamily="18" charset="0"/>
              <a:ea typeface="Calibri" panose="020F0502020204030204" pitchFamily="34" charset="0"/>
            </a:endParaRPr>
          </a:p>
          <a:p>
            <a:pPr marL="342857" indent="-342857">
              <a:buFont typeface="Calibri" panose="020F0502020204030204" pitchFamily="34" charset="0"/>
              <a:buChar char="-"/>
            </a:pPr>
            <a:r>
              <a:rPr lang="en-US" sz="1000" dirty="0">
                <a:latin typeface="Calibri" panose="020F0502020204030204" pitchFamily="34" charset="0"/>
                <a:ea typeface="Calibri" panose="020F0502020204030204" pitchFamily="34" charset="0"/>
              </a:rPr>
              <a:t>Great, great, great list of resources!</a:t>
            </a:r>
            <a:endParaRPr lang="en-US" sz="1000" dirty="0">
              <a:latin typeface="Times New Roman" panose="02020603050405020304" pitchFamily="18" charset="0"/>
              <a:ea typeface="Calibri" panose="020F0502020204030204" pitchFamily="34" charset="0"/>
            </a:endParaRPr>
          </a:p>
          <a:p>
            <a:pPr marL="342857" indent="-342857">
              <a:buFont typeface="Calibri" panose="020F0502020204030204" pitchFamily="34" charset="0"/>
              <a:buChar char="-"/>
            </a:pPr>
            <a:r>
              <a:rPr lang="en-US" sz="1000" dirty="0">
                <a:latin typeface="Calibri" panose="020F0502020204030204" pitchFamily="34" charset="0"/>
                <a:ea typeface="Calibri" panose="020F0502020204030204" pitchFamily="34" charset="0"/>
              </a:rPr>
              <a:t>HIGHLIGHT SPECIFICALLY</a:t>
            </a:r>
            <a:endParaRPr lang="en-US" sz="1000" dirty="0">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164</a:t>
            </a:fld>
            <a:endParaRPr lang="en-US"/>
          </a:p>
        </p:txBody>
      </p:sp>
    </p:spTree>
    <p:extLst>
      <p:ext uri="{BB962C8B-B14F-4D97-AF65-F5344CB8AC3E}">
        <p14:creationId xmlns:p14="http://schemas.microsoft.com/office/powerpoint/2010/main" val="92205086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Concepts of Crime Prevention Through Environmental Design (CPTED) is a multidisciplinary strategy for deterring criminal behavior </a:t>
            </a:r>
            <a:r>
              <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rPr>
              <a:t>and protecting a community.  The idea is to design a physical environment that positively influences human behavior. Proper design and effective use of a building or area can reduce the incidence of crime. According to Readiness Emergency Management for Schools (REMS), </a:t>
            </a:r>
            <a:r>
              <a:rPr lang="en-US" sz="1000" b="1" i="1" dirty="0">
                <a:solidFill>
                  <a:srgbClr val="FF0000"/>
                </a:solidFill>
                <a:highlight>
                  <a:srgbClr val="00FFFF"/>
                </a:highlight>
                <a:latin typeface="Calibri" panose="020F0502020204030204" pitchFamily="34" charset="0"/>
                <a:ea typeface="Calibri" panose="020F0502020204030204" pitchFamily="34" charset="0"/>
                <a:cs typeface="Calibri" panose="020F0502020204030204" pitchFamily="34" charset="0"/>
              </a:rPr>
              <a:t>Narrator’s Note:</a:t>
            </a:r>
            <a:r>
              <a:rPr lang="en-US" sz="1000" dirty="0">
                <a:solidFill>
                  <a:srgbClr val="FF0000"/>
                </a:solidFill>
                <a:highlight>
                  <a:srgbClr val="00FFFF"/>
                </a:highlight>
                <a:latin typeface="Calibri" panose="020F0502020204030204" pitchFamily="34" charset="0"/>
                <a:ea typeface="Calibri" panose="020F0502020204030204" pitchFamily="34" charset="0"/>
                <a:cs typeface="Calibri" panose="020F0502020204030204" pitchFamily="34" charset="0"/>
              </a:rPr>
              <a:t> pronounced as word Rems</a:t>
            </a:r>
            <a:r>
              <a:rPr lang="en-US" sz="10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rPr>
              <a:t>the strategy is based on four principles:  Natural Access control, Natural surveillance, Territoriality, and Maintenance.</a:t>
            </a:r>
            <a:r>
              <a:rPr lang="en-US" sz="1000" dirty="0">
                <a:latin typeface="Calibri" panose="020F0502020204030204" pitchFamily="34" charset="0"/>
                <a:ea typeface="Calibri" panose="020F0502020204030204" pitchFamily="34" charset="0"/>
                <a:cs typeface="Calibri" panose="020F0502020204030204" pitchFamily="34" charset="0"/>
              </a:rPr>
              <a:t> Other CPTED publications list a fifth principle: A</a:t>
            </a:r>
            <a:r>
              <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rPr>
              <a:t>ctivity Support.</a:t>
            </a:r>
            <a:endParaRPr lang="en-US" sz="1000" dirty="0">
              <a:latin typeface="Calibri" panose="020F0502020204030204" pitchFamily="34" charset="0"/>
              <a:ea typeface="Calibri" panose="020F0502020204030204" pitchFamily="34" charset="0"/>
            </a:endParaRPr>
          </a:p>
          <a:p>
            <a:pPr marL="0" indent="0" defTabSz="914285">
              <a:buClrTx/>
              <a:buSzTx/>
              <a:defRPr/>
            </a:pPr>
            <a:endParaRPr lang="en-US" sz="1000" dirty="0">
              <a:latin typeface="Calibri" panose="020F0502020204030204" pitchFamily="34" charset="0"/>
              <a:ea typeface="Times New Roman" panose="02020603050405020304" pitchFamily="18" charset="0"/>
            </a:endParaRPr>
          </a:p>
          <a:p>
            <a:pPr marL="0" indent="0" defTabSz="914285">
              <a:buClrTx/>
              <a:buSzTx/>
              <a:defRPr/>
            </a:pPr>
            <a:r>
              <a:rPr lang="en-US" sz="1000" dirty="0">
                <a:latin typeface="Calibri" panose="020F0502020204030204" pitchFamily="34" charset="0"/>
                <a:ea typeface="Times New Roman" panose="02020603050405020304" pitchFamily="18" charset="0"/>
              </a:rPr>
              <a:t>-------</a:t>
            </a:r>
          </a:p>
          <a:p>
            <a:pPr marL="0" indent="0" defTabSz="914285">
              <a:buClrTx/>
              <a:buSzTx/>
              <a:defRPr/>
            </a:pPr>
            <a:endParaRPr lang="en-US" sz="1000" dirty="0">
              <a:latin typeface="Calibri" panose="020F0502020204030204" pitchFamily="34" charset="0"/>
              <a:ea typeface="Times New Roman" panose="02020603050405020304" pitchFamily="18" charset="0"/>
            </a:endParaRPr>
          </a:p>
          <a:p>
            <a:pPr marL="0" indent="0" defTabSz="914285">
              <a:buClrTx/>
              <a:buSzTx/>
              <a:defRPr/>
            </a:pPr>
            <a:r>
              <a:rPr lang="en-US" sz="1000" dirty="0">
                <a:latin typeface="Calibri" panose="020F0502020204030204" pitchFamily="34" charset="0"/>
                <a:ea typeface="Times New Roman" panose="02020603050405020304" pitchFamily="18" charset="0"/>
              </a:rPr>
              <a:t>Of the five mission areas identified from the previous slide, </a:t>
            </a:r>
            <a:r>
              <a:rPr lang="en-US" sz="1000" b="1" dirty="0">
                <a:latin typeface="Calibri" panose="020F0502020204030204" pitchFamily="34" charset="0"/>
                <a:ea typeface="Times New Roman" panose="02020603050405020304" pitchFamily="18" charset="0"/>
              </a:rPr>
              <a:t>prevention and mitigation may be the most important in the context of CPTED.</a:t>
            </a:r>
          </a:p>
          <a:p>
            <a:pPr marL="0" indent="0" defTabSz="914285">
              <a:buClrTx/>
              <a:buSzTx/>
              <a:defRPr/>
            </a:pPr>
            <a:endParaRPr lang="en-US" sz="1000" b="1" dirty="0">
              <a:latin typeface="Calibri" panose="020F0502020204030204" pitchFamily="34" charset="0"/>
              <a:ea typeface="Times New Roman" panose="02020603050405020304" pitchFamily="18" charset="0"/>
            </a:endParaRPr>
          </a:p>
          <a:p>
            <a:pPr marL="0" indent="0"/>
            <a:r>
              <a:rPr lang="en-US" sz="1000" dirty="0">
                <a:solidFill>
                  <a:srgbClr val="0563C1"/>
                </a:solidFill>
                <a:latin typeface="Calibri" panose="020F0502020204030204" pitchFamily="34" charset="0"/>
                <a:ea typeface="Calibri" panose="020F0502020204030204" pitchFamily="34" charset="0"/>
              </a:rPr>
              <a:t>This fact sheet presents an overview of the CPTED (Crime Prevention through Environmental Design) approach to reducing and removing opportunities for criminal behaviors, along with tips and strategies for applying CPTED in a K-12 school environment.</a:t>
            </a:r>
          </a:p>
          <a:p>
            <a:pPr marL="342857" indent="-342857">
              <a:buFont typeface="Calibri" panose="020F0502020204030204" pitchFamily="34" charset="0"/>
              <a:buChar char="-"/>
            </a:pPr>
            <a:endParaRPr lang="en-US" sz="1000" dirty="0">
              <a:latin typeface="Times New Roman" panose="02020603050405020304" pitchFamily="18" charset="0"/>
              <a:ea typeface="Calibri" panose="020F0502020204030204" pitchFamily="34" charset="0"/>
            </a:endParaRPr>
          </a:p>
          <a:p>
            <a:pPr marL="0" indent="0"/>
            <a:r>
              <a:rPr lang="en-US" sz="1000" dirty="0">
                <a:solidFill>
                  <a:srgbClr val="0563C1"/>
                </a:solidFill>
                <a:latin typeface="Calibri" panose="020F0502020204030204" pitchFamily="34" charset="0"/>
                <a:ea typeface="Calibri" panose="020F0502020204030204" pitchFamily="34" charset="0"/>
              </a:rPr>
              <a:t>It is grounded in the idea that the physical environment can impact response to crime, and social control, and therefore changes to the environment can reduce opportunities for criminal behavior.</a:t>
            </a:r>
            <a:endParaRPr lang="en-US" sz="1000" dirty="0">
              <a:latin typeface="Times New Roman" panose="02020603050405020304" pitchFamily="18" charset="0"/>
              <a:ea typeface="Calibri" panose="020F0502020204030204" pitchFamily="34" charset="0"/>
            </a:endParaRPr>
          </a:p>
          <a:p>
            <a:endParaRPr lang="en-US" sz="1000" dirty="0"/>
          </a:p>
          <a:p>
            <a:r>
              <a:rPr lang="en-US" sz="1000" dirty="0"/>
              <a:t>------</a:t>
            </a:r>
          </a:p>
          <a:p>
            <a:pPr marL="342857" indent="-342857">
              <a:buFont typeface="+mj-lt"/>
              <a:buAutoNum type="arabicPeriod"/>
            </a:pPr>
            <a:endParaRPr lang="en-US" sz="1000" dirty="0">
              <a:latin typeface="+mn-lt"/>
              <a:ea typeface="+mn-ea"/>
            </a:endParaRPr>
          </a:p>
          <a:p>
            <a:pPr marL="0" indent="0"/>
            <a:r>
              <a:rPr lang="en-US" sz="1000" dirty="0">
                <a:latin typeface="Calibri" panose="020F0502020204030204" pitchFamily="34" charset="0"/>
                <a:ea typeface="Times New Roman" panose="02020603050405020304" pitchFamily="18" charset="0"/>
              </a:rPr>
              <a:t>Training Module </a:t>
            </a:r>
            <a:r>
              <a:rPr lang="en-US" sz="1000" u="sng" dirty="0">
                <a:solidFill>
                  <a:srgbClr val="0563C1"/>
                </a:solidFill>
                <a:latin typeface="Calibri" panose="020F0502020204030204" pitchFamily="34" charset="0"/>
                <a:ea typeface="Times New Roman" panose="02020603050405020304" pitchFamily="18" charset="0"/>
                <a:hlinkClick r:id="rId3"/>
              </a:rPr>
              <a:t>Understanding CPTED</a:t>
            </a:r>
            <a:endParaRPr lang="en-US" sz="1000" dirty="0">
              <a:latin typeface="Times New Roman" panose="02020603050405020304" pitchFamily="18" charset="0"/>
              <a:ea typeface="Times New Roman" panose="02020603050405020304" pitchFamily="18" charset="0"/>
            </a:endParaRPr>
          </a:p>
          <a:p>
            <a:pPr marL="342857" indent="-342857">
              <a:buFont typeface="Symbol" pitchFamily="2" charset="2"/>
              <a:buChar char=""/>
            </a:pPr>
            <a:r>
              <a:rPr lang="en-US" sz="1000" dirty="0">
                <a:solidFill>
                  <a:srgbClr val="0563C1"/>
                </a:solidFill>
                <a:latin typeface="Calibri" panose="020F0502020204030204" pitchFamily="34" charset="0"/>
                <a:ea typeface="Times New Roman" panose="02020603050405020304" pitchFamily="18" charset="0"/>
              </a:rPr>
              <a:t>60 minutes training module designed to understand the core principles of CPTED</a:t>
            </a:r>
            <a:endParaRPr lang="en-US" sz="1000" dirty="0">
              <a:latin typeface="Times New Roman" panose="02020603050405020304" pitchFamily="18" charset="0"/>
              <a:ea typeface="Times New Roman" panose="02020603050405020304" pitchFamily="18" charset="0"/>
            </a:endParaRPr>
          </a:p>
          <a:p>
            <a:pPr marL="800000" lvl="1" indent="-342857">
              <a:buFont typeface="Calibri" panose="020F0502020204030204" pitchFamily="34" charset="0"/>
              <a:buChar char="-"/>
            </a:pPr>
            <a:r>
              <a:rPr lang="en-US" sz="1000" dirty="0">
                <a:solidFill>
                  <a:srgbClr val="000000"/>
                </a:solidFill>
                <a:latin typeface="Calibri" panose="020F0502020204030204" pitchFamily="34" charset="0"/>
                <a:ea typeface="Calibri" panose="020F0502020204030204" pitchFamily="34" charset="0"/>
              </a:rPr>
              <a:t>Training Instructions</a:t>
            </a:r>
            <a:endParaRPr lang="en-US" sz="1000" dirty="0">
              <a:latin typeface="Times New Roman" panose="02020603050405020304" pitchFamily="18" charset="0"/>
              <a:ea typeface="Calibri" panose="020F0502020204030204" pitchFamily="34" charset="0"/>
            </a:endParaRPr>
          </a:p>
          <a:p>
            <a:pPr marL="800000" lvl="1" indent="-342857">
              <a:buFont typeface="Calibri" panose="020F0502020204030204" pitchFamily="34" charset="0"/>
              <a:buChar char="-"/>
            </a:pPr>
            <a:r>
              <a:rPr lang="en-US" sz="1000" dirty="0">
                <a:solidFill>
                  <a:srgbClr val="000000"/>
                </a:solidFill>
                <a:latin typeface="Calibri" panose="020F0502020204030204" pitchFamily="34" charset="0"/>
                <a:ea typeface="Calibri" panose="020F0502020204030204" pitchFamily="34" charset="0"/>
              </a:rPr>
              <a:t>Presentation consisting of 25 slides</a:t>
            </a:r>
            <a:endParaRPr lang="en-US" sz="1000" dirty="0">
              <a:latin typeface="Times New Roman" panose="02020603050405020304" pitchFamily="18" charset="0"/>
              <a:ea typeface="Calibri" panose="020F0502020204030204" pitchFamily="34" charset="0"/>
            </a:endParaRPr>
          </a:p>
          <a:p>
            <a:pPr marL="1257143" lvl="2" indent="-342857">
              <a:buFont typeface="Courier New" panose="02070309020205020404" pitchFamily="49" charset="0"/>
              <a:buChar char="o"/>
            </a:pPr>
            <a:r>
              <a:rPr lang="en-US" sz="1000" dirty="0">
                <a:latin typeface="Calibri" panose="020F0502020204030204" pitchFamily="34" charset="0"/>
                <a:ea typeface="Times New Roman" panose="02020603050405020304" pitchFamily="18" charset="0"/>
              </a:rPr>
              <a:t>The goal of this training is to: Help practitioners understand the core principles of CPTED; Demonstrate how CPTED is applied in a school setting; Offer recommendations about how CPTED, through SITE ASSESS, can be implemented.</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165</a:t>
            </a:fld>
            <a:endParaRPr lang="en-US"/>
          </a:p>
        </p:txBody>
      </p:sp>
    </p:spTree>
    <p:extLst>
      <p:ext uri="{BB962C8B-B14F-4D97-AF65-F5344CB8AC3E}">
        <p14:creationId xmlns:p14="http://schemas.microsoft.com/office/powerpoint/2010/main" val="320522900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dirty="0">
                <a:solidFill>
                  <a:srgbClr val="2C2D30"/>
                </a:solidFill>
                <a:effectLst/>
                <a:latin typeface="Proxima Nova Regular"/>
              </a:rPr>
              <a:t>The broken windows theory states that visible signs of disorder and misbehavior in an environment encourage further disorder and misbehavior, leading to serious crimes. The principle was developed to explain the decay of neighborhoods, but it is often applied to work and educational environments (Article link in image)</a:t>
            </a:r>
          </a:p>
          <a:p>
            <a:endParaRPr lang="en-US" sz="1000" b="0" i="0" u="none" strike="noStrike" dirty="0">
              <a:solidFill>
                <a:srgbClr val="2C2D30"/>
              </a:solidFill>
              <a:effectLst/>
              <a:latin typeface="Proxima Nova Regular"/>
            </a:endParaRPr>
          </a:p>
          <a:p>
            <a:r>
              <a:rPr lang="en-US" sz="1000" b="0" i="0" u="none" strike="noStrike" dirty="0">
                <a:solidFill>
                  <a:srgbClr val="3F4140"/>
                </a:solidFill>
                <a:effectLst/>
                <a:latin typeface="Open Sans" panose="020F0502020204030204" pitchFamily="34" charset="0"/>
              </a:rPr>
              <a:t>A positive school climate—where students feel a sense of safety and belonging and where relational trust prevails— improves academic achievement, test scores, grades, and engagement and helps reduce the negative effects of poverty on academic achievement. To bring about such environments, teachers, paraprofessionals, and school and district leaders must be prepared to create the school and classroom structures that encourage secure relationships. </a:t>
            </a:r>
          </a:p>
          <a:p>
            <a:endParaRPr lang="en-US" sz="1000" b="0" i="0" u="none" strike="noStrike" dirty="0">
              <a:solidFill>
                <a:srgbClr val="3F4140"/>
              </a:solidFill>
              <a:effectLst/>
              <a:latin typeface="Open Sans" panose="020F0502020204030204" pitchFamily="34" charset="0"/>
            </a:endParaRPr>
          </a:p>
          <a:p>
            <a:r>
              <a:rPr lang="en-US" sz="1000" b="0" i="0" u="none" strike="noStrike" dirty="0">
                <a:solidFill>
                  <a:srgbClr val="3F4140"/>
                </a:solidFill>
                <a:effectLst/>
                <a:latin typeface="Open Sans" panose="020F0502020204030204" pitchFamily="34" charset="0"/>
              </a:rPr>
              <a:t>------------</a:t>
            </a:r>
          </a:p>
          <a:p>
            <a:endParaRPr lang="en-US" sz="1000" b="0" i="0" u="none" strike="noStrike" dirty="0">
              <a:solidFill>
                <a:srgbClr val="3F4140"/>
              </a:solidFill>
              <a:effectLst/>
              <a:latin typeface="Open Sans"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Crime prevention through environmental design (CPTED) is an approach to problem-solving that asks, what is it about this location that places people at risk, or that results in opportunities for crime? In other words, why here?  The following two examples will illustrate this point:</a:t>
            </a:r>
            <a:endParaRPr lang="en-US" sz="1000" dirty="0">
              <a:latin typeface="Calibri" panose="020F0502020204030204" pitchFamily="34" charset="0"/>
              <a:ea typeface="Calibri" panose="020F0502020204030204" pitchFamily="34" charset="0"/>
            </a:endParaRPr>
          </a:p>
          <a:p>
            <a:pPr marL="0">
              <a:spcBef>
                <a:spcPts val="600"/>
              </a:spcBef>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0">
              <a:spcBef>
                <a:spcPts val="600"/>
              </a:spcBef>
            </a:pPr>
            <a:r>
              <a:rPr lang="en-US" sz="1000" b="1" dirty="0">
                <a:latin typeface="Calibri" panose="020F0502020204030204" pitchFamily="34" charset="0"/>
                <a:ea typeface="Calibri" panose="020F0502020204030204" pitchFamily="34" charset="0"/>
                <a:cs typeface="Calibri" panose="020F0502020204030204" pitchFamily="34" charset="0"/>
              </a:rPr>
              <a:t>Example 1:</a:t>
            </a:r>
            <a:endParaRPr lang="en-US" sz="1000" b="1"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Custodial workers routinely find evidence of smoking, drinking, and vandalism in a school lavatory. </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The question that we must ask ourselves is ‘Why here’? </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The lavatory is in an isolated area of the building, adjacent to a ticket booth and concession stand that are active only during athletic events. The school’s open lunch policy allows students to eat anywhere on campus, while monitors are assigned only to the cafeteria. </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Take some time to ask yourself how the four principals of CPTED apply.  </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The CPTED response is not complicated.  </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Access Control: A lock is installed on the lavatory door, and it remains locked unless there is an athletic event. The open lunch policy has been revised: students are still allowed to leave the cafeteria but must eat in designated areas, Natural Surveillance: a faculty member is charged with patrolling these areas during lunch periods. Territoriality:  A sign is posted on the lavatory door indicating it is not to be used except during athletic events. Activity Support would come into play that use of this lavatory is only used during athletic events when members of the general public also use the lavatory discouraging illegal behavior by the students.   </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spcBef>
                <a:spcPts val="600"/>
              </a:spcBef>
            </a:pPr>
            <a:r>
              <a:rPr lang="en-US" sz="1000" b="1" dirty="0">
                <a:latin typeface="Calibri" panose="020F0502020204030204" pitchFamily="34" charset="0"/>
                <a:ea typeface="Calibri" panose="020F0502020204030204" pitchFamily="34" charset="0"/>
                <a:cs typeface="Calibri" panose="020F0502020204030204" pitchFamily="34" charset="0"/>
              </a:rPr>
              <a:t>Example 2:</a:t>
            </a:r>
            <a:endParaRPr lang="en-US" sz="1000" b="1"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The back wall of a building in an office center is repeatedly tagged with graffiti. </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Once again, why here?</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The taggers have selected an area that is out of the view of passers-by: a rear corner location where two buildings come together at the end of a poorly lit service lane. Visibility is further reduced by hedges at the site’s perimeter. Businesses in the office center are open from 9 AM to 5 PM during the week; however the tagged building is next to a roller skating rink where activity peaks at night and on weekends. </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Take some time to ask yourself how the four principals of CPTED apply. The CPTED response for this again isn’t complicated.  </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Access Control: It may be difficult to control access if fencing is not possible.  However, after discussing the problem with the skating rink, the skating rink agrees to change to a “no readmission” policy to keep skaters inside the building and away from the office property.</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Natural Surveillance can be enhanced by trimming the hedges, installing wall mounted light fixtures with motion detectors in the problem area.  A closed-circuit camera can also be installed. </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Territoriality:  One or more signs are posted to delineate the space and advise that the area is monitored.  </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In each of these case examples, asking ‘why here?’ reveals that opportunities for crime and other problems arise out of a variety of environmental conditions related to the building, the site, and the location and how the place is used. Solving a problem thus requires a detailed understanding of both crime and place, and the response should consider one of the three objectives of crime prevention through environmental design: control access, provide opportunities to see and be seen, or define ownership and encourage the maintenance of territory.</a:t>
            </a:r>
            <a:endParaRPr lang="en-US" sz="1000" dirty="0">
              <a:latin typeface="Calibri" panose="020F0502020204030204" pitchFamily="34" charset="0"/>
              <a:ea typeface="Calibri" panose="020F0502020204030204" pitchFamily="34" charset="0"/>
            </a:endParaRPr>
          </a:p>
          <a:p>
            <a:endParaRPr lang="en-US" b="0" i="0" u="none" strike="noStrike" dirty="0">
              <a:solidFill>
                <a:srgbClr val="2C2D30"/>
              </a:solidFill>
              <a:effectLst/>
              <a:latin typeface="Proxima Nova Regular"/>
            </a:endParaRPr>
          </a:p>
        </p:txBody>
      </p:sp>
      <p:sp>
        <p:nvSpPr>
          <p:cNvPr id="4" name="Slide Number Placeholder 3"/>
          <p:cNvSpPr>
            <a:spLocks noGrp="1"/>
          </p:cNvSpPr>
          <p:nvPr>
            <p:ph type="sldNum" sz="quarter" idx="5"/>
          </p:nvPr>
        </p:nvSpPr>
        <p:spPr/>
        <p:txBody>
          <a:bodyPr/>
          <a:lstStyle/>
          <a:p>
            <a:fld id="{4B4E8540-49D1-BE47-9DCE-6C15BC7BB8F9}" type="slidenum">
              <a:rPr lang="en-US" smtClean="0"/>
              <a:t>166</a:t>
            </a:fld>
            <a:endParaRPr lang="en-US"/>
          </a:p>
        </p:txBody>
      </p:sp>
    </p:spTree>
    <p:extLst>
      <p:ext uri="{BB962C8B-B14F-4D97-AF65-F5344CB8AC3E}">
        <p14:creationId xmlns:p14="http://schemas.microsoft.com/office/powerpoint/2010/main" val="405094236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dirty="0">
                <a:latin typeface="Calibri" panose="020F0502020204030204" pitchFamily="34" charset="0"/>
                <a:ea typeface="Times New Roman" panose="02020603050405020304" pitchFamily="18" charset="0"/>
              </a:rPr>
              <a:t>The four principles of first-generation CPTED include:</a:t>
            </a:r>
          </a:p>
          <a:p>
            <a:pPr marL="0"/>
            <a:endParaRPr lang="en-US" sz="1000" dirty="0">
              <a:latin typeface="Times New Roman" panose="02020603050405020304" pitchFamily="18" charset="0"/>
              <a:ea typeface="Times New Roman" panose="02020603050405020304" pitchFamily="18" charset="0"/>
            </a:endParaRPr>
          </a:p>
          <a:p>
            <a:pPr marL="0" indent="0">
              <a:tabLst>
                <a:tab pos="457143" algn="l"/>
              </a:tabLst>
            </a:pPr>
            <a:r>
              <a:rPr lang="en-US" sz="1000" b="1" dirty="0">
                <a:latin typeface="Calibri" panose="020F0502020204030204" pitchFamily="34" charset="0"/>
                <a:ea typeface="Times New Roman" panose="02020603050405020304" pitchFamily="18" charset="0"/>
                <a:cs typeface="Times New Roman" panose="02020603050405020304" pitchFamily="18" charset="0"/>
              </a:rPr>
              <a:t>Natural Surveillance</a:t>
            </a:r>
            <a:r>
              <a:rPr lang="en-US" sz="1000" dirty="0">
                <a:latin typeface="Calibri" panose="020F0502020204030204" pitchFamily="34" charset="0"/>
                <a:ea typeface="Times New Roman" panose="02020603050405020304" pitchFamily="18" charset="0"/>
                <a:cs typeface="Times New Roman" panose="02020603050405020304" pitchFamily="18" charset="0"/>
              </a:rPr>
              <a:t> — maximize visibility through design features to allow authorized adults to monitor and observe a particular setting, such as parking areas or building entrances. </a:t>
            </a:r>
          </a:p>
          <a:p>
            <a:pPr marL="342857" indent="-342857">
              <a:buFont typeface="Arial" panose="020B0604020202020204" pitchFamily="34" charset="0"/>
              <a:buChar char="•"/>
              <a:tabLst>
                <a:tab pos="457143" algn="l"/>
              </a:tabLst>
            </a:pP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tabLst>
                <a:tab pos="457143" algn="l"/>
              </a:tabLst>
            </a:pPr>
            <a:r>
              <a:rPr lang="en-US" sz="1000" b="1" dirty="0">
                <a:latin typeface="Calibri" panose="020F0502020204030204" pitchFamily="34" charset="0"/>
                <a:ea typeface="Times New Roman" panose="02020603050405020304" pitchFamily="18" charset="0"/>
                <a:cs typeface="Times New Roman" panose="02020603050405020304" pitchFamily="18" charset="0"/>
              </a:rPr>
              <a:t>Territorial Reinforcement </a:t>
            </a:r>
            <a:r>
              <a:rPr lang="en-US" sz="1000" dirty="0">
                <a:latin typeface="Calibri" panose="020F0502020204030204" pitchFamily="34" charset="0"/>
                <a:ea typeface="Times New Roman" panose="02020603050405020304" pitchFamily="18" charset="0"/>
                <a:cs typeface="Times New Roman" panose="02020603050405020304" pitchFamily="18" charset="0"/>
              </a:rPr>
              <a:t>— Clearly define your school boundaries with fencing, landscaping, and signs; express pride and ownership; and create a welcoming environment through art, pavement designs, and other amenities. The objective is to communicate to others that an area is claimed and cared for, and, therefore, unacceptable behavior will not be tolerated. </a:t>
            </a:r>
          </a:p>
          <a:p>
            <a:pPr marL="342857" indent="-342857">
              <a:buFont typeface="Arial" panose="020B0604020202020204" pitchFamily="34" charset="0"/>
              <a:buChar char="•"/>
              <a:tabLst>
                <a:tab pos="457143" algn="l"/>
              </a:tabLst>
            </a:pP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tabLst>
                <a:tab pos="457143" algn="l"/>
              </a:tabLst>
            </a:pPr>
            <a:r>
              <a:rPr lang="en-US" sz="1000" b="1" dirty="0">
                <a:latin typeface="Calibri" panose="020F0502020204030204" pitchFamily="34" charset="0"/>
                <a:ea typeface="Times New Roman" panose="02020603050405020304" pitchFamily="18" charset="0"/>
                <a:cs typeface="Times New Roman" panose="02020603050405020304" pitchFamily="18" charset="0"/>
              </a:rPr>
              <a:t>Natural Access Control </a:t>
            </a:r>
            <a:r>
              <a:rPr lang="en-US" sz="1000" dirty="0">
                <a:latin typeface="Calibri" panose="020F0502020204030204" pitchFamily="34" charset="0"/>
                <a:ea typeface="Times New Roman" panose="02020603050405020304" pitchFamily="18" charset="0"/>
                <a:cs typeface="Times New Roman" panose="02020603050405020304" pitchFamily="18" charset="0"/>
              </a:rPr>
              <a:t>— Guide people with signage, well-marked entrances and exits, and landscaping while limiting access to certain areas by using real or symbolic barriers. Arrange streets, sidewalks, building entrances, and neighborhood gateways to clearly indicate public routes and help ensure that only authorized persons may be on the grounds and in school buildings.</a:t>
            </a:r>
          </a:p>
          <a:p>
            <a:pPr marL="342857" indent="-342857">
              <a:buFont typeface="Arial" panose="020B0604020202020204" pitchFamily="34" charset="0"/>
              <a:buChar char="•"/>
              <a:tabLst>
                <a:tab pos="457143" algn="l"/>
              </a:tabLst>
            </a:pP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tabLst>
                <a:tab pos="457143" algn="l"/>
              </a:tabLst>
            </a:pPr>
            <a:r>
              <a:rPr lang="en-US" sz="1000" b="1" dirty="0">
                <a:latin typeface="Calibri" panose="020F0502020204030204" pitchFamily="34" charset="0"/>
                <a:ea typeface="Times New Roman" panose="02020603050405020304" pitchFamily="18" charset="0"/>
                <a:cs typeface="Times New Roman" panose="02020603050405020304" pitchFamily="18" charset="0"/>
              </a:rPr>
              <a:t>Maintenance and Management </a:t>
            </a:r>
            <a:r>
              <a:rPr lang="en-US" sz="1000" dirty="0">
                <a:latin typeface="Calibri" panose="020F0502020204030204" pitchFamily="34" charset="0"/>
                <a:ea typeface="Times New Roman" panose="02020603050405020304" pitchFamily="18" charset="0"/>
                <a:cs typeface="Times New Roman" panose="02020603050405020304" pitchFamily="18" charset="0"/>
              </a:rPr>
              <a:t>— Ensure that building services function properly and that the exterior, landscaping, and plantings are properly maintained. This strategy demonstrates ownership and respect for property through the timely repair, replacement, and general upkeep of spaces, so that grounds are clean and free of graffiti, litter, damage, and vandalism. </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000" dirty="0"/>
          </a:p>
          <a:p>
            <a:r>
              <a:rPr lang="en-US" sz="1000" dirty="0"/>
              <a:t>--------------</a:t>
            </a:r>
          </a:p>
          <a:p>
            <a:endParaRPr lang="en-US" sz="1000" dirty="0"/>
          </a:p>
          <a:p>
            <a:pPr marL="0"/>
            <a:r>
              <a:rPr lang="en-US" sz="1000" b="1" dirty="0">
                <a:solidFill>
                  <a:srgbClr val="000000"/>
                </a:solidFill>
                <a:latin typeface="Calibri" panose="020F0502020204030204" pitchFamily="34" charset="0"/>
                <a:ea typeface="Calibri" panose="020F0502020204030204" pitchFamily="34" charset="0"/>
              </a:rPr>
              <a:t>Natural Surveillance</a:t>
            </a:r>
            <a:r>
              <a:rPr lang="en-US" sz="1000" dirty="0">
                <a:solidFill>
                  <a:srgbClr val="000000"/>
                </a:solidFill>
                <a:latin typeface="Calibri" panose="020F0502020204030204" pitchFamily="34" charset="0"/>
                <a:ea typeface="Calibri" panose="020F0502020204030204" pitchFamily="34" charset="0"/>
              </a:rPr>
              <a:t> – When you use natural surveillance, you are maximizing the visibility of a property: the use of physical design to provide surveillance opportunities for school employees.  The intended users of the property can easily and readily observe the property.  For example, lighting, windows, removing certain trees and bushes, fencing height and visibility through the fence. Natural surveillance heightens the perception and reality that potential criminals or intruders are being monitored. It also allows legitimate occupants and casual observers increased observation, detection, and reporting of trespassers and misconduct.</a:t>
            </a:r>
            <a:r>
              <a:rPr lang="en-US" sz="1000" dirty="0">
                <a:solidFill>
                  <a:srgbClr val="000000"/>
                </a:solidFill>
                <a:latin typeface="Arial" panose="020B0604020202020204" pitchFamily="34" charset="0"/>
                <a:ea typeface="Calibri" panose="020F0502020204030204" pitchFamily="34" charset="0"/>
              </a:rPr>
              <a:t> </a:t>
            </a: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spcBef>
                <a:spcPts val="600"/>
              </a:spcBef>
            </a:pPr>
            <a:r>
              <a:rPr lang="en-US" sz="1000" b="1" dirty="0">
                <a:latin typeface="Calibri" panose="020F0502020204030204" pitchFamily="34" charset="0"/>
                <a:ea typeface="Calibri" panose="020F0502020204030204" pitchFamily="34" charset="0"/>
                <a:cs typeface="Calibri" panose="020F0502020204030204" pitchFamily="34" charset="0"/>
              </a:rPr>
              <a:t>Natural Access Control</a:t>
            </a:r>
            <a:r>
              <a:rPr lang="en-US" sz="1000" dirty="0">
                <a:latin typeface="Calibri" panose="020F0502020204030204" pitchFamily="34" charset="0"/>
                <a:ea typeface="Calibri" panose="020F0502020204030204" pitchFamily="34" charset="0"/>
                <a:cs typeface="Calibri" panose="020F0502020204030204" pitchFamily="34" charset="0"/>
              </a:rPr>
              <a:t> - Controlling and reducing the number of access points to the school property is vitally important to the safety of your school personnel and students.  Natural Access Control also manages the entry and movement of individuals in a facility.  Locked doors and designated entrance and exit points are examples of Natural Access Control.  Fencing can also limit the number of access points and funnel visitors to the designated ingress points.  The location of your front office at the main entrance naturally controls access.      </a:t>
            </a: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spcBef>
                <a:spcPts val="600"/>
              </a:spcBef>
            </a:pPr>
            <a:r>
              <a:rPr lang="en-US" sz="1000" b="1" dirty="0">
                <a:latin typeface="Calibri" panose="020F0502020204030204" pitchFamily="34" charset="0"/>
                <a:ea typeface="Calibri" panose="020F0502020204030204" pitchFamily="34" charset="0"/>
                <a:cs typeface="Calibri" panose="020F0502020204030204" pitchFamily="34" charset="0"/>
              </a:rPr>
              <a:t>Territoriality</a:t>
            </a:r>
            <a:r>
              <a:rPr lang="en-US" sz="1000" dirty="0">
                <a:latin typeface="Calibri" panose="020F0502020204030204" pitchFamily="34" charset="0"/>
                <a:ea typeface="Calibri" panose="020F0502020204030204" pitchFamily="34" charset="0"/>
                <a:cs typeface="Calibri" panose="020F0502020204030204" pitchFamily="34" charset="0"/>
              </a:rPr>
              <a:t> - The use of design elements to define ownership and the intended use of an area.  Clearly marking the boundaries of an area discourages crime or intrusion by signaling to potential intruders that they are entering a controlled and monitored area which is used for a specific purpose.  Territoriality creates a clear delineation of space and separates your space from non-legitimate users.</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Clearly observable signage which identifies building or grounds use guidelines and/or ingress and egress routes. In addition, people protect an area that they feel is their own. We can take advantage of school employees’ familiarity with each other and the surroundings to keep the area safe.       </a:t>
            </a:r>
          </a:p>
          <a:p>
            <a:pPr marL="0">
              <a:spcBef>
                <a:spcPts val="600"/>
              </a:spcBef>
            </a:pPr>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r>
              <a:rPr lang="en-US" sz="1000" b="1" dirty="0">
                <a:solidFill>
                  <a:srgbClr val="000000"/>
                </a:solidFill>
                <a:latin typeface="Calibri" panose="020F0502020204030204" pitchFamily="34" charset="0"/>
                <a:ea typeface="Calibri" panose="020F0502020204030204" pitchFamily="34" charset="0"/>
              </a:rPr>
              <a:t>Maintenance</a:t>
            </a:r>
            <a:r>
              <a:rPr lang="en-US" sz="1000" dirty="0">
                <a:solidFill>
                  <a:srgbClr val="000000"/>
                </a:solidFill>
                <a:latin typeface="Calibri" panose="020F0502020204030204" pitchFamily="34" charset="0"/>
                <a:ea typeface="Calibri" panose="020F0502020204030204" pitchFamily="34" charset="0"/>
              </a:rPr>
              <a:t> - Regular maintenance will ensure that Natural Surveillance, Territoriality, and Natural Access Control are maintained.  Maintenance provides evidence that the school is cared for and valued and demonstrates that the school personnel take pride in their building and grounds. A well-maintained campus promotes safety and security, as well as demonstrates a commitment to the community and can be beneficial in creating good working relationships with surrounding neighbors. Maintaining the lighting, landscaping, fencing and outside building features discourages criminal activity. </a:t>
            </a:r>
            <a:endParaRPr lang="en-US" sz="1000" dirty="0">
              <a:solidFill>
                <a:srgbClr val="000000"/>
              </a:solidFill>
              <a:latin typeface="Arial" panose="020B0604020202020204" pitchFamily="34" charset="0"/>
              <a:ea typeface="Calibri" panose="020F0502020204030204" pitchFamily="34" charset="0"/>
            </a:endParaRPr>
          </a:p>
          <a:p>
            <a:pPr marL="0"/>
            <a:r>
              <a:rPr lang="en-US" sz="1000" dirty="0">
                <a:solidFill>
                  <a:srgbClr val="000000"/>
                </a:solidFill>
                <a:latin typeface="Calibri" panose="020F0502020204030204" pitchFamily="34" charset="0"/>
                <a:ea typeface="Calibri" panose="020F0502020204030204" pitchFamily="34" charset="0"/>
              </a:rPr>
              <a:t>An additional feature of CPTED not specifically mentioned in REMS, but referred to in other CPTED publications is </a:t>
            </a:r>
            <a:r>
              <a:rPr lang="en-US" sz="1000" b="1" dirty="0">
                <a:solidFill>
                  <a:srgbClr val="000000"/>
                </a:solidFill>
                <a:latin typeface="Calibri" panose="020F0502020204030204" pitchFamily="34" charset="0"/>
                <a:ea typeface="Calibri" panose="020F0502020204030204" pitchFamily="34" charset="0"/>
              </a:rPr>
              <a:t>Activity Support</a:t>
            </a:r>
            <a:r>
              <a:rPr lang="en-US" sz="1000" dirty="0">
                <a:solidFill>
                  <a:srgbClr val="000000"/>
                </a:solidFill>
                <a:latin typeface="Calibri" panose="020F0502020204030204" pitchFamily="34" charset="0"/>
                <a:ea typeface="Calibri" panose="020F0502020204030204" pitchFamily="34" charset="0"/>
              </a:rPr>
              <a:t>.  Activity Support refers to placing activity where individuals become part of the natural surveillance. Activity Support also promotes legitimate activities within a facility or area engaging the users with the facility or area which fosters a sense of belonging and investment. It also fills an area with legitimate users so that abusers will leave and/or not enter the space.</a:t>
            </a:r>
            <a:r>
              <a:rPr lang="en-US" sz="1000" dirty="0">
                <a:solidFill>
                  <a:srgbClr val="000000"/>
                </a:solidFill>
                <a:latin typeface="Arial" panose="020B060402020202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167</a:t>
            </a:fld>
            <a:endParaRPr lang="en-US"/>
          </a:p>
        </p:txBody>
      </p:sp>
    </p:spTree>
    <p:extLst>
      <p:ext uri="{BB962C8B-B14F-4D97-AF65-F5344CB8AC3E}">
        <p14:creationId xmlns:p14="http://schemas.microsoft.com/office/powerpoint/2010/main" val="148811185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dirty="0">
                <a:latin typeface="Calibri" panose="020F0502020204030204" pitchFamily="34" charset="0"/>
                <a:ea typeface="Times New Roman" panose="02020603050405020304" pitchFamily="18" charset="0"/>
              </a:rPr>
              <a:t>The four principles of second-generation CPTED include: </a:t>
            </a:r>
          </a:p>
          <a:p>
            <a:pPr marL="0"/>
            <a:endParaRPr lang="en-US" sz="1000" dirty="0">
              <a:latin typeface="Times New Roman" panose="02020603050405020304" pitchFamily="18" charset="0"/>
              <a:ea typeface="Times New Roman" panose="02020603050405020304" pitchFamily="18" charset="0"/>
            </a:endParaRPr>
          </a:p>
          <a:p>
            <a:pPr marL="0" indent="0">
              <a:tabLst>
                <a:tab pos="457143" algn="l"/>
              </a:tabLst>
            </a:pPr>
            <a:r>
              <a:rPr lang="en-US" sz="1000" b="1" dirty="0">
                <a:latin typeface="Calibri" panose="020F0502020204030204" pitchFamily="34" charset="0"/>
                <a:ea typeface="Times New Roman" panose="02020603050405020304" pitchFamily="18" charset="0"/>
                <a:cs typeface="Times New Roman" panose="02020603050405020304" pitchFamily="18" charset="0"/>
              </a:rPr>
              <a:t>Social Cohesion </a:t>
            </a:r>
            <a:r>
              <a:rPr lang="en-US" sz="1000" dirty="0">
                <a:latin typeface="Calibri" panose="020F0502020204030204" pitchFamily="34" charset="0"/>
                <a:ea typeface="Times New Roman" panose="02020603050405020304" pitchFamily="18" charset="0"/>
                <a:cs typeface="Times New Roman" panose="02020603050405020304" pitchFamily="18" charset="0"/>
              </a:rPr>
              <a:t>-- promote positive interactions among school community members (e.g. students, staff, families, neighborhood residents) and align with other first generation CPTED elements like territoriality reinforcement. This can include activities like maintaining an active PTA and including students in school policy committees.</a:t>
            </a:r>
          </a:p>
          <a:p>
            <a:pPr marL="0" indent="0">
              <a:tabLst>
                <a:tab pos="457143" algn="l"/>
              </a:tabLst>
            </a:pP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tabLst>
                <a:tab pos="457143" algn="l"/>
              </a:tabLst>
            </a:pPr>
            <a:r>
              <a:rPr lang="en-US" sz="1000" b="1" dirty="0">
                <a:latin typeface="Calibri" panose="020F0502020204030204" pitchFamily="34" charset="0"/>
                <a:ea typeface="Times New Roman" panose="02020603050405020304" pitchFamily="18" charset="0"/>
                <a:cs typeface="Times New Roman" panose="02020603050405020304" pitchFamily="18" charset="0"/>
              </a:rPr>
              <a:t>Connectivity </a:t>
            </a:r>
            <a:r>
              <a:rPr lang="en-US" sz="1000" dirty="0">
                <a:latin typeface="Calibri" panose="020F0502020204030204" pitchFamily="34" charset="0"/>
                <a:ea typeface="Times New Roman" panose="02020603050405020304" pitchFamily="18" charset="0"/>
                <a:cs typeface="Times New Roman" panose="02020603050405020304" pitchFamily="18" charset="0"/>
              </a:rPr>
              <a:t>-- activities situate a school as part of a larger neighborhood and community. Rather than isolate a school to its campus, these efforts promote connections to and communication with local residents, businesses, libraries, and community organizations. </a:t>
            </a:r>
          </a:p>
          <a:p>
            <a:pPr marL="342857" indent="-342857">
              <a:buFont typeface="Arial" panose="020B0604020202020204" pitchFamily="34" charset="0"/>
              <a:buChar char="•"/>
              <a:tabLst>
                <a:tab pos="457143" algn="l"/>
              </a:tabLst>
            </a:pP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tabLst>
                <a:tab pos="457143" algn="l"/>
              </a:tabLst>
            </a:pPr>
            <a:r>
              <a:rPr lang="en-US" sz="1000" b="1" dirty="0">
                <a:latin typeface="Calibri" panose="020F0502020204030204" pitchFamily="34" charset="0"/>
                <a:ea typeface="Times New Roman" panose="02020603050405020304" pitchFamily="18" charset="0"/>
                <a:cs typeface="Times New Roman" panose="02020603050405020304" pitchFamily="18" charset="0"/>
              </a:rPr>
              <a:t>Threshold Capacity </a:t>
            </a:r>
            <a:r>
              <a:rPr lang="en-US" sz="1000" dirty="0">
                <a:latin typeface="Calibri" panose="020F0502020204030204" pitchFamily="34" charset="0"/>
                <a:ea typeface="Times New Roman" panose="02020603050405020304" pitchFamily="18" charset="0"/>
                <a:cs typeface="Times New Roman" panose="02020603050405020304" pitchFamily="18" charset="0"/>
              </a:rPr>
              <a:t>-- aims to create spaces that have multiple uses and ensures a balance of spaces that reflect community need. A school sports field, for example, may also host community sporting events when not in use by the school. A school campus may share space with a daycare or a recreation center. </a:t>
            </a:r>
          </a:p>
          <a:p>
            <a:pPr marL="342857" indent="-342857">
              <a:buFont typeface="Arial" panose="020B0604020202020204" pitchFamily="34" charset="0"/>
              <a:buChar char="•"/>
              <a:tabLst>
                <a:tab pos="457143" algn="l"/>
              </a:tabLst>
            </a:pP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tabLst>
                <a:tab pos="457143" algn="l"/>
              </a:tabLst>
            </a:pPr>
            <a:r>
              <a:rPr lang="en-US" sz="1000" b="1" dirty="0">
                <a:latin typeface="Calibri" panose="020F0502020204030204" pitchFamily="34" charset="0"/>
                <a:ea typeface="Times New Roman" panose="02020603050405020304" pitchFamily="18" charset="0"/>
                <a:cs typeface="Times New Roman" panose="02020603050405020304" pitchFamily="18" charset="0"/>
              </a:rPr>
              <a:t>Community Culture</a:t>
            </a:r>
            <a:r>
              <a:rPr lang="en-US" sz="1000" dirty="0">
                <a:latin typeface="Calibri" panose="020F0502020204030204" pitchFamily="34" charset="0"/>
                <a:ea typeface="Times New Roman" panose="02020603050405020304" pitchFamily="18" charset="0"/>
                <a:cs typeface="Times New Roman" panose="02020603050405020304" pitchFamily="18" charset="0"/>
              </a:rPr>
              <a:t> -- fosters a sense of school pride and brings school community members together for a common purpose. This may include school beautification days, cultural festivals, school performances and celebrations, and family engagement activities.</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000" dirty="0"/>
          </a:p>
          <a:p>
            <a:pPr marL="0" indent="0" defTabSz="914285">
              <a:buClrTx/>
              <a:buSzTx/>
              <a:defRPr/>
            </a:pPr>
            <a:r>
              <a:rPr lang="en-US" sz="1000" dirty="0">
                <a:solidFill>
                  <a:srgbClr val="333333"/>
                </a:solidFill>
                <a:latin typeface="Calibri" panose="020F0502020204030204" pitchFamily="34" charset="0"/>
                <a:ea typeface="Calibri" panose="020F0502020204030204" pitchFamily="34" charset="0"/>
                <a:cs typeface="Calibri" panose="020F0502020204030204" pitchFamily="34" charset="0"/>
              </a:rPr>
              <a:t>These second generation CPTED concepts help school leaders to intentionally and thoughtfully plan school safety practices using a variety of school and community resources. </a:t>
            </a:r>
            <a:r>
              <a:rPr lang="en-US" sz="1000" dirty="0">
                <a:solidFill>
                  <a:srgbClr val="333333"/>
                </a:solidFill>
                <a:highlight>
                  <a:srgbClr val="FFFFFF"/>
                </a:highlight>
                <a:latin typeface="Calibri" panose="020F0502020204030204" pitchFamily="34" charset="0"/>
                <a:ea typeface="Calibri" panose="020F0502020204030204" pitchFamily="34" charset="0"/>
                <a:cs typeface="Calibri" panose="020F0502020204030204" pitchFamily="34" charset="0"/>
              </a:rPr>
              <a:t>All the above-mentioned CPTED principles relate directly to the balance between school safety and security and the education of our students.  A school that resembles an armed fortress may not provide the security it intends for and may impinge on sound educational principles.  If followed, the second generation CPTED principles lead to a positive school climate which ultimately makes schools safer.      </a:t>
            </a:r>
            <a:endParaRPr lang="en-US" sz="10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168</a:t>
            </a:fld>
            <a:endParaRPr lang="en-US"/>
          </a:p>
        </p:txBody>
      </p:sp>
    </p:spTree>
    <p:extLst>
      <p:ext uri="{BB962C8B-B14F-4D97-AF65-F5344CB8AC3E}">
        <p14:creationId xmlns:p14="http://schemas.microsoft.com/office/powerpoint/2010/main" val="421901142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0563C1"/>
                </a:solidFill>
                <a:latin typeface="Calibri" panose="020F0502020204030204" pitchFamily="34" charset="0"/>
                <a:ea typeface="Times New Roman" panose="02020603050405020304" pitchFamily="18" charset="0"/>
              </a:rPr>
              <a:t>The purpose of the Crime Prevention Through Environmental Design (CPTED) School Assessment (CSA) is to rate the physical parts of the school which may have an impact on youth fear and aggressive behavior. </a:t>
            </a:r>
          </a:p>
          <a:p>
            <a:endParaRPr lang="en-US" sz="1000" dirty="0">
              <a:solidFill>
                <a:srgbClr val="0563C1"/>
              </a:solidFill>
              <a:latin typeface="Calibri" panose="020F0502020204030204" pitchFamily="34" charset="0"/>
            </a:endParaRPr>
          </a:p>
          <a:p>
            <a:pPr marL="342857" indent="-342857">
              <a:buFont typeface="Calibri" panose="020F0502020204030204" pitchFamily="34" charset="0"/>
              <a:buChar char="-"/>
            </a:pPr>
            <a:r>
              <a:rPr lang="en-US" sz="1000" dirty="0">
                <a:solidFill>
                  <a:srgbClr val="0563C1"/>
                </a:solidFill>
                <a:latin typeface="Calibri" panose="020F0502020204030204" pitchFamily="34" charset="0"/>
                <a:ea typeface="Calibri" panose="020F0502020204030204" pitchFamily="34" charset="0"/>
              </a:rPr>
              <a:t>The Assessment is divided into nine sections:</a:t>
            </a:r>
            <a:endParaRPr lang="en-US" sz="1000" dirty="0">
              <a:latin typeface="Times New Roman" panose="02020603050405020304" pitchFamily="18" charset="0"/>
              <a:ea typeface="Calibri" panose="020F0502020204030204" pitchFamily="34" charset="0"/>
            </a:endParaRPr>
          </a:p>
          <a:p>
            <a:pPr marL="342857" indent="-342857">
              <a:buFont typeface="+mj-lt"/>
              <a:buAutoNum type="arabicPeriod"/>
            </a:pPr>
            <a:r>
              <a:rPr lang="en-US" sz="1000" b="1" dirty="0">
                <a:solidFill>
                  <a:srgbClr val="0563C1"/>
                </a:solidFill>
                <a:latin typeface="Calibri" panose="020F0502020204030204" pitchFamily="34" charset="0"/>
                <a:ea typeface="Times New Roman" panose="02020603050405020304" pitchFamily="18" charset="0"/>
              </a:rPr>
              <a:t>Initial Impressions</a:t>
            </a:r>
            <a:r>
              <a:rPr lang="en-US" sz="1000" dirty="0">
                <a:solidFill>
                  <a:srgbClr val="0563C1"/>
                </a:solidFill>
                <a:latin typeface="Calibri" panose="020F0502020204030204" pitchFamily="34" charset="0"/>
                <a:ea typeface="Times New Roman" panose="02020603050405020304" pitchFamily="18" charset="0"/>
              </a:rPr>
              <a:t>: </a:t>
            </a:r>
            <a:r>
              <a:rPr lang="en-US" sz="1000" i="1" dirty="0">
                <a:solidFill>
                  <a:srgbClr val="0563C1"/>
                </a:solidFill>
                <a:latin typeface="Calibri" panose="020F0502020204030204" pitchFamily="34" charset="0"/>
                <a:ea typeface="Times New Roman" panose="02020603050405020304" pitchFamily="18" charset="0"/>
              </a:rPr>
              <a:t>statements to register your very first, overall impression of the grounds, buildings, and interiors. These impressions are generally spontaneous and represent a felt response versus an intellectual assessment, or a gut reaction versus a mental analysis. This would be equivalent to what is commonly referred to as “curb appeal.”</a:t>
            </a:r>
            <a:endParaRPr lang="en-US" sz="1000" dirty="0">
              <a:latin typeface="Times New Roman" panose="02020603050405020304" pitchFamily="18" charset="0"/>
              <a:ea typeface="Times New Roman" panose="02020603050405020304" pitchFamily="18" charset="0"/>
            </a:endParaRPr>
          </a:p>
          <a:p>
            <a:pPr marL="342857" indent="-342857">
              <a:buFont typeface="+mj-lt"/>
              <a:buAutoNum type="arabicPeriod"/>
            </a:pPr>
            <a:r>
              <a:rPr lang="en-US" sz="1000" b="1" dirty="0">
                <a:solidFill>
                  <a:srgbClr val="0563C1"/>
                </a:solidFill>
                <a:latin typeface="Calibri" panose="020F0502020204030204" pitchFamily="34" charset="0"/>
                <a:ea typeface="Times New Roman" panose="02020603050405020304" pitchFamily="18" charset="0"/>
              </a:rPr>
              <a:t>The Grounds</a:t>
            </a:r>
            <a:r>
              <a:rPr lang="en-US" sz="1000" dirty="0">
                <a:solidFill>
                  <a:srgbClr val="0563C1"/>
                </a:solidFill>
                <a:latin typeface="Calibri" panose="020F0502020204030204" pitchFamily="34" charset="0"/>
                <a:ea typeface="Times New Roman" panose="02020603050405020304" pitchFamily="18" charset="0"/>
              </a:rPr>
              <a:t>: </a:t>
            </a:r>
            <a:r>
              <a:rPr lang="en-US" sz="1000" i="1" dirty="0">
                <a:solidFill>
                  <a:srgbClr val="0563C1"/>
                </a:solidFill>
                <a:latin typeface="Calibri" panose="020F0502020204030204" pitchFamily="34" charset="0"/>
                <a:ea typeface="Times New Roman" panose="02020603050405020304" pitchFamily="18" charset="0"/>
              </a:rPr>
              <a:t>statements pertaining to the outside areas of the school property, such as parking, student pick-up/drop-off, and athletic areas.</a:t>
            </a:r>
            <a:endParaRPr lang="en-US" sz="1000" dirty="0">
              <a:latin typeface="Times New Roman" panose="02020603050405020304" pitchFamily="18" charset="0"/>
              <a:ea typeface="Times New Roman" panose="02020603050405020304" pitchFamily="18" charset="0"/>
            </a:endParaRPr>
          </a:p>
          <a:p>
            <a:pPr marL="342857" indent="-342857">
              <a:buFont typeface="+mj-lt"/>
              <a:buAutoNum type="arabicPeriod"/>
            </a:pPr>
            <a:r>
              <a:rPr lang="en-US" sz="1000" b="1" dirty="0">
                <a:solidFill>
                  <a:srgbClr val="0563C1"/>
                </a:solidFill>
                <a:latin typeface="Calibri" panose="020F0502020204030204" pitchFamily="34" charset="0"/>
                <a:ea typeface="Times New Roman" panose="02020603050405020304" pitchFamily="18" charset="0"/>
              </a:rPr>
              <a:t>The Buildings</a:t>
            </a:r>
            <a:r>
              <a:rPr lang="en-US" sz="1000" dirty="0">
                <a:solidFill>
                  <a:srgbClr val="0563C1"/>
                </a:solidFill>
                <a:latin typeface="Calibri" panose="020F0502020204030204" pitchFamily="34" charset="0"/>
                <a:ea typeface="Times New Roman" panose="02020603050405020304" pitchFamily="18" charset="0"/>
              </a:rPr>
              <a:t>: </a:t>
            </a:r>
            <a:r>
              <a:rPr lang="en-US" sz="1000" i="1" dirty="0">
                <a:solidFill>
                  <a:srgbClr val="0563C1"/>
                </a:solidFill>
                <a:latin typeface="Calibri" panose="020F0502020204030204" pitchFamily="34" charset="0"/>
                <a:ea typeface="Times New Roman" panose="02020603050405020304" pitchFamily="18" charset="0"/>
              </a:rPr>
              <a:t>statements pertaining to the physical parts of the building you can see from the outside, such as entryways, windows, and doors. This section also includes subsections for assessing additional buildings associated with the school but which may differ greatly in age, use, and style. It may be used by students or by the community. Examples include vocational, alternative education, or community health buildings.</a:t>
            </a:r>
            <a:endParaRPr lang="en-US" sz="1000" dirty="0">
              <a:latin typeface="Times New Roman" panose="02020603050405020304" pitchFamily="18" charset="0"/>
              <a:ea typeface="Times New Roman" panose="02020603050405020304" pitchFamily="18" charset="0"/>
            </a:endParaRPr>
          </a:p>
          <a:p>
            <a:pPr marL="342857" indent="-342857">
              <a:buFont typeface="+mj-lt"/>
              <a:buAutoNum type="arabicPeriod"/>
            </a:pPr>
            <a:r>
              <a:rPr lang="en-US" sz="1000" b="1" dirty="0">
                <a:solidFill>
                  <a:srgbClr val="0563C1"/>
                </a:solidFill>
                <a:latin typeface="Calibri" panose="020F0502020204030204" pitchFamily="34" charset="0"/>
                <a:ea typeface="Times New Roman" panose="02020603050405020304" pitchFamily="18" charset="0"/>
              </a:rPr>
              <a:t>The Interiors</a:t>
            </a:r>
            <a:r>
              <a:rPr lang="en-US" sz="1000" dirty="0">
                <a:solidFill>
                  <a:srgbClr val="0563C1"/>
                </a:solidFill>
                <a:latin typeface="Calibri" panose="020F0502020204030204" pitchFamily="34" charset="0"/>
                <a:ea typeface="Times New Roman" panose="02020603050405020304" pitchFamily="18" charset="0"/>
              </a:rPr>
              <a:t>: </a:t>
            </a:r>
            <a:r>
              <a:rPr lang="en-US" sz="1000" i="1" dirty="0">
                <a:solidFill>
                  <a:srgbClr val="0563C1"/>
                </a:solidFill>
                <a:latin typeface="Calibri" panose="020F0502020204030204" pitchFamily="34" charset="0"/>
                <a:ea typeface="Times New Roman" panose="02020603050405020304" pitchFamily="18" charset="0"/>
              </a:rPr>
              <a:t>statements pertaining to the space inside a building or buildings such as classrooms, corridors, and public areas. Blank sections are provided for any use which is not already covered by the assessment form. Examples might include home economics education classrooms or special theatrical workshops.</a:t>
            </a:r>
            <a:endParaRPr lang="en-US" sz="1000" dirty="0">
              <a:latin typeface="Times New Roman" panose="02020603050405020304" pitchFamily="18" charset="0"/>
              <a:ea typeface="Times New Roman" panose="02020603050405020304" pitchFamily="18" charset="0"/>
            </a:endParaRPr>
          </a:p>
          <a:p>
            <a:pPr marL="342857" indent="-342857">
              <a:buFont typeface="+mj-lt"/>
              <a:buAutoNum type="arabicPeriod"/>
            </a:pPr>
            <a:r>
              <a:rPr lang="en-US" sz="1000" b="1" dirty="0">
                <a:solidFill>
                  <a:srgbClr val="0563C1"/>
                </a:solidFill>
                <a:latin typeface="Calibri" panose="020F0502020204030204" pitchFamily="34" charset="0"/>
                <a:ea typeface="Times New Roman" panose="02020603050405020304" pitchFamily="18" charset="0"/>
              </a:rPr>
              <a:t>Global Impressions</a:t>
            </a:r>
            <a:r>
              <a:rPr lang="en-US" sz="1000" dirty="0">
                <a:solidFill>
                  <a:srgbClr val="0563C1"/>
                </a:solidFill>
                <a:latin typeface="Calibri" panose="020F0502020204030204" pitchFamily="34" charset="0"/>
                <a:ea typeface="Times New Roman" panose="02020603050405020304" pitchFamily="18" charset="0"/>
              </a:rPr>
              <a:t>: </a:t>
            </a:r>
            <a:r>
              <a:rPr lang="en-US" sz="1000" i="1" dirty="0">
                <a:solidFill>
                  <a:srgbClr val="0563C1"/>
                </a:solidFill>
                <a:latin typeface="Calibri" panose="020F0502020204030204" pitchFamily="34" charset="0"/>
                <a:ea typeface="Times New Roman" panose="02020603050405020304" pitchFamily="18" charset="0"/>
              </a:rPr>
              <a:t>statements to be completed after the physical assessment has been completed. These statements pertain to the overall atmosphere or ambiance of the school and are similar to the initial impressions in that the ratings are a felt response versus an intellectual assessment.</a:t>
            </a:r>
            <a:endParaRPr lang="en-US" sz="1000" dirty="0">
              <a:latin typeface="Times New Roman" panose="02020603050405020304" pitchFamily="18" charset="0"/>
              <a:ea typeface="Times New Roman" panose="02020603050405020304" pitchFamily="18" charset="0"/>
            </a:endParaRPr>
          </a:p>
          <a:p>
            <a:pPr marL="342857" indent="-342857">
              <a:buFont typeface="+mj-lt"/>
              <a:buAutoNum type="arabicPeriod"/>
            </a:pPr>
            <a:r>
              <a:rPr lang="en-US" sz="1000" b="1" dirty="0">
                <a:solidFill>
                  <a:srgbClr val="0563C1"/>
                </a:solidFill>
                <a:latin typeface="Calibri" panose="020F0502020204030204" pitchFamily="34" charset="0"/>
                <a:ea typeface="Times New Roman" panose="02020603050405020304" pitchFamily="18" charset="0"/>
              </a:rPr>
              <a:t>Additional Observations</a:t>
            </a:r>
            <a:r>
              <a:rPr lang="en-US" sz="1000" dirty="0">
                <a:solidFill>
                  <a:srgbClr val="0563C1"/>
                </a:solidFill>
                <a:latin typeface="Calibri" panose="020F0502020204030204" pitchFamily="34" charset="0"/>
                <a:ea typeface="Times New Roman" panose="02020603050405020304" pitchFamily="18" charset="0"/>
              </a:rPr>
              <a:t>: </a:t>
            </a:r>
            <a:r>
              <a:rPr lang="en-US" sz="1000" i="1" dirty="0">
                <a:solidFill>
                  <a:srgbClr val="0563C1"/>
                </a:solidFill>
                <a:latin typeface="Calibri" panose="020F0502020204030204" pitchFamily="34" charset="0"/>
                <a:ea typeface="Times New Roman" panose="02020603050405020304" pitchFamily="18" charset="0"/>
              </a:rPr>
              <a:t>an area to register any observations of the physical environment which has not been adequately covered in the assessment.</a:t>
            </a:r>
            <a:endParaRPr lang="en-US" sz="1000" dirty="0">
              <a:latin typeface="Times New Roman" panose="02020603050405020304" pitchFamily="18" charset="0"/>
              <a:ea typeface="Times New Roman" panose="02020603050405020304" pitchFamily="18" charset="0"/>
            </a:endParaRPr>
          </a:p>
          <a:p>
            <a:pPr marL="342857" indent="-342857">
              <a:buFont typeface="+mj-lt"/>
              <a:buAutoNum type="arabicPeriod"/>
            </a:pPr>
            <a:r>
              <a:rPr lang="en-US" sz="1000" b="1" dirty="0">
                <a:solidFill>
                  <a:srgbClr val="0563C1"/>
                </a:solidFill>
                <a:latin typeface="Calibri" panose="020F0502020204030204" pitchFamily="34" charset="0"/>
                <a:ea typeface="Times New Roman" panose="02020603050405020304" pitchFamily="18" charset="0"/>
              </a:rPr>
              <a:t>Surrounding Land Use</a:t>
            </a:r>
            <a:r>
              <a:rPr lang="en-US" sz="1000" dirty="0">
                <a:solidFill>
                  <a:srgbClr val="0563C1"/>
                </a:solidFill>
                <a:latin typeface="Calibri" panose="020F0502020204030204" pitchFamily="34" charset="0"/>
                <a:ea typeface="Times New Roman" panose="02020603050405020304" pitchFamily="18" charset="0"/>
              </a:rPr>
              <a:t>: </a:t>
            </a:r>
            <a:r>
              <a:rPr lang="en-US" sz="1000" i="1" dirty="0">
                <a:solidFill>
                  <a:srgbClr val="0563C1"/>
                </a:solidFill>
                <a:latin typeface="Calibri" panose="020F0502020204030204" pitchFamily="34" charset="0"/>
                <a:ea typeface="Times New Roman" panose="02020603050405020304" pitchFamily="18" charset="0"/>
              </a:rPr>
              <a:t>a list of land uses adjacent to the school property, i.e. properties observable from the school grounds. Check each one observed and circle the most predominant.</a:t>
            </a:r>
            <a:endParaRPr lang="en-US" sz="1000" dirty="0">
              <a:latin typeface="Times New Roman" panose="02020603050405020304" pitchFamily="18" charset="0"/>
              <a:ea typeface="Times New Roman" panose="02020603050405020304" pitchFamily="18" charset="0"/>
            </a:endParaRPr>
          </a:p>
          <a:p>
            <a:pPr marL="342857" indent="-342857">
              <a:buFont typeface="+mj-lt"/>
              <a:buAutoNum type="arabicPeriod"/>
            </a:pPr>
            <a:r>
              <a:rPr lang="en-US" sz="1000" b="1" dirty="0">
                <a:solidFill>
                  <a:srgbClr val="0563C1"/>
                </a:solidFill>
                <a:latin typeface="Calibri" panose="020F0502020204030204" pitchFamily="34" charset="0"/>
                <a:ea typeface="Times New Roman" panose="02020603050405020304" pitchFamily="18" charset="0"/>
              </a:rPr>
              <a:t>Surrounding Land Use Condition</a:t>
            </a:r>
            <a:r>
              <a:rPr lang="en-US" sz="1000" dirty="0">
                <a:solidFill>
                  <a:srgbClr val="0563C1"/>
                </a:solidFill>
                <a:latin typeface="Calibri" panose="020F0502020204030204" pitchFamily="34" charset="0"/>
                <a:ea typeface="Times New Roman" panose="02020603050405020304" pitchFamily="18" charset="0"/>
              </a:rPr>
              <a:t>: </a:t>
            </a:r>
            <a:r>
              <a:rPr lang="en-US" sz="1000" i="1" dirty="0">
                <a:solidFill>
                  <a:srgbClr val="0563C1"/>
                </a:solidFill>
                <a:latin typeface="Calibri" panose="020F0502020204030204" pitchFamily="34" charset="0"/>
                <a:ea typeface="Times New Roman" panose="02020603050405020304" pitchFamily="18" charset="0"/>
              </a:rPr>
              <a:t>the same list of land uses to be rated for the overall physical conditions on a scale of 1-5: with 1 for unsightly, poorly maintained, signs of vandalism (including graffiti), and no enhancements to a rating of 5 for attractive, well maintained, lack of vandalism and with enhancements such as flower beds, decorative lighting, pavement treatments and other decorative features.</a:t>
            </a:r>
            <a:endParaRPr lang="en-US" sz="1000" dirty="0">
              <a:latin typeface="Times New Roman" panose="02020603050405020304" pitchFamily="18" charset="0"/>
              <a:ea typeface="Times New Roman" panose="02020603050405020304" pitchFamily="18" charset="0"/>
            </a:endParaRPr>
          </a:p>
          <a:p>
            <a:pPr marL="342857" indent="-342857">
              <a:buFont typeface="+mj-lt"/>
              <a:buAutoNum type="arabicPeriod"/>
            </a:pPr>
            <a:r>
              <a:rPr lang="en-US" sz="1000" b="1" dirty="0">
                <a:solidFill>
                  <a:srgbClr val="0563C1"/>
                </a:solidFill>
                <a:latin typeface="Calibri" panose="020F0502020204030204" pitchFamily="34" charset="0"/>
                <a:ea typeface="Times New Roman" panose="02020603050405020304" pitchFamily="18" charset="0"/>
              </a:rPr>
              <a:t>Assessment Day Information</a:t>
            </a:r>
            <a:r>
              <a:rPr lang="en-US" sz="1000" dirty="0">
                <a:solidFill>
                  <a:srgbClr val="0563C1"/>
                </a:solidFill>
                <a:latin typeface="Calibri" panose="020F0502020204030204" pitchFamily="34" charset="0"/>
                <a:ea typeface="Times New Roman" panose="02020603050405020304" pitchFamily="18" charset="0"/>
              </a:rPr>
              <a:t>: </a:t>
            </a:r>
            <a:r>
              <a:rPr lang="en-US" sz="1000" i="1" dirty="0">
                <a:solidFill>
                  <a:srgbClr val="0563C1"/>
                </a:solidFill>
                <a:latin typeface="Calibri" panose="020F0502020204030204" pitchFamily="34" charset="0"/>
                <a:ea typeface="Times New Roman" panose="02020603050405020304" pitchFamily="18" charset="0"/>
              </a:rPr>
              <a:t>notations regarding date, time, weather and any unique factors that might affect the assessment on that particular day. Examples of unique factors are special, one-time events or unusual or traumatic incidents.</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169</a:t>
            </a:fld>
            <a:endParaRPr lang="en-US"/>
          </a:p>
        </p:txBody>
      </p:sp>
    </p:spTree>
    <p:extLst>
      <p:ext uri="{BB962C8B-B14F-4D97-AF65-F5344CB8AC3E}">
        <p14:creationId xmlns:p14="http://schemas.microsoft.com/office/powerpoint/2010/main" val="1396145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afd7cfc130_0_1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afd7cfc130_0_19: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endParaRPr lang="en-US"/>
          </a:p>
        </p:txBody>
      </p:sp>
      <p:sp>
        <p:nvSpPr>
          <p:cNvPr id="227" name="Google Shape;227;g2afd7cfc130_0_19: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000" dirty="0">
                <a:latin typeface="Calibri" panose="020F0502020204030204" pitchFamily="34" charset="0"/>
                <a:ea typeface="Calibri" panose="020F0502020204030204" pitchFamily="34" charset="0"/>
              </a:rPr>
              <a:t>This report and document was developed by the National Law Enforcement and Corrections Technology Center (NLECTC)-National and the School Safety Advocacy Council, with the help of the New Jersey Office of Homeland Security and Preparedness Critical Infrastructure Protection Bureau, the New Jersey Department of Education, the Maryland Association of School Resource Officers (MASRO) and the Risk Mitigation Planners from the County Prosecutor's Offices of Bergen and Morris Counties in New Jersey. NLECTC-National is funded through a grant from the National Institute of Justice, Office of Justice Programs, U.S. Department of Justice.</a:t>
            </a:r>
          </a:p>
          <a:p>
            <a:pPr marL="0" indent="0"/>
            <a:endParaRPr lang="en-US" sz="1000" dirty="0">
              <a:latin typeface="Times New Roman" panose="02020603050405020304" pitchFamily="18" charset="0"/>
              <a:ea typeface="Calibri" panose="020F0502020204030204" pitchFamily="34" charset="0"/>
            </a:endParaRPr>
          </a:p>
          <a:p>
            <a:pPr marL="0" indent="0"/>
            <a:r>
              <a:rPr lang="en-US" sz="1000" dirty="0">
                <a:latin typeface="Calibri" panose="020F0502020204030204" pitchFamily="34" charset="0"/>
                <a:ea typeface="Calibri" panose="020F0502020204030204" pitchFamily="34" charset="0"/>
              </a:rPr>
              <a:t>This document must be kept secure at all times in order to ensure that unauthorized parties do not gain access to the information you have stored. No data entered into this document is collected by the app developers, the National Institute of Justice, or the Justice Technology Information Center.</a:t>
            </a:r>
            <a:endParaRPr lang="en-US" sz="1000" dirty="0">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170</a:t>
            </a:fld>
            <a:endParaRPr lang="en-US"/>
          </a:p>
        </p:txBody>
      </p:sp>
    </p:spTree>
    <p:extLst>
      <p:ext uri="{BB962C8B-B14F-4D97-AF65-F5344CB8AC3E}">
        <p14:creationId xmlns:p14="http://schemas.microsoft.com/office/powerpoint/2010/main" val="264809372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dirty="0">
                <a:solidFill>
                  <a:srgbClr val="222222"/>
                </a:solidFill>
                <a:latin typeface="Calibri" panose="020F0502020204030204" pitchFamily="34" charset="0"/>
                <a:ea typeface="Times New Roman" panose="02020603050405020304" pitchFamily="18" charset="0"/>
              </a:rPr>
              <a:t>First established in 2014, the Partner Alliance for Safer Schools (PASS) brings together expertise from the education, public safety and industry communities to develop and support a coordinated approach to making effective use of proven security practices specific to K-12 environments, and informed decisions on security investments.</a:t>
            </a:r>
            <a:endParaRPr lang="en-US" sz="1000" dirty="0">
              <a:latin typeface="Times New Roman" panose="02020603050405020304" pitchFamily="18" charset="0"/>
              <a:ea typeface="Times New Roman" panose="02020603050405020304" pitchFamily="18" charset="0"/>
            </a:endParaRPr>
          </a:p>
          <a:p>
            <a:endParaRPr lang="en-US" sz="1000" dirty="0"/>
          </a:p>
          <a:p>
            <a:pPr marL="0" indent="0" defTabSz="914285">
              <a:buClrTx/>
              <a:buSzTx/>
              <a:defRPr/>
            </a:pPr>
            <a:r>
              <a:rPr lang="en-US" sz="1000" dirty="0">
                <a:solidFill>
                  <a:srgbClr val="222222"/>
                </a:solidFill>
                <a:latin typeface="Calibri" panose="020F0502020204030204" pitchFamily="34" charset="0"/>
                <a:ea typeface="Times New Roman" panose="02020603050405020304" pitchFamily="18" charset="0"/>
              </a:rPr>
              <a:t>The PASS Guidelines identify and classify best practices for securing K-12 facilities in response to urgent needs for information identified by the education community. The guidelines include: Specific actions that can effectively raise the baseline of security; Vetted security practices specific to K-12 environments; Objective, reliable information on available safety and security technology; Assessment of current security measures against nationwide best practices; Multiple options for addressing security needs identified, based on available resources; How to distinguish needed and effective solutions from sales pitches on unnecessary products. The primary focuses of the PASS Guidelines are physical security and life safety, and recommendations are limited to related policies, procedures, equipment and technology. </a:t>
            </a:r>
          </a:p>
          <a:p>
            <a:pPr marL="0" indent="0" defTabSz="914285">
              <a:buClrTx/>
              <a:buSzTx/>
              <a:defRPr/>
            </a:pPr>
            <a:endParaRPr lang="en-US" sz="1000" dirty="0">
              <a:solidFill>
                <a:srgbClr val="222222"/>
              </a:solidFill>
              <a:latin typeface="Calibri" panose="020F0502020204030204" pitchFamily="34" charset="0"/>
              <a:ea typeface="Times New Roman" panose="02020603050405020304" pitchFamily="18" charset="0"/>
            </a:endParaRPr>
          </a:p>
          <a:p>
            <a:pPr marL="0" indent="0" defTabSz="914285">
              <a:buClrTx/>
              <a:buSzTx/>
              <a:defRPr/>
            </a:pPr>
            <a:r>
              <a:rPr lang="en-US" sz="1000" dirty="0">
                <a:solidFill>
                  <a:srgbClr val="222222"/>
                </a:solidFill>
                <a:latin typeface="Calibri" panose="020F0502020204030204" pitchFamily="34" charset="0"/>
                <a:ea typeface="Times New Roman" panose="02020603050405020304" pitchFamily="18" charset="0"/>
              </a:rPr>
              <a:t>----------------</a:t>
            </a:r>
            <a:endParaRPr lang="en-US" sz="1000" dirty="0">
              <a:latin typeface="Times New Roman" panose="02020603050405020304" pitchFamily="18" charset="0"/>
              <a:ea typeface="Times New Roman" panose="02020603050405020304" pitchFamily="18" charset="0"/>
            </a:endParaRPr>
          </a:p>
          <a:p>
            <a:endParaRPr lang="en-US" sz="1000" dirty="0"/>
          </a:p>
          <a:p>
            <a:pPr marL="0" indent="0" defTabSz="914285">
              <a:buClrTx/>
              <a:buSzTx/>
              <a:defRPr/>
            </a:pPr>
            <a:r>
              <a:rPr lang="en-US" sz="1000" i="1" dirty="0">
                <a:solidFill>
                  <a:srgbClr val="000000"/>
                </a:solidFill>
                <a:latin typeface="Calibri" panose="020F0502020204030204" pitchFamily="34" charset="0"/>
                <a:ea typeface="Times New Roman" panose="02020603050405020304" pitchFamily="18" charset="0"/>
              </a:rPr>
              <a:t>As a reminder, many school entities have a Certified Workplace Safety Committee </a:t>
            </a:r>
            <a:r>
              <a:rPr lang="en-US" sz="1000" i="1" dirty="0">
                <a:solidFill>
                  <a:srgbClr val="000000"/>
                </a:solidFill>
                <a:latin typeface="Calibri" panose="020F0502020204030204" pitchFamily="34" charset="0"/>
                <a:ea typeface="Calibri" panose="020F0502020204030204" pitchFamily="34" charset="0"/>
              </a:rPr>
              <a:t>(under </a:t>
            </a:r>
            <a:r>
              <a:rPr lang="en-US" sz="1000" i="1" dirty="0">
                <a:solidFill>
                  <a:srgbClr val="0000FF"/>
                </a:solidFill>
                <a:latin typeface="Calibri" panose="020F0502020204030204" pitchFamily="34" charset="0"/>
                <a:ea typeface="Calibri" panose="020F0502020204030204" pitchFamily="34" charset="0"/>
                <a:hlinkClick r:id="rId3"/>
              </a:rPr>
              <a:t>24 P.S. 2-223</a:t>
            </a:r>
            <a:r>
              <a:rPr lang="en-US" sz="1000" i="1" dirty="0">
                <a:solidFill>
                  <a:srgbClr val="000000"/>
                </a:solidFill>
                <a:latin typeface="Calibri" panose="020F0502020204030204" pitchFamily="34" charset="0"/>
                <a:ea typeface="Calibri" panose="020F0502020204030204" pitchFamily="34" charset="0"/>
              </a:rPr>
              <a:t> and </a:t>
            </a:r>
            <a:r>
              <a:rPr lang="en-US" sz="1000" i="1" dirty="0">
                <a:solidFill>
                  <a:srgbClr val="0000FF"/>
                </a:solidFill>
                <a:latin typeface="Calibri" panose="020F0502020204030204" pitchFamily="34" charset="0"/>
                <a:ea typeface="Calibri" panose="020F0502020204030204" pitchFamily="34" charset="0"/>
                <a:hlinkClick r:id="rId4"/>
              </a:rPr>
              <a:t>34 Pa Code Chapter 129</a:t>
            </a:r>
            <a:r>
              <a:rPr lang="en-US" sz="1000" i="1" dirty="0">
                <a:solidFill>
                  <a:srgbClr val="000000"/>
                </a:solidFill>
                <a:latin typeface="Calibri" panose="020F0502020204030204" pitchFamily="34" charset="0"/>
                <a:ea typeface="Calibri" panose="020F0502020204030204" pitchFamily="34" charset="0"/>
              </a:rPr>
              <a:t>) - the coordinator should be aware of this Workplace Safety Committee and build relationships to share information and address findings of reported hazards and accidents to promote overall school safety.</a:t>
            </a:r>
            <a:endParaRPr lang="en-US" sz="1000" i="1"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171</a:t>
            </a:fld>
            <a:endParaRPr lang="en-US"/>
          </a:p>
        </p:txBody>
      </p:sp>
    </p:spTree>
    <p:extLst>
      <p:ext uri="{BB962C8B-B14F-4D97-AF65-F5344CB8AC3E}">
        <p14:creationId xmlns:p14="http://schemas.microsoft.com/office/powerpoint/2010/main" val="343386777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dirty="0">
                <a:latin typeface="Calibri" panose="020F0502020204030204" pitchFamily="34" charset="0"/>
                <a:ea typeface="Calibri" panose="020F0502020204030204" pitchFamily="34" charset="0"/>
              </a:rPr>
              <a:t>The 3rd edition of the K-12 School Security Guide is designed to help local education agencies across the United States adopt a systems-based approach to school physical security planning and implementation. This guide demonstrates how taking a systems-based approach to layered physical security can help schools create safe and secure learning environments without asking staff members to become security experts. The purpose of the guide is to provide guidance to local education agencies on how to plan for and implement this type of approach to school security.</a:t>
            </a:r>
            <a:endParaRPr lang="en-US" sz="1000" dirty="0">
              <a:latin typeface="Times New Roman" panose="02020603050405020304" pitchFamily="18" charset="0"/>
              <a:ea typeface="Calibri" panose="020F0502020204030204" pitchFamily="34" charset="0"/>
            </a:endParaRPr>
          </a:p>
          <a:p>
            <a:endParaRPr lang="en-US" sz="1000" dirty="0"/>
          </a:p>
          <a:p>
            <a:pPr marL="0" indent="0" defTabSz="914285">
              <a:buClrTx/>
              <a:buSzTx/>
              <a:defRPr/>
            </a:pPr>
            <a:r>
              <a:rPr lang="en-US" sz="1000" dirty="0">
                <a:latin typeface="Calibri" panose="020F0502020204030204" pitchFamily="34" charset="0"/>
                <a:ea typeface="Calibri" panose="020F0502020204030204" pitchFamily="34" charset="0"/>
              </a:rPr>
              <a:t>The guide is designed and organized for local education agencies to employ in conjunction with the </a:t>
            </a:r>
            <a:r>
              <a:rPr lang="en-US" sz="1000" u="sng" dirty="0">
                <a:solidFill>
                  <a:srgbClr val="0563C1"/>
                </a:solidFill>
                <a:latin typeface="Calibri" panose="020F0502020204030204" pitchFamily="34" charset="0"/>
                <a:ea typeface="Calibri" panose="020F0502020204030204" pitchFamily="34" charset="0"/>
                <a:hlinkClick r:id="rId3"/>
              </a:rPr>
              <a:t>K-12 School Security Assessment Tool (SSAT)</a:t>
            </a:r>
            <a:r>
              <a:rPr lang="en-US" sz="1000" dirty="0">
                <a:latin typeface="Calibri" panose="020F0502020204030204" pitchFamily="34" charset="0"/>
                <a:ea typeface="Calibri" panose="020F0502020204030204" pitchFamily="34" charset="0"/>
              </a:rPr>
              <a:t>, a web-based tool that provides further guidance on school physical security planning and implementation. Together, this guide and the companion tool outline action-oriented security practices and options for consideration across the K-12 school community.</a:t>
            </a:r>
            <a:endParaRPr lang="en-US" sz="1000" dirty="0">
              <a:latin typeface="Times New Roman" panose="02020603050405020304" pitchFamily="18" charset="0"/>
              <a:ea typeface="Calibri" panose="020F0502020204030204" pitchFamily="34" charset="0"/>
            </a:endParaRPr>
          </a:p>
          <a:p>
            <a:endParaRPr lang="en-US" sz="1000" dirty="0"/>
          </a:p>
          <a:p>
            <a:r>
              <a:rPr lang="en-US" sz="1000" dirty="0"/>
              <a:t>----------------</a:t>
            </a:r>
          </a:p>
          <a:p>
            <a:endParaRPr lang="en-US" sz="1000" dirty="0"/>
          </a:p>
          <a:p>
            <a:r>
              <a:rPr lang="en-US" sz="1000" b="1" dirty="0"/>
              <a:t>A LAYERED AND COMMUNICATION-BASED FOCUS – Coordination with administrators and educators</a:t>
            </a:r>
          </a:p>
          <a:p>
            <a:endParaRPr lang="en-US" sz="1000" dirty="0"/>
          </a:p>
          <a:p>
            <a:pPr marL="0"/>
            <a:r>
              <a:rPr lang="en-US" sz="1000" dirty="0">
                <a:solidFill>
                  <a:srgbClr val="0A0A0A"/>
                </a:solidFill>
                <a:latin typeface="Calibri" panose="020F0502020204030204" pitchFamily="34" charset="0"/>
                <a:ea typeface="Times New Roman" panose="02020603050405020304" pitchFamily="18" charset="0"/>
              </a:rPr>
              <a:t>Safety is a critical topic for school administration and law enforcement to be on the same page with, this includes the SSSC as the central point for communicating with both parties. It is essential to prepare for extreme events such as weather disasters, large events on school grounds, possible mass casualty events, chemical hazard spills among other possibilities.</a:t>
            </a:r>
            <a:r>
              <a:rPr lang="en-US" sz="1000" dirty="0">
                <a:solidFill>
                  <a:srgbClr val="000000"/>
                </a:solidFill>
                <a:latin typeface="Calibri" panose="020F0502020204030204" pitchFamily="34" charset="0"/>
                <a:ea typeface="Times New Roman" panose="02020603050405020304" pitchFamily="18" charset="0"/>
              </a:rPr>
              <a:t> It is of great importance to have a sense of inclusion from your staff when it comes to physical security.  </a:t>
            </a:r>
          </a:p>
          <a:p>
            <a:pPr marL="0"/>
            <a:endParaRPr lang="en-US" sz="1000" dirty="0">
              <a:latin typeface="Times New Roman" panose="02020603050405020304" pitchFamily="18" charset="0"/>
              <a:ea typeface="Times New Roman" panose="02020603050405020304" pitchFamily="18" charset="0"/>
            </a:endParaRPr>
          </a:p>
          <a:p>
            <a:pPr marL="0"/>
            <a:r>
              <a:rPr lang="en-US" sz="1000" dirty="0">
                <a:solidFill>
                  <a:srgbClr val="0A0A0A"/>
                </a:solidFill>
                <a:latin typeface="Calibri" panose="020F0502020204030204" pitchFamily="34" charset="0"/>
                <a:ea typeface="Times New Roman" panose="02020603050405020304" pitchFamily="18" charset="0"/>
              </a:rPr>
              <a:t>Experts recommend a multidisciplinary approach to school safety planning that involves school personnel (including both teachers and support staff such as custodians and school bus drivers), law enforcement and first responders, community-based resources, and families—as well as students in the school. </a:t>
            </a:r>
            <a:r>
              <a:rPr lang="en-US" sz="1000" dirty="0">
                <a:solidFill>
                  <a:srgbClr val="000000"/>
                </a:solidFill>
                <a:latin typeface="Calibri" panose="020F0502020204030204" pitchFamily="34" charset="0"/>
                <a:ea typeface="Times New Roman" panose="02020603050405020304" pitchFamily="18" charset="0"/>
              </a:rPr>
              <a:t>Communication and coordination can make a significant impact on safety and security.  </a:t>
            </a:r>
          </a:p>
          <a:p>
            <a:pPr marL="0"/>
            <a:endParaRPr lang="en-US" sz="1000" dirty="0">
              <a:latin typeface="Times New Roman" panose="02020603050405020304" pitchFamily="18" charset="0"/>
              <a:ea typeface="Times New Roman" panose="02020603050405020304" pitchFamily="18" charset="0"/>
            </a:endParaRPr>
          </a:p>
          <a:p>
            <a:pPr marL="0"/>
            <a:r>
              <a:rPr lang="en-US" sz="1000" dirty="0">
                <a:solidFill>
                  <a:srgbClr val="000000"/>
                </a:solidFill>
                <a:latin typeface="Calibri" panose="020F0502020204030204" pitchFamily="34" charset="0"/>
                <a:ea typeface="Times New Roman" panose="02020603050405020304" pitchFamily="18" charset="0"/>
              </a:rPr>
              <a:t>A school safety committee is one way to create and facilitate a positive and layered impact in your school entity and to each building within the entity.  To promote inclusivity and buy-in, the committee should include a cross section of staff from within and should allow each of the members to have a voice in developing and monitoring practices within to promote physical safety.  As an example, this committee could be responsible for ensuring processes are in place and followed for understanding and reporting concerns, such as broken windows, locks, malfunctioning lighting, poor camera visibility, playground, or athletic facilities problems.</a:t>
            </a:r>
          </a:p>
          <a:p>
            <a:pPr marL="0"/>
            <a:endParaRPr lang="en-US" sz="1000" dirty="0">
              <a:solidFill>
                <a:srgbClr val="000000"/>
              </a:solidFill>
              <a:latin typeface="Calibri" panose="020F0502020204030204" pitchFamily="34" charset="0"/>
              <a:ea typeface="Times New Roman" panose="02020603050405020304" pitchFamily="18" charset="0"/>
            </a:endParaRPr>
          </a:p>
          <a:p>
            <a:pPr marL="0" indent="-228571" defTabSz="914285">
              <a:defRPr/>
            </a:pPr>
            <a:r>
              <a:rPr lang="en-US" sz="1000" dirty="0">
                <a:solidFill>
                  <a:srgbClr val="000000"/>
                </a:solidFill>
                <a:latin typeface="Calibri" panose="020F0502020204030204" pitchFamily="34" charset="0"/>
                <a:ea typeface="Times New Roman" panose="02020603050405020304" pitchFamily="18" charset="0"/>
              </a:rPr>
              <a:t>As a reminder, many school entities have a Certified Workplace Safety Committee </a:t>
            </a:r>
            <a:r>
              <a:rPr lang="en-US" sz="1000" dirty="0">
                <a:solidFill>
                  <a:srgbClr val="000000"/>
                </a:solidFill>
                <a:latin typeface="Calibri" panose="020F0502020204030204" pitchFamily="34" charset="0"/>
                <a:ea typeface="Calibri" panose="020F0502020204030204" pitchFamily="34" charset="0"/>
              </a:rPr>
              <a:t>(under </a:t>
            </a:r>
            <a:r>
              <a:rPr lang="en-US" sz="1000" dirty="0">
                <a:solidFill>
                  <a:srgbClr val="0000FF"/>
                </a:solidFill>
                <a:latin typeface="Calibri" panose="020F0502020204030204" pitchFamily="34" charset="0"/>
                <a:ea typeface="Calibri" panose="020F0502020204030204" pitchFamily="34" charset="0"/>
                <a:hlinkClick r:id="rId4"/>
              </a:rPr>
              <a:t>24 P.S. 2-223</a:t>
            </a:r>
            <a:r>
              <a:rPr lang="en-US" sz="1000" dirty="0">
                <a:solidFill>
                  <a:srgbClr val="000000"/>
                </a:solidFill>
                <a:latin typeface="Calibri" panose="020F0502020204030204" pitchFamily="34" charset="0"/>
                <a:ea typeface="Calibri" panose="020F0502020204030204" pitchFamily="34" charset="0"/>
              </a:rPr>
              <a:t> and </a:t>
            </a:r>
            <a:r>
              <a:rPr lang="en-US" sz="1000" dirty="0">
                <a:solidFill>
                  <a:srgbClr val="0000FF"/>
                </a:solidFill>
                <a:latin typeface="Calibri" panose="020F0502020204030204" pitchFamily="34" charset="0"/>
                <a:ea typeface="Calibri" panose="020F0502020204030204" pitchFamily="34" charset="0"/>
                <a:hlinkClick r:id="rId5"/>
              </a:rPr>
              <a:t>34 Pa Code Chapter 129</a:t>
            </a:r>
            <a:r>
              <a:rPr lang="en-US" sz="1000" dirty="0">
                <a:solidFill>
                  <a:srgbClr val="000000"/>
                </a:solidFill>
                <a:latin typeface="Calibri" panose="020F0502020204030204" pitchFamily="34" charset="0"/>
                <a:ea typeface="Calibri" panose="020F0502020204030204" pitchFamily="34" charset="0"/>
              </a:rPr>
              <a:t>) - the coordinator should be aware of this Workplace Safety Committee and build relationships to share information and address findings of reported hazards and accidents to promote overall school safety.</a:t>
            </a:r>
            <a:endParaRPr lang="en-US" sz="1000" dirty="0">
              <a:latin typeface="Times New Roman" panose="02020603050405020304" pitchFamily="18" charset="0"/>
              <a:ea typeface="Times New Roman" panose="02020603050405020304" pitchFamily="18" charset="0"/>
            </a:endParaRPr>
          </a:p>
          <a:p>
            <a:pPr marL="0"/>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172</a:t>
            </a:fld>
            <a:endParaRPr lang="en-US"/>
          </a:p>
        </p:txBody>
      </p:sp>
    </p:spTree>
    <p:extLst>
      <p:ext uri="{BB962C8B-B14F-4D97-AF65-F5344CB8AC3E}">
        <p14:creationId xmlns:p14="http://schemas.microsoft.com/office/powerpoint/2010/main" val="168552867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173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880711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174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727476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1199"/>
              </a:spcBef>
            </a:pPr>
            <a:r>
              <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Balancing Physical Safety and the Educational Process</a:t>
            </a:r>
          </a:p>
          <a:p>
            <a:pPr marL="0">
              <a:spcBef>
                <a:spcPts val="1199"/>
              </a:spcBef>
            </a:pPr>
            <a:endPar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a:spcBef>
                <a:spcPts val="600"/>
              </a:spcBef>
            </a:pPr>
            <a:r>
              <a:rPr lang="en-US" sz="1000" dirty="0">
                <a:latin typeface="Calibri" panose="020F0502020204030204" pitchFamily="34" charset="0"/>
                <a:ea typeface="Calibri" panose="020F0502020204030204" pitchFamily="34" charset="0"/>
              </a:rPr>
              <a:t>Although our intentions may be good, over abundant safety measures may be having opposite effects on student learning, often leading to additional stress and a negative impact on the learning environment.</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Schools can take a balanced approach to security measures.  </a:t>
            </a:r>
            <a:r>
              <a:rPr lang="en-US" sz="1000" dirty="0">
                <a:solidFill>
                  <a:srgbClr val="212121"/>
                </a:solidFill>
                <a:latin typeface="Calibri" panose="020F0502020204030204" pitchFamily="34" charset="0"/>
                <a:ea typeface="Calibri" panose="020F0502020204030204" pitchFamily="34" charset="0"/>
                <a:cs typeface="Calibri" panose="020F0502020204030204" pitchFamily="34" charset="0"/>
              </a:rPr>
              <a:t>A balanced approach addresses the physical safety of students without sacrificing their emotional health. It doesn’t rely on heavy-handed tactics that cause unnecessary anxiety and it contributes to a secure school without negatively impacting a welcoming learning environment.  Having a well-articulated and practiced safety plan, staff that is trained on handling emergency situations, having an approach that adheres the first and second generation CPTED principals, and staff that is knowledgeable about the three types of assessments talked about earlier in this training are all very important components to achieving the goal of a balanced approach to physical safety.</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solidFill>
                  <a:srgbClr val="212121"/>
                </a:solidFill>
                <a:latin typeface="Calibri" panose="020F0502020204030204" pitchFamily="34" charset="0"/>
                <a:ea typeface="Calibri" panose="020F0502020204030204" pitchFamily="34" charset="0"/>
                <a:cs typeface="Calibri" panose="020F0502020204030204" pitchFamily="34" charset="0"/>
              </a:rPr>
              <a:t>The National Association of Elementary School Principals’ Framework for Safe and Effective Schools states the 8 best practices for creating safe and effective schools as follows:</a:t>
            </a:r>
          </a:p>
          <a:p>
            <a:pPr marL="0">
              <a:spcBef>
                <a:spcPts val="600"/>
              </a:spcBef>
            </a:pPr>
            <a:endParaRPr lang="en-US" sz="1000" dirty="0">
              <a:latin typeface="Calibri" panose="020F0502020204030204" pitchFamily="34" charset="0"/>
              <a:ea typeface="Calibri" panose="020F0502020204030204" pitchFamily="34" charset="0"/>
            </a:endParaRPr>
          </a:p>
          <a:p>
            <a:pPr marL="342857" indent="-342857">
              <a:spcBef>
                <a:spcPts val="600"/>
              </a:spcBef>
              <a:buAutoNum type="arabicPeriod"/>
            </a:pPr>
            <a:r>
              <a:rPr lang="en-US" sz="1000" dirty="0">
                <a:latin typeface="Calibri" panose="020F0502020204030204" pitchFamily="34" charset="0"/>
                <a:ea typeface="Calibri" panose="020F0502020204030204" pitchFamily="34" charset="0"/>
              </a:rPr>
              <a:t>Fully integrate learning supports (e.g., behavioral, mental health, and social services), instruction, and school management within a comprehensive, cohesive approach that facilitates multidisciplinary collaboration. </a:t>
            </a:r>
          </a:p>
          <a:p>
            <a:pPr marL="342857" indent="-342857">
              <a:spcBef>
                <a:spcPts val="600"/>
              </a:spcBef>
              <a:buAutoNum type="arabicPeriod"/>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2. Implement multitiered systems of support (MTSS)  that encompass prevention, wellness promotion, and interventions that increase with intensity based on student need, and that promote close school– community collaboration. MTSS is discussed in greater detail during the Universal Supports section of this training.</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3. Improve access to school-based mental health supports by ensuring access to adequate staff in terms of mental health professionals who are trained to infuse prevention and intervention services into the learning process and to help integrate services provided through school–community partnerships into existing school initiatives. </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4. Integrate ongoing positive climate and safety efforts with crisis prevention, preparedness, response, and recovery to ensure that crisis training and plans: (a) are relevant to the school context, (b) reinforce learning, (c) make maximum use of existing staff resources, (d) facilitate effective threat assessment, and (e) are consistently reviewed and practiced.  </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5. Balance physical and psychological safety to avoid overly restrictive measures that can undermine the learning environment and instead combine reasonable physical security measures with efforts to enhance school climate, build trusting relationships, and encourage students and adults to report potential threats. </a:t>
            </a:r>
          </a:p>
          <a:p>
            <a:pPr marL="0">
              <a:spcBef>
                <a:spcPts val="600"/>
              </a:spcBef>
            </a:pPr>
            <a:r>
              <a:rPr lang="en-US" sz="1000" dirty="0">
                <a:latin typeface="Calibri" panose="020F0502020204030204" pitchFamily="34" charset="0"/>
                <a:ea typeface="Calibri" panose="020F0502020204030204" pitchFamily="34" charset="0"/>
              </a:rPr>
              <a:t>  </a:t>
            </a:r>
          </a:p>
          <a:p>
            <a:pPr marL="0">
              <a:spcBef>
                <a:spcPts val="600"/>
              </a:spcBef>
            </a:pPr>
            <a:r>
              <a:rPr lang="en-US" sz="1000" dirty="0">
                <a:latin typeface="Calibri" panose="020F0502020204030204" pitchFamily="34" charset="0"/>
                <a:ea typeface="Calibri" panose="020F0502020204030204" pitchFamily="34" charset="0"/>
              </a:rPr>
              <a:t> 6. Employ effective, positive school discipline that: (a) functions in concert with efforts to address school safety and climate; (b) is not simply punitive (e.g., zero tolerance); (c) is clear, consistent, and equitable; and (d) reinforces positive behaviors. </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7. Consider the context of each school and district and provide services that are most needed, appropriate, and culturally sensitive to a school’s unique student populations and learning communities. </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8. Acknowledge that sustainable and effective change takes time, and that individual schools will vary in their readiness to implement improvements and should be afforded the time and resources to sustain change over time.</a:t>
            </a:r>
          </a:p>
          <a:p>
            <a:pPr marL="0">
              <a:spcBef>
                <a:spcPts val="600"/>
              </a:spcBef>
            </a:pP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A161355-0CB1-2F49-A3CE-8F4C1BDC5A2D}" type="slidenum">
              <a:rPr lang="en-US" smtClean="0"/>
              <a:t>175</a:t>
            </a:fld>
            <a:endParaRPr lang="en-US"/>
          </a:p>
        </p:txBody>
      </p:sp>
    </p:spTree>
    <p:extLst>
      <p:ext uri="{BB962C8B-B14F-4D97-AF65-F5344CB8AC3E}">
        <p14:creationId xmlns:p14="http://schemas.microsoft.com/office/powerpoint/2010/main" val="95824336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7: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endParaRPr dirty="0"/>
          </a:p>
        </p:txBody>
      </p:sp>
      <p:sp>
        <p:nvSpPr>
          <p:cNvPr id="468" name="Google Shape;468;p37: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176</a:t>
            </a:fld>
            <a:endParaRPr/>
          </a:p>
        </p:txBody>
      </p:sp>
    </p:spTree>
    <p:extLst>
      <p:ext uri="{BB962C8B-B14F-4D97-AF65-F5344CB8AC3E}">
        <p14:creationId xmlns:p14="http://schemas.microsoft.com/office/powerpoint/2010/main" val="34640413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4EB65E-DAC0-854F-A36F-292AC047470E}" type="slidenum">
              <a:rPr lang="en-US" smtClean="0"/>
              <a:t>177</a:t>
            </a:fld>
            <a:endParaRPr lang="en-US"/>
          </a:p>
        </p:txBody>
      </p:sp>
    </p:spTree>
    <p:extLst>
      <p:ext uri="{BB962C8B-B14F-4D97-AF65-F5344CB8AC3E}">
        <p14:creationId xmlns:p14="http://schemas.microsoft.com/office/powerpoint/2010/main" val="380056445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kern="100" dirty="0">
                <a:latin typeface="Calibri" panose="020F0502020204030204" pitchFamily="34" charset="0"/>
                <a:ea typeface="Calibri" panose="020F0502020204030204" pitchFamily="34" charset="0"/>
                <a:cs typeface="Calibri" panose="020F0502020204030204" pitchFamily="34" charset="0"/>
              </a:rPr>
              <a:t>The overall goal of this training is to provide a general context for understanding emergency Preparedness within the lens of educational environment readiness, as well as collecting in one place a list of valuable resources intended to help in the contextual pursuit of safer educational environments statewide. </a:t>
            </a:r>
            <a:endPar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a:endPar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Emergency Preparedness works best when everyone not only understands </a:t>
            </a:r>
            <a:r>
              <a:rPr lang="en-US" sz="1000" b="1" i="1" kern="100" dirty="0">
                <a:solidFill>
                  <a:srgbClr val="000000"/>
                </a:solidFill>
                <a:latin typeface="Calibri" panose="020F0502020204030204" pitchFamily="34" charset="0"/>
                <a:ea typeface="Calibri" panose="020F0502020204030204" pitchFamily="34" charset="0"/>
                <a:cs typeface="Calibri" panose="020F0502020204030204" pitchFamily="34" charset="0"/>
              </a:rPr>
              <a:t>what</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to do, but also </a:t>
            </a:r>
            <a:r>
              <a:rPr lang="en-US" sz="1000" b="1" i="1" kern="100" dirty="0">
                <a:solidFill>
                  <a:srgbClr val="000000"/>
                </a:solidFill>
                <a:latin typeface="Calibri" panose="020F0502020204030204" pitchFamily="34" charset="0"/>
                <a:ea typeface="Calibri" panose="020F0502020204030204" pitchFamily="34" charset="0"/>
                <a:cs typeface="Calibri" panose="020F0502020204030204" pitchFamily="34" charset="0"/>
              </a:rPr>
              <a:t>why</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Understanding why something is to be done enables people to react more flexibly – because they understand the </a:t>
            </a:r>
            <a:r>
              <a:rPr lang="en-US" sz="1000" b="1" i="1" kern="100" dirty="0">
                <a:solidFill>
                  <a:srgbClr val="000000"/>
                </a:solidFill>
                <a:latin typeface="Calibri" panose="020F0502020204030204" pitchFamily="34" charset="0"/>
                <a:ea typeface="Calibri" panose="020F0502020204030204" pitchFamily="34" charset="0"/>
                <a:cs typeface="Calibri" panose="020F0502020204030204" pitchFamily="34" charset="0"/>
              </a:rPr>
              <a:t>intent</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of what is being asked of them – when situations do not conform to a typical pattern – as is often the case in an emergency! </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kern="100" dirty="0">
                <a:latin typeface="Calibri" panose="020F0502020204030204" pitchFamily="34" charset="0"/>
                <a:ea typeface="Calibri" panose="020F0502020204030204" pitchFamily="34" charset="0"/>
                <a:cs typeface="Calibri" panose="020F0502020204030204" pitchFamily="34" charset="0"/>
              </a:rPr>
              <a:t> </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For example, if we understand that the reason why people are assembling at a certain place because it is away from a particular danger, but the actual situation puts the assembly area at risk for some reason, they know they need to think of somewhere else to go that is away from </a:t>
            </a:r>
            <a:r>
              <a:rPr lang="en-US" sz="1000" b="1" i="1" kern="100" dirty="0">
                <a:solidFill>
                  <a:srgbClr val="000000"/>
                </a:solidFill>
                <a:latin typeface="Calibri" panose="020F0502020204030204" pitchFamily="34" charset="0"/>
                <a:ea typeface="Calibri" panose="020F0502020204030204" pitchFamily="34" charset="0"/>
                <a:cs typeface="Calibri" panose="020F0502020204030204" pitchFamily="34" charset="0"/>
              </a:rPr>
              <a:t>both</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the primary </a:t>
            </a:r>
            <a:r>
              <a:rPr lang="en-US" sz="1000" b="1" i="1" kern="100" dirty="0">
                <a:solidFill>
                  <a:srgbClr val="000000"/>
                </a:solidFill>
                <a:latin typeface="Calibri" panose="020F0502020204030204" pitchFamily="34" charset="0"/>
                <a:ea typeface="Calibri" panose="020F0502020204030204" pitchFamily="34" charset="0"/>
                <a:cs typeface="Calibri" panose="020F0502020204030204" pitchFamily="34" charset="0"/>
              </a:rPr>
              <a:t>and</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the secondary threat. If people do not understand why, they may either stay where they are because their assembly area is under threat or move to the assembly area ‘because they were told to do so and do not have the knowledge of why they were doing that in the first place that would enable them to make a context-led decision to do something else.</a:t>
            </a:r>
          </a:p>
        </p:txBody>
      </p:sp>
      <p:sp>
        <p:nvSpPr>
          <p:cNvPr id="4" name="Slide Number Placeholder 3"/>
          <p:cNvSpPr>
            <a:spLocks noGrp="1"/>
          </p:cNvSpPr>
          <p:nvPr>
            <p:ph type="sldNum" sz="quarter" idx="5"/>
          </p:nvPr>
        </p:nvSpPr>
        <p:spPr/>
        <p:txBody>
          <a:bodyPr/>
          <a:lstStyle/>
          <a:p>
            <a:fld id="{4B4E8540-49D1-BE47-9DCE-6C15BC7BB8F9}" type="slidenum">
              <a:rPr lang="en-US" smtClean="0"/>
              <a:t>178</a:t>
            </a:fld>
            <a:endParaRPr lang="en-US"/>
          </a:p>
        </p:txBody>
      </p:sp>
    </p:spTree>
    <p:extLst>
      <p:ext uri="{BB962C8B-B14F-4D97-AF65-F5344CB8AC3E}">
        <p14:creationId xmlns:p14="http://schemas.microsoft.com/office/powerpoint/2010/main" val="58477182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0" i="0" u="none" strike="noStrike" dirty="0">
              <a:solidFill>
                <a:srgbClr val="4D5156"/>
              </a:solidFill>
              <a:effectLst/>
              <a:latin typeface="Google Sans"/>
            </a:endParaRPr>
          </a:p>
          <a:p>
            <a:r>
              <a:rPr lang="en-US" sz="1000" b="0" i="0" u="none" strike="noStrike" dirty="0">
                <a:solidFill>
                  <a:srgbClr val="4D5156"/>
                </a:solidFill>
                <a:effectLst/>
                <a:latin typeface="Google Sans"/>
              </a:rPr>
              <a:t>For this </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part of the training, we will discuss the </a:t>
            </a:r>
            <a:r>
              <a:rPr lang="en-US" sz="1000" kern="100" dirty="0">
                <a:latin typeface="Calibri" panose="020F0502020204030204" pitchFamily="34" charset="0"/>
                <a:ea typeface="Calibri" panose="020F0502020204030204" pitchFamily="34" charset="0"/>
                <a:cs typeface="Calibri" panose="020F0502020204030204" pitchFamily="34" charset="0"/>
              </a:rPr>
              <a:t>foundational principles of emergency management, the importance of partner organizations and their contribution to emergency management in your community, and the roles of identified partners in emergency management.</a:t>
            </a:r>
          </a:p>
          <a:p>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r>
              <a:rPr lang="en-US" sz="1000" b="0" i="0" u="none" strike="noStrike" dirty="0">
                <a:solidFill>
                  <a:srgbClr val="4D5156"/>
                </a:solidFill>
                <a:effectLst/>
                <a:latin typeface="Google Sans"/>
              </a:rPr>
              <a:t>This refers to </a:t>
            </a:r>
            <a:r>
              <a:rPr lang="en-US" sz="1000" b="0" i="0" u="none" strike="noStrike" dirty="0">
                <a:solidFill>
                  <a:srgbClr val="040C28"/>
                </a:solidFill>
                <a:effectLst/>
                <a:latin typeface="Google Sans"/>
              </a:rPr>
              <a:t>the steps you take to make sure you are safe before, during and after an emergency or natural disaster</a:t>
            </a:r>
            <a:r>
              <a:rPr lang="en-US" sz="1000" b="0" i="0" u="none" strike="noStrike" dirty="0">
                <a:solidFill>
                  <a:srgbClr val="4D5156"/>
                </a:solidFill>
                <a:effectLst/>
                <a:latin typeface="Google Sans"/>
              </a:rPr>
              <a:t>. These plans are important for your safety in both natural disasters and man-made disasters.</a:t>
            </a:r>
          </a:p>
          <a:p>
            <a:endParaRPr lang="en-US" sz="1000" b="0" i="0" u="none" strike="noStrike" dirty="0">
              <a:solidFill>
                <a:srgbClr val="4D5156"/>
              </a:solidFill>
              <a:effectLst/>
              <a:latin typeface="Google Sans"/>
            </a:endParaRPr>
          </a:p>
          <a:p>
            <a:r>
              <a:rPr lang="en-US" sz="1000" b="0" i="0" u="none" strike="noStrike" dirty="0">
                <a:solidFill>
                  <a:srgbClr val="202124"/>
                </a:solidFill>
                <a:effectLst/>
                <a:latin typeface="Google Sans"/>
              </a:rPr>
              <a:t>Planning, Training, Exercising, and Drilling. Activities to familiarize school staff, students, and community partners with their roles and responsibilities during an emergency and an opportunity to practice and strengthen emergency policies and procedures. Plan for emergencies and know how to respond.</a:t>
            </a:r>
          </a:p>
          <a:p>
            <a:endParaRPr lang="en-US" sz="1000" b="0" i="0" u="none" strike="noStrike" dirty="0">
              <a:solidFill>
                <a:srgbClr val="202124"/>
              </a:solidFill>
              <a:effectLst/>
              <a:latin typeface="Google Sans"/>
            </a:endParaRPr>
          </a:p>
          <a:p>
            <a:pPr marL="0" indent="0" defTabSz="914285">
              <a:buClrTx/>
              <a:buSzTx/>
              <a:defRPr/>
            </a:pPr>
            <a:r>
              <a:rPr lang="en-US" sz="1000" dirty="0">
                <a:solidFill>
                  <a:srgbClr val="000000"/>
                </a:solidFill>
                <a:latin typeface="Calibri" panose="020F0502020204030204" pitchFamily="34" charset="0"/>
                <a:ea typeface="Times New Roman" panose="02020603050405020304" pitchFamily="18" charset="0"/>
              </a:rPr>
              <a:t>Emergency Management has five core principles which guide execution, evaluation, implementation, and training: </a:t>
            </a:r>
            <a:r>
              <a:rPr lang="en-US" sz="1000" b="1" dirty="0">
                <a:solidFill>
                  <a:srgbClr val="000000"/>
                </a:solidFill>
                <a:latin typeface="Calibri" panose="020F0502020204030204" pitchFamily="34" charset="0"/>
                <a:ea typeface="Times New Roman" panose="02020603050405020304" pitchFamily="18" charset="0"/>
              </a:rPr>
              <a:t>Prevention, Mitigation, Preparedness, Response, and Recovery. </a:t>
            </a:r>
            <a:endParaRPr lang="en-US" sz="1000" b="1"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179</a:t>
            </a:fld>
            <a:endParaRPr lang="en-US"/>
          </a:p>
        </p:txBody>
      </p:sp>
    </p:spTree>
    <p:extLst>
      <p:ext uri="{BB962C8B-B14F-4D97-AF65-F5344CB8AC3E}">
        <p14:creationId xmlns:p14="http://schemas.microsoft.com/office/powerpoint/2010/main" val="2279590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7: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spcBef>
                <a:spcPts val="600"/>
              </a:spcBef>
            </a:pPr>
            <a:r>
              <a:rPr lang="en-US" sz="1000" dirty="0">
                <a:latin typeface="Calibri" panose="020F0502020204030204" pitchFamily="34" charset="0"/>
                <a:ea typeface="Calibri" panose="020F0502020204030204" pitchFamily="34" charset="0"/>
              </a:rPr>
              <a:t>School Safety and Security Coordinators in partnership with administration, school employees, students, and families can be leaders in creating safe and supportive school environments that strengthen the conditions for greater student and staff wellness. Universal strategies for creating safe and supportive environments and greater wellness include having positive relationships with caring adults, strengthening student protective factors, and cultivating a positive, connected school climate. </a:t>
            </a:r>
          </a:p>
          <a:p>
            <a:pPr marL="0">
              <a:lnSpc>
                <a:spcPct val="115000"/>
              </a:lnSpc>
              <a:spcBef>
                <a:spcPts val="600"/>
              </a:spcBef>
            </a:pPr>
            <a:endParaRPr lang="en-US" sz="1000" dirty="0">
              <a:latin typeface="Calibri" panose="020F0502020204030204" pitchFamily="34" charset="0"/>
              <a:ea typeface="Calibri" panose="020F0502020204030204" pitchFamily="34" charset="0"/>
            </a:endParaRPr>
          </a:p>
          <a:p>
            <a:pPr marL="0">
              <a:lnSpc>
                <a:spcPct val="115000"/>
              </a:lnSpc>
              <a:spcBef>
                <a:spcPts val="600"/>
              </a:spcBef>
            </a:pPr>
            <a:r>
              <a:rPr lang="en-US" sz="1000" dirty="0">
                <a:latin typeface="Calibri" panose="020F0502020204030204" pitchFamily="34" charset="0"/>
                <a:ea typeface="Calibri" panose="020F0502020204030204" pitchFamily="34" charset="0"/>
              </a:rPr>
              <a:t>Having positive relationships with caring adults in schools is an important factor in a child’s life.  According to the Search Institute, students who have a strong connection with at least one non-family member have higher levels of positive support, engage in less risky behavior, and have increased levels of overall well-being. They are also more likely to be engaged in school and more motivated to succeed academically. </a:t>
            </a:r>
            <a:endParaRPr lang="en-US" sz="1000" dirty="0">
              <a:latin typeface="Arial" panose="020B0604020202020204" pitchFamily="34" charset="0"/>
              <a:ea typeface="Arial" panose="020B0604020202020204" pitchFamily="34" charset="0"/>
            </a:endParaRPr>
          </a:p>
          <a:p>
            <a:pPr marL="0">
              <a:lnSpc>
                <a:spcPct val="115000"/>
              </a:lnSpc>
              <a:spcBef>
                <a:spcPts val="600"/>
              </a:spcBef>
            </a:pPr>
            <a:r>
              <a:rPr lang="en-US" sz="1000" dirty="0">
                <a:latin typeface="Calibri" panose="020F0502020204030204" pitchFamily="34" charset="0"/>
                <a:ea typeface="Calibri" panose="020F0502020204030204" pitchFamily="34" charset="0"/>
              </a:rPr>
              <a:t>What are the critical components of a positive relationship with a school adult that help students thrive? The Search Institute, a leading center of research and practice on positive youth development and the advancement of equity see this as adults… </a:t>
            </a:r>
            <a:endParaRPr lang="en-US" sz="1000" dirty="0">
              <a:latin typeface="Arial" panose="020B0604020202020204" pitchFamily="34" charset="0"/>
              <a:ea typeface="Arial" panose="020B0604020202020204" pitchFamily="34" charset="0"/>
            </a:endParaRPr>
          </a:p>
          <a:p>
            <a:pPr marL="342857" indent="-342857">
              <a:lnSpc>
                <a:spcPct val="115000"/>
              </a:lnSpc>
              <a:spcBef>
                <a:spcPts val="600"/>
              </a:spcBef>
              <a:buClr>
                <a:srgbClr val="002060"/>
              </a:buClr>
              <a:buFont typeface="Arial" panose="020B0604020202020204" pitchFamily="34" charset="0"/>
              <a:buChar char="▪"/>
            </a:pPr>
            <a:r>
              <a:rPr lang="en-US" sz="1000" dirty="0">
                <a:latin typeface="Calibri" panose="020F0502020204030204" pitchFamily="34" charset="0"/>
                <a:ea typeface="Calibri" panose="020F0502020204030204" pitchFamily="34" charset="0"/>
                <a:cs typeface="Noto Sans Symbols" panose="020B0604020202020204" charset="0"/>
              </a:rPr>
              <a:t>…showing they care. </a:t>
            </a: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lnSpc>
                <a:spcPct val="115000"/>
              </a:lnSpc>
              <a:buClr>
                <a:srgbClr val="002060"/>
              </a:buClr>
              <a:buFont typeface="Arial" panose="020B0604020202020204" pitchFamily="34" charset="0"/>
              <a:buChar char="▪"/>
            </a:pPr>
            <a:r>
              <a:rPr lang="en-US" sz="1000" dirty="0">
                <a:latin typeface="Calibri" panose="020F0502020204030204" pitchFamily="34" charset="0"/>
                <a:ea typeface="Calibri" panose="020F0502020204030204" pitchFamily="34" charset="0"/>
                <a:cs typeface="Noto Sans Symbols" panose="020B0604020202020204" charset="0"/>
              </a:rPr>
              <a:t>…challenging young people to be their best selves while providing ongoing support. </a:t>
            </a: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lnSpc>
                <a:spcPct val="115000"/>
              </a:lnSpc>
              <a:buClr>
                <a:srgbClr val="002060"/>
              </a:buClr>
              <a:buFont typeface="Arial" panose="020B0604020202020204" pitchFamily="34" charset="0"/>
              <a:buChar char="▪"/>
            </a:pPr>
            <a:r>
              <a:rPr lang="en-US" sz="1000" dirty="0">
                <a:latin typeface="Calibri" panose="020F0502020204030204" pitchFamily="34" charset="0"/>
                <a:ea typeface="Calibri" panose="020F0502020204030204" pitchFamily="34" charset="0"/>
                <a:cs typeface="Noto Sans Symbols" panose="020B0604020202020204" charset="0"/>
              </a:rPr>
              <a:t>…sharing power and showing respect…. and</a:t>
            </a: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lnSpc>
                <a:spcPct val="115000"/>
              </a:lnSpc>
              <a:buClr>
                <a:srgbClr val="002060"/>
              </a:buClr>
              <a:buFont typeface="Arial" panose="020B0604020202020204" pitchFamily="34" charset="0"/>
              <a:buChar char="▪"/>
            </a:pPr>
            <a:r>
              <a:rPr lang="en-US" sz="1000" dirty="0">
                <a:latin typeface="Calibri" panose="020F0502020204030204" pitchFamily="34" charset="0"/>
                <a:ea typeface="Calibri" panose="020F0502020204030204" pitchFamily="34" charset="0"/>
                <a:cs typeface="Noto Sans Symbols" panose="020B0604020202020204" charset="0"/>
              </a:rPr>
              <a:t>…expanding young people’s sense of possibilities and opportunities.  </a:t>
            </a:r>
          </a:p>
          <a:p>
            <a:pPr marL="342857" indent="-342857">
              <a:lnSpc>
                <a:spcPct val="115000"/>
              </a:lnSpc>
              <a:buClr>
                <a:srgbClr val="002060"/>
              </a:buClr>
              <a:buFont typeface="Arial" panose="020B0604020202020204" pitchFamily="34" charset="0"/>
              <a:buChar char="▪"/>
            </a:pPr>
            <a:endParaRPr lang="en-US" sz="1000" dirty="0">
              <a:latin typeface="Calibri" panose="020F0502020204030204" pitchFamily="34" charset="0"/>
              <a:ea typeface="Calibri" panose="020F0502020204030204" pitchFamily="34" charset="0"/>
              <a:cs typeface="Noto Sans Symbols" panose="020B0604020202020204" charset="0"/>
            </a:endParaRPr>
          </a:p>
          <a:p>
            <a:pPr marL="0" indent="0" defTabSz="914285">
              <a:lnSpc>
                <a:spcPct val="115000"/>
              </a:lnSpc>
              <a:buClr>
                <a:srgbClr val="002060"/>
              </a:buClr>
              <a:defRPr/>
            </a:pPr>
            <a:r>
              <a:rPr lang="en-US" sz="1000" dirty="0">
                <a:latin typeface="Calibri" panose="020F0502020204030204" pitchFamily="34" charset="0"/>
                <a:ea typeface="Calibri" panose="020F0502020204030204" pitchFamily="34" charset="0"/>
              </a:rPr>
              <a:t>As the School Safety and Security Coordinator, you are an integral part of the team who can ensure that each student has a positive caring relationship with at least one adult at school. Positive, connected relationships may make it more likely that students will notify an adult when they or their friends are struggling; and once notified, you can connect them with the appropriate support at school and in the community - in this way, you become a protective factor that can safeguard student mental health and wellness.</a:t>
            </a:r>
            <a:endParaRPr lang="en-US" sz="1000" dirty="0">
              <a:latin typeface="Arial" panose="020B0604020202020204" pitchFamily="34" charset="0"/>
              <a:ea typeface="Arial" panose="020B0604020202020204" pitchFamily="34" charset="0"/>
            </a:endParaRPr>
          </a:p>
          <a:p>
            <a:pPr marL="0" indent="0">
              <a:lnSpc>
                <a:spcPct val="115000"/>
              </a:lnSpc>
              <a:buClr>
                <a:srgbClr val="002060"/>
              </a:buClr>
            </a:pPr>
            <a:endParaRPr lang="en-US" sz="1000" dirty="0">
              <a:latin typeface="Calibri" panose="020F0502020204030204" pitchFamily="34" charset="0"/>
              <a:ea typeface="Calibri" panose="020F0502020204030204" pitchFamily="34" charset="0"/>
              <a:cs typeface="Noto Sans Symbols" panose="020B0604020202020204" charset="0"/>
            </a:endParaRPr>
          </a:p>
          <a:p>
            <a:pPr marL="342857" indent="-342857">
              <a:lnSpc>
                <a:spcPct val="115000"/>
              </a:lnSpc>
              <a:buClr>
                <a:srgbClr val="002060"/>
              </a:buClr>
              <a:buFont typeface="Arial" panose="020B0604020202020204" pitchFamily="34" charset="0"/>
              <a:buChar char="▪"/>
            </a:pPr>
            <a:endParaRPr lang="en-US" sz="1000" dirty="0">
              <a:latin typeface="Noto Sans Symbols" panose="020B0604020202020204" charset="0"/>
              <a:ea typeface="Noto Sans Symbols" panose="020B0604020202020204" charset="0"/>
              <a:cs typeface="Noto Sans Symbols" panose="020B0604020202020204" charset="0"/>
            </a:endParaRPr>
          </a:p>
          <a:p>
            <a:pPr marL="0">
              <a:lnSpc>
                <a:spcPct val="115000"/>
              </a:lnSpc>
              <a:spcBef>
                <a:spcPts val="600"/>
              </a:spcBef>
            </a:pPr>
            <a:endParaRPr lang="en-US" sz="1800" dirty="0">
              <a:latin typeface="Arial" panose="020B0604020202020204" pitchFamily="34" charset="0"/>
              <a:ea typeface="Arial" panose="020B0604020202020204" pitchFamily="34" charset="0"/>
            </a:endParaRPr>
          </a:p>
        </p:txBody>
      </p:sp>
      <p:sp>
        <p:nvSpPr>
          <p:cNvPr id="237" name="Google Shape;237;p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200"/>
              </a:spcBef>
            </a:pPr>
            <a:r>
              <a:rPr lang="en-US"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Prevention focuses on preventing hazards from occurring, whether they are natural, technological or caused by humans. Not all hazards are preventable, but the risk of loss of life and injury can be limited with good evacuation plans, environmental planning and design standards.  An example of this would be to review and update your Emergency Preparedness Plan regularly and systematically.</a:t>
            </a:r>
            <a:endPar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180</a:t>
            </a:fld>
            <a:endParaRPr lang="en-US"/>
          </a:p>
        </p:txBody>
      </p:sp>
    </p:spTree>
    <p:extLst>
      <p:ext uri="{BB962C8B-B14F-4D97-AF65-F5344CB8AC3E}">
        <p14:creationId xmlns:p14="http://schemas.microsoft.com/office/powerpoint/2010/main" val="284822668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b="1" dirty="0">
                <a:solidFill>
                  <a:srgbClr val="3A3B3E"/>
                </a:solidFill>
                <a:latin typeface="Calibri" panose="020F0502020204030204" pitchFamily="34" charset="0"/>
                <a:ea typeface="Times New Roman" panose="02020603050405020304" pitchFamily="18" charset="0"/>
              </a:rPr>
              <a:t>Mitigation</a:t>
            </a:r>
            <a:r>
              <a:rPr lang="en-US" sz="1000" dirty="0">
                <a:solidFill>
                  <a:srgbClr val="3A3B3E"/>
                </a:solidFill>
                <a:latin typeface="Calibri" panose="020F0502020204030204" pitchFamily="34" charset="0"/>
                <a:ea typeface="Times New Roman" panose="02020603050405020304" pitchFamily="18" charset="0"/>
              </a:rPr>
              <a:t> is the effort to reduce loss of life and property by lessening the impact of disasters and emergencies. It refers to measures or actions that can prevent an emergency, reduce the chance of an emergency or reduce the damaging effects of unavoidable emergencies. The establishment of building codes and zoning requirements or the creation of defensible space around homes to protect them from wildfire are examples of mitigation efforts. An example of a mitigation strategy on your school grounds would be to place bollards in front of playground entrances throughout educational settings.</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181</a:t>
            </a:fld>
            <a:endParaRPr lang="en-US"/>
          </a:p>
        </p:txBody>
      </p:sp>
    </p:spTree>
    <p:extLst>
      <p:ext uri="{BB962C8B-B14F-4D97-AF65-F5344CB8AC3E}">
        <p14:creationId xmlns:p14="http://schemas.microsoft.com/office/powerpoint/2010/main" val="152299251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b="1" dirty="0">
                <a:solidFill>
                  <a:srgbClr val="3A3B3E"/>
                </a:solidFill>
                <a:latin typeface="Calibri" panose="020F0502020204030204" pitchFamily="34" charset="0"/>
                <a:ea typeface="Times New Roman" panose="02020603050405020304" pitchFamily="18" charset="0"/>
              </a:rPr>
              <a:t>Preparedness</a:t>
            </a:r>
            <a:r>
              <a:rPr lang="en-US" sz="1000" dirty="0">
                <a:solidFill>
                  <a:srgbClr val="3A3B3E"/>
                </a:solidFill>
                <a:latin typeface="Calibri" panose="020F0502020204030204" pitchFamily="34" charset="0"/>
                <a:ea typeface="Times New Roman" panose="02020603050405020304" pitchFamily="18" charset="0"/>
              </a:rPr>
              <a:t> is a continuous cycle of planning, organizing, training, equipping, exercising, evaluating and taking corrective action. Training and exercising plans is the cornerstone of preparedness, which focuses on readiness to respond to all hazards, incidents and emergencies. Training and emergency preparedness plans increase a community’s ability to respond when a disaster occurs. Typical preparedness measures include developing mutual aid agreements and memorandums of understanding, training for both response personnel and concerned citizens, conducting disaster exercises to reinforce training and test capabilities, and presenting all-hazards education campaigns. Conducting drills (with and without local emergency agency presence) and training the school population regularly on different aspects of your EPP will help school staff remain prepared.</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182</a:t>
            </a:fld>
            <a:endParaRPr lang="en-US"/>
          </a:p>
        </p:txBody>
      </p:sp>
    </p:spTree>
    <p:extLst>
      <p:ext uri="{BB962C8B-B14F-4D97-AF65-F5344CB8AC3E}">
        <p14:creationId xmlns:p14="http://schemas.microsoft.com/office/powerpoint/2010/main" val="23948927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dirty="0">
                <a:solidFill>
                  <a:srgbClr val="3A3B3E"/>
                </a:solidFill>
                <a:latin typeface="Calibri" panose="020F0502020204030204" pitchFamily="34" charset="0"/>
                <a:ea typeface="Times New Roman" panose="02020603050405020304" pitchFamily="18" charset="0"/>
              </a:rPr>
              <a:t>The </a:t>
            </a:r>
            <a:r>
              <a:rPr lang="en-US" sz="1000" b="1" dirty="0">
                <a:solidFill>
                  <a:srgbClr val="3A3B3E"/>
                </a:solidFill>
                <a:latin typeface="Calibri" panose="020F0502020204030204" pitchFamily="34" charset="0"/>
                <a:ea typeface="Times New Roman" panose="02020603050405020304" pitchFamily="18" charset="0"/>
              </a:rPr>
              <a:t>response</a:t>
            </a:r>
            <a:r>
              <a:rPr lang="en-US" sz="1000" dirty="0">
                <a:solidFill>
                  <a:srgbClr val="3A3B3E"/>
                </a:solidFill>
                <a:latin typeface="Calibri" panose="020F0502020204030204" pitchFamily="34" charset="0"/>
                <a:ea typeface="Times New Roman" panose="02020603050405020304" pitchFamily="18" charset="0"/>
              </a:rPr>
              <a:t> phase is a reaction to the occurrence of a catastrophic disaster or emergency. It consists of actions which are aimed at saving lives, reducing economic losses and alleviating suffering. The response phase comprises the coordination and management of resources utilizing the Incident Command System. Response actions may include activating the emergency operations center, evacuating threatened populations, opening shelters and providing mass care, emergency rescue and medical care, firefighting, and urban search and rescue. You can utilize “Run, Hide, Fight” as trained choices and reactions to danger approaching your district.</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183</a:t>
            </a:fld>
            <a:endParaRPr lang="en-US"/>
          </a:p>
        </p:txBody>
      </p:sp>
    </p:spTree>
    <p:extLst>
      <p:ext uri="{BB962C8B-B14F-4D97-AF65-F5344CB8AC3E}">
        <p14:creationId xmlns:p14="http://schemas.microsoft.com/office/powerpoint/2010/main" val="189138257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b="1" dirty="0">
                <a:solidFill>
                  <a:srgbClr val="3A3B3E"/>
                </a:solidFill>
                <a:latin typeface="Calibri" panose="020F0502020204030204" pitchFamily="34" charset="0"/>
                <a:ea typeface="Times New Roman" panose="02020603050405020304" pitchFamily="18" charset="0"/>
              </a:rPr>
              <a:t>Recovery</a:t>
            </a:r>
            <a:r>
              <a:rPr lang="en-US" sz="1000" dirty="0">
                <a:solidFill>
                  <a:srgbClr val="3A3B3E"/>
                </a:solidFill>
                <a:latin typeface="Calibri" panose="020F0502020204030204" pitchFamily="34" charset="0"/>
                <a:ea typeface="Times New Roman" panose="02020603050405020304" pitchFamily="18" charset="0"/>
              </a:rPr>
              <a:t> consists of those activities that continue beyond the emergency period to restore critical community functions and begin to manage stabilization efforts. The recovery phase begins immediately after the threat to human life has subsided. The goal of the recovery phase is to bring the affected area back to some degree of normalcy, including the restoration of basic services and the repair of physical, social and economic damages. Typical recovery actions include debris cleanup, financial assistance to individuals and governments, rebuilding of roads and bridges and key facilities, and sustained mass care for displaced human and animal populations. During the recovery phase, having psychologists and counselors available to assist students and staff during the reopening schools after an event.</a:t>
            </a:r>
            <a:endParaRPr lang="en-US" sz="1000"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4E8540-49D1-BE47-9DCE-6C15BC7BB8F9}" type="slidenum">
              <a:rPr lang="en-US" smtClean="0"/>
              <a:t>184</a:t>
            </a:fld>
            <a:endParaRPr lang="en-US"/>
          </a:p>
        </p:txBody>
      </p:sp>
    </p:spTree>
    <p:extLst>
      <p:ext uri="{BB962C8B-B14F-4D97-AF65-F5344CB8AC3E}">
        <p14:creationId xmlns:p14="http://schemas.microsoft.com/office/powerpoint/2010/main" val="43246362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202124"/>
                </a:solidFill>
                <a:latin typeface="Calibri" panose="020F0502020204030204" pitchFamily="34" charset="0"/>
                <a:ea typeface="Calibri" panose="020F0502020204030204" pitchFamily="34" charset="0"/>
              </a:rPr>
              <a:t>Working with community partners and collaborators is a key component of a successful emergency preparedness and response program. Partners can contribute to all aspects of the emergency management cycle by supporting risk assessments, communication, and other response and recovery activities.</a:t>
            </a:r>
            <a:r>
              <a:rPr lang="en-US" sz="1000" dirty="0">
                <a:solidFill>
                  <a:srgbClr val="000000"/>
                </a:solidFill>
                <a:latin typeface="Calibri" panose="020F0502020204030204" pitchFamily="34" charset="0"/>
                <a:ea typeface="Calibri" panose="020F0502020204030204" pitchFamily="34" charset="0"/>
              </a:rPr>
              <a:t> Effective action to prevent, protect against, mitigate, respond to, and recover from any type of threat or hazard requires the active involvement of numerous partners. These partners include the private and nonprofit sectors: businesses, faith-based organizations, advocacy groups for those with disabilities and other access and functional needs, and community members, in conjunction with local, tribal, territorial, State, and Federal Government partners. This focus on enabling the participation of partners in national preparedness activities is referred to as the Whole Community approach. We will introduce some of the approach during this training but for an in-depth course, see (</a:t>
            </a:r>
            <a:r>
              <a:rPr lang="en-US" sz="10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Lesson 2 Overview: FEMA</a:t>
            </a:r>
            <a:r>
              <a:rPr lang="en-US" sz="1000" dirty="0">
                <a:solidFill>
                  <a:srgbClr val="000000"/>
                </a:solidFill>
                <a:latin typeface="Calibri" panose="020F0502020204030204" pitchFamily="34" charset="0"/>
                <a:ea typeface="Calibri" panose="020F0502020204030204" pitchFamily="34" charset="0"/>
              </a:rPr>
              <a:t> from IS-230.E: Fundamentals of Emergency Management)</a:t>
            </a:r>
            <a:endParaRPr lang="en-US" sz="1000" i="0" dirty="0"/>
          </a:p>
        </p:txBody>
      </p:sp>
      <p:sp>
        <p:nvSpPr>
          <p:cNvPr id="4" name="Slide Number Placeholder 3"/>
          <p:cNvSpPr>
            <a:spLocks noGrp="1"/>
          </p:cNvSpPr>
          <p:nvPr>
            <p:ph type="sldNum" sz="quarter" idx="5"/>
          </p:nvPr>
        </p:nvSpPr>
        <p:spPr/>
        <p:txBody>
          <a:bodyPr/>
          <a:lstStyle/>
          <a:p>
            <a:fld id="{4B4E8540-49D1-BE47-9DCE-6C15BC7BB8F9}" type="slidenum">
              <a:rPr lang="en-US" smtClean="0"/>
              <a:t>185</a:t>
            </a:fld>
            <a:endParaRPr lang="en-US"/>
          </a:p>
        </p:txBody>
      </p:sp>
    </p:spTree>
    <p:extLst>
      <p:ext uri="{BB962C8B-B14F-4D97-AF65-F5344CB8AC3E}">
        <p14:creationId xmlns:p14="http://schemas.microsoft.com/office/powerpoint/2010/main" val="302534875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Local government</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has direct responsibility for the safety of its people, knowledge of the situation and accompanying resource requirements, and proximity to both event and resources. Within local government are emergency services departments that are capable of responding to emergencies 24 hours a day. They include law enforcement, fire/emergency medical services, and public works. They may also be referred to as emergency response personnel or first responders.</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186</a:t>
            </a:fld>
            <a:endParaRPr lang="en-US"/>
          </a:p>
        </p:txBody>
      </p:sp>
    </p:spTree>
    <p:extLst>
      <p:ext uri="{BB962C8B-B14F-4D97-AF65-F5344CB8AC3E}">
        <p14:creationId xmlns:p14="http://schemas.microsoft.com/office/powerpoint/2010/main" val="242560955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b="1" kern="100" dirty="0">
                <a:solidFill>
                  <a:srgbClr val="000000"/>
                </a:solidFill>
                <a:latin typeface="Calibri" panose="020F0502020204030204" pitchFamily="34" charset="0"/>
                <a:ea typeface="Calibri" panose="020F0502020204030204" pitchFamily="34" charset="0"/>
                <a:cs typeface="Calibri" panose="020F0502020204030204" pitchFamily="34" charset="0"/>
              </a:rPr>
              <a:t>Individuals</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need to help by taking responsibility for their own self-preparedness efforts. As they prepare and work with others, they will build their communities' security and resilience. Individuals and families can contribute by: Reducing hazards in and around their homes; Developing a preparedness plan; Assembling emergency supplies; Monitoring emergency communications; Volunteering with an established organization; Taking training in emergency response.</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187</a:t>
            </a:fld>
            <a:endParaRPr lang="en-US"/>
          </a:p>
        </p:txBody>
      </p:sp>
    </p:spTree>
    <p:extLst>
      <p:ext uri="{BB962C8B-B14F-4D97-AF65-F5344CB8AC3E}">
        <p14:creationId xmlns:p14="http://schemas.microsoft.com/office/powerpoint/2010/main" val="184652675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Organizations in the </a:t>
            </a:r>
            <a:r>
              <a:rPr lang="en-US" sz="1000" b="1" kern="100" dirty="0">
                <a:solidFill>
                  <a:srgbClr val="000000"/>
                </a:solidFill>
                <a:latin typeface="Calibri" panose="020F0502020204030204" pitchFamily="34" charset="0"/>
                <a:ea typeface="Calibri" panose="020F0502020204030204" pitchFamily="34" charset="0"/>
                <a:cs typeface="Calibri" panose="020F0502020204030204" pitchFamily="34" charset="0"/>
              </a:rPr>
              <a:t>nonprofit sector</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including nongovernmental organizations, have enormously important roles before, during, and after an incident. They provide: Sheltering, emergency food supplies, counseling services, and other vital support services to support response and promote the recovery of disaster survivors; as well as Specialized services that help individuals with disabilities and other access and functional needs.</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188</a:t>
            </a:fld>
            <a:endParaRPr lang="en-US"/>
          </a:p>
        </p:txBody>
      </p:sp>
    </p:spTree>
    <p:extLst>
      <p:ext uri="{BB962C8B-B14F-4D97-AF65-F5344CB8AC3E}">
        <p14:creationId xmlns:p14="http://schemas.microsoft.com/office/powerpoint/2010/main" val="134715100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b="1" kern="100" dirty="0">
                <a:solidFill>
                  <a:srgbClr val="000000"/>
                </a:solidFill>
                <a:latin typeface="Calibri" panose="020F0502020204030204" pitchFamily="34" charset="0"/>
                <a:ea typeface="Calibri" panose="020F0502020204030204" pitchFamily="34" charset="0"/>
                <a:cs typeface="Calibri" panose="020F0502020204030204" pitchFamily="34" charset="0"/>
              </a:rPr>
              <a:t>Private-sector</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organizations play a key role before, during, and after an incident and are important in building resilient communities. Businesses must consider what they need to survive an emergency or disaster, as well as the needs of their customers and employees.</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189</a:t>
            </a:fld>
            <a:endParaRPr lang="en-US"/>
          </a:p>
        </p:txBody>
      </p:sp>
    </p:spTree>
    <p:extLst>
      <p:ext uri="{BB962C8B-B14F-4D97-AF65-F5344CB8AC3E}">
        <p14:creationId xmlns:p14="http://schemas.microsoft.com/office/powerpoint/2010/main" val="1912044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8: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spcBef>
                <a:spcPts val="600"/>
              </a:spcBef>
              <a:spcAft>
                <a:spcPts val="600"/>
              </a:spcAft>
            </a:pPr>
            <a:r>
              <a:rPr lang="en-US" sz="1000" dirty="0">
                <a:ea typeface="Calibri" panose="020F0502020204030204" pitchFamily="34" charset="0"/>
              </a:rPr>
              <a:t>Before we move on to look at established mechanisms for intervention and support for students with identified concerns, it’s worth reflecting on the factors that are most likely to reduce the likelihood of, in particular, mental and behavioral health concerns, but also the intensity or progression of mental health disorders. These are termed </a:t>
            </a:r>
            <a:r>
              <a:rPr lang="en-US" sz="1000" b="1" i="1" dirty="0">
                <a:ea typeface="Calibri" panose="020F0502020204030204" pitchFamily="34" charset="0"/>
              </a:rPr>
              <a:t>protective factors</a:t>
            </a:r>
            <a:r>
              <a:rPr lang="en-US" sz="1000" dirty="0">
                <a:ea typeface="Calibri" panose="020F0502020204030204" pitchFamily="34" charset="0"/>
              </a:rPr>
              <a:t>. </a:t>
            </a:r>
            <a:r>
              <a:rPr lang="en-US" sz="1000" u="sng" dirty="0">
                <a:solidFill>
                  <a:srgbClr val="0563C1"/>
                </a:solidFill>
                <a:ea typeface="Calibri" panose="020F0502020204030204" pitchFamily="34" charset="0"/>
              </a:rPr>
              <a:t>According</a:t>
            </a:r>
            <a:r>
              <a:rPr lang="en-US" sz="1000" dirty="0">
                <a:latin typeface="Arial"/>
                <a:ea typeface="Arial" panose="020B0604020202020204" pitchFamily="34" charset="0"/>
                <a:cs typeface="Arial"/>
              </a:rPr>
              <a:t>  </a:t>
            </a:r>
            <a:r>
              <a:rPr lang="en-US" sz="1000" dirty="0">
                <a:ea typeface="Calibri" panose="020F0502020204030204" pitchFamily="34" charset="0"/>
              </a:rPr>
              <a:t> to the </a:t>
            </a:r>
            <a:r>
              <a:rPr lang="en-US" sz="1000" u="sng" dirty="0">
                <a:solidFill>
                  <a:srgbClr val="1155CC"/>
                </a:solidFill>
                <a:ea typeface="Calibri" panose="020F0502020204030204" pitchFamily="34" charset="0"/>
                <a:hlinkClick r:id="rId3"/>
              </a:rPr>
              <a:t>CDC, </a:t>
            </a:r>
            <a:r>
              <a:rPr lang="en-US" sz="1000" u="sng" dirty="0">
                <a:solidFill>
                  <a:srgbClr val="1155CC"/>
                </a:solidFill>
                <a:highlight>
                  <a:srgbClr val="00FF00"/>
                </a:highlight>
                <a:ea typeface="Calibri" panose="020F0502020204030204" pitchFamily="34" charset="0"/>
                <a:hlinkClick r:id="rId3"/>
              </a:rPr>
              <a:t>(2022)</a:t>
            </a:r>
            <a:r>
              <a:rPr lang="en-US" sz="1000" u="sng" dirty="0">
                <a:solidFill>
                  <a:srgbClr val="1155CC"/>
                </a:solidFill>
                <a:highlight>
                  <a:srgbClr val="00FF00"/>
                </a:highlight>
                <a:ea typeface="Calibri" panose="020F0502020204030204" pitchFamily="34" charset="0"/>
              </a:rPr>
              <a:t> </a:t>
            </a:r>
            <a:r>
              <a:rPr lang="en-US" sz="1000" dirty="0">
                <a:ea typeface="Calibri" panose="020F0502020204030204" pitchFamily="34" charset="0"/>
              </a:rPr>
              <a:t>the following protective factors may provide some insulation for children from social and emotional harms.</a:t>
            </a:r>
          </a:p>
          <a:p>
            <a:pPr marL="0">
              <a:lnSpc>
                <a:spcPct val="115000"/>
              </a:lnSpc>
              <a:spcBef>
                <a:spcPts val="600"/>
              </a:spcBef>
              <a:spcAft>
                <a:spcPts val="600"/>
              </a:spcAft>
            </a:pPr>
            <a:endParaRPr lang="en-US" sz="1000" dirty="0">
              <a:latin typeface="Arial" panose="020B0604020202020204" pitchFamily="34" charset="0"/>
              <a:ea typeface="Arial" panose="020B0604020202020204" pitchFamily="34" charset="0"/>
            </a:endParaRPr>
          </a:p>
          <a:p>
            <a:pPr marL="0">
              <a:lnSpc>
                <a:spcPct val="115000"/>
              </a:lnSpc>
              <a:spcAft>
                <a:spcPts val="1199"/>
              </a:spcAft>
            </a:pPr>
            <a:r>
              <a:rPr lang="en-US" sz="1000" b="1" dirty="0">
                <a:latin typeface="Times New Roman"/>
                <a:ea typeface="Times New Roman" panose="02020603050405020304" pitchFamily="18" charset="0"/>
                <a:cs typeface="Times New Roman"/>
              </a:rPr>
              <a:t>Examples of individual characteristics that may serve as protective factors for students:</a:t>
            </a:r>
            <a:endParaRPr lang="en-US" sz="1000" dirty="0">
              <a:latin typeface="Times New Roman"/>
              <a:ea typeface="Arial" panose="020B0604020202020204" pitchFamily="34" charset="0"/>
              <a:cs typeface="Times New Roman"/>
            </a:endParaRPr>
          </a:p>
          <a:p>
            <a:pPr marL="342857" indent="-342857">
              <a:lnSpc>
                <a:spcPct val="115000"/>
              </a:lnSpc>
              <a:spcBef>
                <a:spcPts val="1199"/>
              </a:spcBef>
              <a:buFont typeface="Arial" panose="020B0604020202020204" pitchFamily="34" charset="0"/>
              <a:buChar char="●"/>
            </a:pPr>
            <a:r>
              <a:rPr lang="en-US" sz="1000" dirty="0">
                <a:latin typeface="Times New Roman"/>
                <a:ea typeface="Times New Roman" panose="02020603050405020304" pitchFamily="18" charset="0"/>
                <a:cs typeface="Times New Roman"/>
              </a:rPr>
              <a:t>positive self-worth</a:t>
            </a:r>
            <a:endParaRPr lang="en-US" sz="1000" dirty="0">
              <a:latin typeface="Times New Roman"/>
              <a:ea typeface="Arial" panose="020B0604020202020204" pitchFamily="34" charset="0"/>
              <a:cs typeface="Times New Roman"/>
            </a:endParaRPr>
          </a:p>
          <a:p>
            <a:pPr marL="342857" indent="-342857">
              <a:lnSpc>
                <a:spcPct val="115000"/>
              </a:lnSpc>
              <a:buFont typeface="Arial" panose="020B0604020202020204" pitchFamily="34" charset="0"/>
              <a:buChar char="●"/>
            </a:pPr>
            <a:r>
              <a:rPr lang="en-US" sz="1000" dirty="0">
                <a:latin typeface="Times New Roman"/>
                <a:ea typeface="Times New Roman" panose="02020603050405020304" pitchFamily="18" charset="0"/>
                <a:cs typeface="Times New Roman"/>
              </a:rPr>
              <a:t>social and emotional skills, such as self-management, compassion for others, effective communication, resolving conflict and expressing gratitude</a:t>
            </a:r>
            <a:endParaRPr lang="en-US" sz="1000" dirty="0">
              <a:latin typeface="Times New Roman"/>
              <a:ea typeface="Arial" panose="020B0604020202020204" pitchFamily="34" charset="0"/>
              <a:cs typeface="Times New Roman"/>
            </a:endParaRPr>
          </a:p>
          <a:p>
            <a:pPr marL="342857" indent="-342857">
              <a:lnSpc>
                <a:spcPct val="115000"/>
              </a:lnSpc>
              <a:buFont typeface="Arial" panose="020B0604020202020204" pitchFamily="34" charset="0"/>
              <a:buChar char="●"/>
            </a:pPr>
            <a:r>
              <a:rPr lang="en-US" sz="1000" dirty="0">
                <a:latin typeface="Times New Roman"/>
                <a:ea typeface="Times New Roman" panose="02020603050405020304" pitchFamily="18" charset="0"/>
                <a:cs typeface="Times New Roman"/>
              </a:rPr>
              <a:t>Positive, connected relationships</a:t>
            </a:r>
            <a:endParaRPr lang="en-US" sz="1000" dirty="0">
              <a:latin typeface="Times New Roman"/>
              <a:ea typeface="Arial" panose="020B0604020202020204" pitchFamily="34" charset="0"/>
              <a:cs typeface="Times New Roman"/>
            </a:endParaRPr>
          </a:p>
          <a:p>
            <a:pPr marL="342857" indent="-342857">
              <a:lnSpc>
                <a:spcPct val="115000"/>
              </a:lnSpc>
              <a:buFont typeface="Arial" panose="020B0604020202020204" pitchFamily="34" charset="0"/>
              <a:buChar char="●"/>
            </a:pPr>
            <a:r>
              <a:rPr lang="en-US" sz="1000" dirty="0">
                <a:latin typeface="Times New Roman"/>
                <a:ea typeface="Times New Roman" panose="02020603050405020304" pitchFamily="18" charset="0"/>
                <a:cs typeface="Times New Roman"/>
              </a:rPr>
              <a:t>good decision-making skills</a:t>
            </a:r>
            <a:endParaRPr lang="en-US" sz="1000" dirty="0">
              <a:latin typeface="Times New Roman"/>
              <a:ea typeface="Arial" panose="020B0604020202020204" pitchFamily="34" charset="0"/>
              <a:cs typeface="Times New Roman"/>
            </a:endParaRPr>
          </a:p>
          <a:p>
            <a:pPr marL="342857" indent="-342857">
              <a:lnSpc>
                <a:spcPct val="115000"/>
              </a:lnSpc>
              <a:buFont typeface="Arial" panose="020B0604020202020204" pitchFamily="34" charset="0"/>
              <a:buChar char="●"/>
            </a:pPr>
            <a:r>
              <a:rPr lang="en-US" sz="1000" dirty="0">
                <a:latin typeface="Times New Roman"/>
                <a:ea typeface="Times New Roman" panose="02020603050405020304" pitchFamily="18" charset="0"/>
                <a:cs typeface="Times New Roman"/>
              </a:rPr>
              <a:t>self-control</a:t>
            </a:r>
            <a:endParaRPr lang="en-US" sz="1000" dirty="0">
              <a:latin typeface="Times New Roman"/>
              <a:ea typeface="Arial" panose="020B0604020202020204" pitchFamily="34" charset="0"/>
              <a:cs typeface="Times New Roman"/>
            </a:endParaRPr>
          </a:p>
          <a:p>
            <a:pPr marL="342857" indent="-342857">
              <a:lnSpc>
                <a:spcPct val="115000"/>
              </a:lnSpc>
              <a:spcAft>
                <a:spcPts val="1199"/>
              </a:spcAft>
              <a:buFont typeface="Arial" panose="020B0604020202020204" pitchFamily="34" charset="0"/>
              <a:buChar char="●"/>
            </a:pPr>
            <a:r>
              <a:rPr lang="en-US" sz="1000" dirty="0">
                <a:latin typeface="Times New Roman"/>
                <a:ea typeface="Times New Roman" panose="02020603050405020304" pitchFamily="18" charset="0"/>
                <a:cs typeface="Times New Roman"/>
              </a:rPr>
              <a:t>planning and goal setting skills</a:t>
            </a:r>
          </a:p>
          <a:p>
            <a:pPr marL="342857" indent="-342857">
              <a:lnSpc>
                <a:spcPct val="115000"/>
              </a:lnSpc>
              <a:spcAft>
                <a:spcPts val="1199"/>
              </a:spcAft>
              <a:buFont typeface="Arial" panose="020B0604020202020204" pitchFamily="34" charset="0"/>
              <a:buChar char="●"/>
            </a:pPr>
            <a:endParaRPr lang="en-US" sz="1000" dirty="0">
              <a:latin typeface="Times New Roman"/>
              <a:ea typeface="Arial" panose="020B0604020202020204" pitchFamily="34" charset="0"/>
              <a:cs typeface="Times New Roman"/>
            </a:endParaRPr>
          </a:p>
          <a:p>
            <a:pPr marL="0">
              <a:lnSpc>
                <a:spcPct val="115000"/>
              </a:lnSpc>
              <a:spcBef>
                <a:spcPts val="1199"/>
              </a:spcBef>
              <a:spcAft>
                <a:spcPts val="1199"/>
              </a:spcAft>
            </a:pPr>
            <a:r>
              <a:rPr lang="en-US" sz="1000" dirty="0">
                <a:ea typeface="Times New Roman" panose="02020603050405020304" pitchFamily="18" charset="0"/>
              </a:rPr>
              <a:t>Likewise, the Communities that Care model </a:t>
            </a:r>
            <a:r>
              <a:rPr lang="en-US" sz="1000" u="sng" dirty="0">
                <a:solidFill>
                  <a:srgbClr val="0563C1"/>
                </a:solidFill>
                <a:ea typeface="Times New Roman" panose="02020603050405020304" pitchFamily="18" charset="0"/>
                <a:hlinkClick r:id="rId4"/>
              </a:rPr>
              <a:t>(CTC, 2023)</a:t>
            </a:r>
            <a:r>
              <a:rPr lang="en-US" sz="1000" dirty="0">
                <a:ea typeface="Times New Roman" panose="02020603050405020304" pitchFamily="18" charset="0"/>
              </a:rPr>
              <a:t>, a five-phase process that seeks to promote healthy youth development and reduce problem behaviors,</a:t>
            </a:r>
            <a:r>
              <a:rPr lang="en-US" sz="1000" dirty="0">
                <a:ea typeface="Arial" panose="020B0604020202020204" pitchFamily="34" charset="0"/>
              </a:rPr>
              <a:t> provides a framework </a:t>
            </a:r>
            <a:r>
              <a:rPr lang="en-US" sz="1000" dirty="0">
                <a:ea typeface="Times New Roman" panose="02020603050405020304" pitchFamily="18" charset="0"/>
              </a:rPr>
              <a:t>to increase protective factors through daily interactions with children and adolescents. The protective factors listed below may buffer youth with high levels of risk factors from developing health and social problems.</a:t>
            </a:r>
            <a:endParaRPr lang="en-US" sz="1000" dirty="0">
              <a:ea typeface="Arial" panose="020B0604020202020204" pitchFamily="34" charset="0"/>
            </a:endParaRPr>
          </a:p>
          <a:p>
            <a:pPr marL="0">
              <a:lnSpc>
                <a:spcPct val="115000"/>
              </a:lnSpc>
              <a:spcBef>
                <a:spcPts val="1199"/>
              </a:spcBef>
              <a:spcAft>
                <a:spcPts val="1199"/>
              </a:spcAft>
            </a:pPr>
            <a:r>
              <a:rPr lang="en-US" sz="1000" b="1" dirty="0">
                <a:ea typeface="Times New Roman" panose="02020603050405020304" pitchFamily="18" charset="0"/>
              </a:rPr>
              <a:t>CTC protective factors:</a:t>
            </a:r>
            <a:endParaRPr lang="en-US" sz="1000" dirty="0">
              <a:ea typeface="Arial" panose="020B0604020202020204" pitchFamily="34" charset="0"/>
            </a:endParaRPr>
          </a:p>
          <a:p>
            <a:pPr marL="342857" indent="-342857">
              <a:lnSpc>
                <a:spcPct val="115000"/>
              </a:lnSpc>
              <a:spcBef>
                <a:spcPts val="1199"/>
              </a:spcBef>
              <a:buFont typeface="Arial" panose="020B0604020202020204" pitchFamily="34" charset="0"/>
              <a:buChar char="●"/>
            </a:pPr>
            <a:r>
              <a:rPr lang="en-US" sz="1000" dirty="0">
                <a:ea typeface="Calibri" panose="020F0502020204030204" pitchFamily="34" charset="0"/>
              </a:rPr>
              <a:t>opportunities for pro-social involvement in the community </a:t>
            </a:r>
            <a:endParaRPr lang="en-US" sz="1000" dirty="0">
              <a:latin typeface="Arial" panose="020B0604020202020204" pitchFamily="34" charset="0"/>
              <a:ea typeface="Calibri" panose="020F0502020204030204" pitchFamily="34" charset="0"/>
            </a:endParaRPr>
          </a:p>
          <a:p>
            <a:pPr marL="342857" indent="-342857">
              <a:lnSpc>
                <a:spcPct val="115000"/>
              </a:lnSpc>
              <a:spcBef>
                <a:spcPts val="1199"/>
              </a:spcBef>
              <a:buFont typeface="Arial" panose="020B0604020202020204" pitchFamily="34" charset="0"/>
              <a:buChar char="●"/>
            </a:pPr>
            <a:r>
              <a:rPr lang="en-US" sz="1000" dirty="0">
                <a:ea typeface="Times New Roman" panose="02020603050405020304" pitchFamily="18" charset="0"/>
              </a:rPr>
              <a:t>positive parent and family involvement</a:t>
            </a:r>
            <a:endParaRPr lang="en-US" sz="1000" dirty="0">
              <a:ea typeface="Arial" panose="020B0604020202020204" pitchFamily="34" charset="0"/>
            </a:endParaRPr>
          </a:p>
          <a:p>
            <a:pPr marL="342857" indent="-342857">
              <a:lnSpc>
                <a:spcPct val="115000"/>
              </a:lnSpc>
              <a:buFont typeface="Arial" panose="020B0604020202020204" pitchFamily="34" charset="0"/>
              <a:buChar char="●"/>
            </a:pPr>
            <a:r>
              <a:rPr lang="en-US" sz="1000" dirty="0">
                <a:ea typeface="Times New Roman" panose="02020603050405020304" pitchFamily="18" charset="0"/>
              </a:rPr>
              <a:t>feeling connected to school and able to contribute to the school community</a:t>
            </a:r>
            <a:endParaRPr lang="en-US" sz="1000" dirty="0">
              <a:ea typeface="Arial" panose="020B0604020202020204" pitchFamily="34" charset="0"/>
            </a:endParaRPr>
          </a:p>
          <a:p>
            <a:pPr marL="342857" indent="-342857">
              <a:lnSpc>
                <a:spcPct val="115000"/>
              </a:lnSpc>
              <a:buFont typeface="Arial" panose="020B0604020202020204" pitchFamily="34" charset="0"/>
              <a:buChar char="●"/>
            </a:pPr>
            <a:r>
              <a:rPr lang="en-US" sz="1000" dirty="0">
                <a:ea typeface="Calibri" panose="020F0502020204030204" pitchFamily="34" charset="0"/>
              </a:rPr>
              <a:t>positive peer relationships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ea typeface="Times New Roman" panose="02020603050405020304" pitchFamily="18" charset="0"/>
              </a:rPr>
              <a:t>social skills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ea typeface="Calibri" panose="020F0502020204030204" pitchFamily="34" charset="0"/>
              </a:rPr>
              <a:t>the ability to regulate emotions </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Times New Roman"/>
                <a:ea typeface="Calibri" panose="020F0502020204030204" pitchFamily="34" charset="0"/>
                <a:cs typeface="Times New Roman"/>
              </a:rPr>
              <a:t> </a:t>
            </a:r>
            <a:endParaRPr lang="en-US" sz="1000" dirty="0">
              <a:latin typeface="Times New Roman"/>
              <a:ea typeface="Arial" panose="020B0604020202020204" pitchFamily="34" charset="0"/>
              <a:cs typeface="Times New Roman"/>
            </a:endParaRPr>
          </a:p>
          <a:p>
            <a:pPr marL="0">
              <a:lnSpc>
                <a:spcPct val="115000"/>
              </a:lnSpc>
              <a:spcBef>
                <a:spcPts val="600"/>
              </a:spcBef>
              <a:spcAft>
                <a:spcPts val="600"/>
              </a:spcAft>
            </a:pPr>
            <a:r>
              <a:rPr lang="en-US" sz="1000" dirty="0">
                <a:ea typeface="Calibri" panose="020F0502020204030204" pitchFamily="34" charset="0"/>
              </a:rPr>
              <a:t>Similarly, the Pennsylvania Youth Survey (</a:t>
            </a:r>
            <a:r>
              <a:rPr lang="en-US" sz="1000" u="sng" dirty="0">
                <a:solidFill>
                  <a:srgbClr val="0563C1"/>
                </a:solidFill>
                <a:ea typeface="Calibri" panose="020F0502020204030204" pitchFamily="34" charset="0"/>
                <a:hlinkClick r:id="rId5"/>
              </a:rPr>
              <a:t>PAYS, 2021</a:t>
            </a:r>
            <a:r>
              <a:rPr lang="en-US" sz="1000" dirty="0">
                <a:ea typeface="Calibri" panose="020F0502020204030204" pitchFamily="34" charset="0"/>
              </a:rPr>
              <a:t>) findings suggest that there are several protective factors associated with mental health and wellbeing. Chief among these are positive, connected relationships. Sixty percent of </a:t>
            </a:r>
            <a:r>
              <a:rPr lang="en-US" sz="1000" u="sng" dirty="0">
                <a:solidFill>
                  <a:srgbClr val="0563C1"/>
                </a:solidFill>
                <a:ea typeface="Calibri" panose="020F0502020204030204" pitchFamily="34" charset="0"/>
              </a:rPr>
              <a:t>recent</a:t>
            </a:r>
            <a:r>
              <a:rPr lang="en-US" sz="1000" dirty="0">
                <a:latin typeface="Arial"/>
                <a:ea typeface="Arial" panose="020B0604020202020204" pitchFamily="34" charset="0"/>
                <a:cs typeface="Arial"/>
              </a:rPr>
              <a:t>  </a:t>
            </a:r>
            <a:r>
              <a:rPr lang="en-US" sz="1000" dirty="0">
                <a:ea typeface="Calibri" panose="020F0502020204030204" pitchFamily="34" charset="0"/>
              </a:rPr>
              <a:t> PAYS respondents reported positive family attachments as the most important contributing factor to their wellbeing. While this is not something school personnel can necessarily influence in any substantive sense, it is important to know that positive bonds within families are protective. Ultimately, this means that we can identify a possible risk factor for mental and behavioral health challenges where these family relationships do not exist or are breaking down.</a:t>
            </a:r>
            <a:endParaRPr lang="en-US" sz="1000" dirty="0">
              <a:ea typeface="Arial" panose="020B0604020202020204" pitchFamily="34" charset="0"/>
            </a:endParaRPr>
          </a:p>
          <a:p>
            <a:pPr marL="0">
              <a:lnSpc>
                <a:spcPct val="114999"/>
              </a:lnSpc>
              <a:spcBef>
                <a:spcPts val="600"/>
              </a:spcBef>
              <a:spcAft>
                <a:spcPts val="600"/>
              </a:spcAft>
            </a:pPr>
            <a:endParaRPr lang="en-US" sz="1000" dirty="0">
              <a:ea typeface="Calibri" panose="020F0502020204030204" pitchFamily="34" charset="0"/>
            </a:endParaRPr>
          </a:p>
          <a:p>
            <a:pPr marL="0">
              <a:lnSpc>
                <a:spcPct val="115000"/>
              </a:lnSpc>
              <a:spcBef>
                <a:spcPts val="600"/>
              </a:spcBef>
              <a:spcAft>
                <a:spcPts val="600"/>
              </a:spcAft>
            </a:pPr>
            <a:r>
              <a:rPr lang="en-US" sz="1000" dirty="0">
                <a:ea typeface="Calibri" panose="020F0502020204030204" pitchFamily="34" charset="0"/>
              </a:rPr>
              <a:t>Opportunities for prosocial involvement, such as participation in clubs, sports, and other activities, were also reported as important protective factors. This highlights how a school’s approach to fostering positive student engagement in the school community can act as a powerful support for mental and behavioral health and wellbeing. Finally, interactions with prosocial peers was identified as an important protective factor.  </a:t>
            </a:r>
            <a:endParaRPr lang="en-US" sz="1000" dirty="0">
              <a:ea typeface="Arial" panose="020B0604020202020204" pitchFamily="34" charset="0"/>
              <a:cs typeface="Arial"/>
            </a:endParaRPr>
          </a:p>
          <a:p>
            <a:pPr marL="0">
              <a:lnSpc>
                <a:spcPct val="114999"/>
              </a:lnSpc>
              <a:spcBef>
                <a:spcPts val="600"/>
              </a:spcBef>
              <a:spcAft>
                <a:spcPts val="600"/>
              </a:spcAft>
            </a:pPr>
            <a:endParaRPr lang="en-US" sz="1000" dirty="0">
              <a:ea typeface="Calibri" panose="020F0502020204030204" pitchFamily="34" charset="0"/>
            </a:endParaRPr>
          </a:p>
          <a:p>
            <a:pPr marL="0">
              <a:lnSpc>
                <a:spcPct val="115000"/>
              </a:lnSpc>
              <a:spcBef>
                <a:spcPts val="600"/>
              </a:spcBef>
              <a:spcAft>
                <a:spcPts val="600"/>
              </a:spcAft>
            </a:pPr>
            <a:r>
              <a:rPr lang="en-US" sz="1000" dirty="0">
                <a:ea typeface="Calibri" panose="020F0502020204030204" pitchFamily="34" charset="0"/>
              </a:rPr>
              <a:t>When a child has been identified as in need of support due to a behavioral health concern, schools can use any combination of the programmatic interventions discussed in the next sections to surround the child with support in a scaffolded manner to facilitate their growth and recovery.</a:t>
            </a:r>
            <a:endParaRPr lang="en-US" sz="1000" dirty="0">
              <a:ea typeface="Arial" panose="020B0604020202020204" pitchFamily="34" charset="0"/>
            </a:endParaRPr>
          </a:p>
          <a:p>
            <a:pPr marL="0"/>
            <a:r>
              <a:rPr lang="en-US" sz="1000" dirty="0">
                <a:latin typeface="Arial"/>
                <a:ea typeface="Arial" panose="020B0604020202020204" pitchFamily="34" charset="0"/>
                <a:cs typeface="Arial"/>
              </a:rPr>
              <a:t>  </a:t>
            </a:r>
          </a:p>
        </p:txBody>
      </p:sp>
      <p:sp>
        <p:nvSpPr>
          <p:cNvPr id="244" name="Google Shape;244;p8: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Each </a:t>
            </a:r>
            <a:r>
              <a:rPr lang="en-US" sz="1000" b="1" kern="100" dirty="0">
                <a:solidFill>
                  <a:srgbClr val="000000"/>
                </a:solidFill>
                <a:latin typeface="Calibri" panose="020F0502020204030204" pitchFamily="34" charset="0"/>
                <a:ea typeface="Calibri" panose="020F0502020204030204" pitchFamily="34" charset="0"/>
                <a:cs typeface="Calibri" panose="020F0502020204030204" pitchFamily="34" charset="0"/>
              </a:rPr>
              <a:t>State government</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has legal authority for emergency response and recovery and serves as the point of contact between local and Federal governments. At the State level, the Governor’s Authorized Representative (GAR), State Director of Emergency Management, and State Coordinating Officer can share information with State agencies (e.g., Department of Agriculture) and FEMA regional representatives to bring the necessary response and recovery resources to bear on the incident.</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190</a:t>
            </a:fld>
            <a:endParaRPr lang="en-US"/>
          </a:p>
        </p:txBody>
      </p:sp>
    </p:spTree>
    <p:extLst>
      <p:ext uri="{BB962C8B-B14F-4D97-AF65-F5344CB8AC3E}">
        <p14:creationId xmlns:p14="http://schemas.microsoft.com/office/powerpoint/2010/main" val="199267254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b="1" kern="100" dirty="0">
                <a:solidFill>
                  <a:srgbClr val="000000"/>
                </a:solidFill>
                <a:highlight>
                  <a:srgbClr val="C0C0C0"/>
                </a:highlight>
                <a:latin typeface="Calibri" panose="020F0502020204030204" pitchFamily="34" charset="0"/>
                <a:ea typeface="Calibri" panose="020F0502020204030204" pitchFamily="34" charset="0"/>
                <a:cs typeface="Times New Roman" panose="02020603050405020304" pitchFamily="18" charset="0"/>
              </a:rPr>
              <a:t>Territorial governments</a:t>
            </a:r>
            <a:r>
              <a:rPr lang="en-US" sz="1000" kern="100" dirty="0">
                <a:solidFill>
                  <a:srgbClr val="000000"/>
                </a:solidFill>
                <a:highlight>
                  <a:srgbClr val="C0C0C0"/>
                </a:highlight>
                <a:latin typeface="Calibri" panose="020F0502020204030204" pitchFamily="34" charset="0"/>
                <a:ea typeface="Calibri" panose="020F0502020204030204" pitchFamily="34" charset="0"/>
                <a:cs typeface="Calibri" panose="020F0502020204030204" pitchFamily="34" charset="0"/>
              </a:rPr>
              <a:t> are responsible for coordinating resources to address actual or potential incidents. Due to their remote locations, territories and insular area governments often face unique challenges in receiving assistance from outside the jurisdiction quickly and often request assistance from neighboring islands, other nearby countries, States, the private sector or nongovernmental organization resources, or the Federal Government.</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191</a:t>
            </a:fld>
            <a:endParaRPr lang="en-US"/>
          </a:p>
        </p:txBody>
      </p:sp>
    </p:spTree>
    <p:extLst>
      <p:ext uri="{BB962C8B-B14F-4D97-AF65-F5344CB8AC3E}">
        <p14:creationId xmlns:p14="http://schemas.microsoft.com/office/powerpoint/2010/main" val="417981065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28571" defTabSz="914285">
              <a:defRPr/>
            </a:pP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We will discuss Emergency Preparedness Planning and provide brief overviews of the resources designed to assist School Safety and Security Coordinators to effectively execute their duties.</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endParaRPr lang="en-US" sz="1000" dirty="0">
              <a:solidFill>
                <a:srgbClr val="000000"/>
              </a:solidFill>
              <a:latin typeface="Calibri" panose="020F0502020204030204" pitchFamily="34" charset="0"/>
              <a:ea typeface="Times New Roman" panose="02020603050405020304" pitchFamily="18" charset="0"/>
            </a:endParaRPr>
          </a:p>
          <a:p>
            <a:pPr marL="0" indent="0">
              <a:buSzPts val="1200"/>
            </a:pPr>
            <a:r>
              <a:rPr lang="en-US" sz="1000" b="1" dirty="0">
                <a:latin typeface="Calibri" panose="020F0502020204030204" pitchFamily="34" charset="0"/>
                <a:ea typeface="Arial" panose="020B0604020202020204" pitchFamily="34" charset="0"/>
                <a:cs typeface="Calibri" panose="020F0502020204030204" pitchFamily="34" charset="0"/>
              </a:rPr>
              <a:t>REMS (Readiness &amp; Emergency Management for Schools)</a:t>
            </a:r>
            <a:endParaRPr lang="en-US" sz="1000" b="1" dirty="0">
              <a:latin typeface="Calibri" panose="020F0502020204030204" pitchFamily="34" charset="0"/>
              <a:ea typeface="Arial" panose="020B0604020202020204" pitchFamily="34" charset="0"/>
              <a:cs typeface="Arial" panose="020B0604020202020204" pitchFamily="34" charset="0"/>
            </a:endParaRPr>
          </a:p>
          <a:p>
            <a:pPr marL="800000" lvl="1" indent="-342857">
              <a:buFont typeface="Courier New" panose="02070309020205020404" pitchFamily="49" charset="0"/>
              <a:buChar char="o"/>
            </a:pPr>
            <a:r>
              <a:rPr lang="en-US" sz="1000" dirty="0">
                <a:latin typeface="Calibri" panose="020F0502020204030204" pitchFamily="34" charset="0"/>
                <a:ea typeface="Arial" panose="020B0604020202020204" pitchFamily="34" charset="0"/>
                <a:cs typeface="Calibri" panose="020F0502020204030204" pitchFamily="34" charset="0"/>
              </a:rPr>
              <a:t>Learning “How &amp; Why”</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marL="800000" lvl="1" indent="-342857">
              <a:buFont typeface="Courier New" panose="02070309020205020404" pitchFamily="49" charset="0"/>
              <a:buChar char="o"/>
            </a:pPr>
            <a:r>
              <a:rPr lang="en-US" sz="1000" dirty="0">
                <a:latin typeface="Calibri" panose="020F0502020204030204" pitchFamily="34" charset="0"/>
                <a:ea typeface="Arial" panose="020B0604020202020204" pitchFamily="34" charset="0"/>
                <a:cs typeface="Calibri" panose="020F0502020204030204" pitchFamily="34" charset="0"/>
              </a:rPr>
              <a:t>Education focused</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marL="1257143" lvl="2" indent="-342857">
              <a:buSzPts val="1100"/>
              <a:buFont typeface="Calibri" panose="020F0502020204030204" pitchFamily="34" charset="0"/>
              <a:buChar char="-"/>
            </a:pPr>
            <a:r>
              <a:rPr lang="en-US" sz="1000" dirty="0">
                <a:latin typeface="Calibri" panose="020F0502020204030204" pitchFamily="34" charset="0"/>
                <a:ea typeface="Times New Roman" panose="02020603050405020304" pitchFamily="18" charset="0"/>
                <a:cs typeface="Calibri" panose="020F0502020204030204" pitchFamily="34" charset="0"/>
              </a:rPr>
              <a:t>Federally funded</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1257143" lvl="2" indent="-342857">
              <a:buSzPts val="1100"/>
              <a:buFont typeface="Calibri" panose="020F0502020204030204" pitchFamily="34" charset="0"/>
              <a:buChar char="-"/>
            </a:pPr>
            <a:r>
              <a:rPr lang="en-US" sz="1000" dirty="0">
                <a:latin typeface="Calibri" panose="020F0502020204030204" pitchFamily="34" charset="0"/>
                <a:ea typeface="Times New Roman" panose="02020603050405020304" pitchFamily="18" charset="0"/>
                <a:cs typeface="Calibri" panose="020F0502020204030204" pitchFamily="34" charset="0"/>
              </a:rPr>
              <a:t>Federal reach</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1257143" lvl="2" indent="-342857">
              <a:buSzPts val="1100"/>
              <a:buFont typeface="Calibri" panose="020F0502020204030204" pitchFamily="34" charset="0"/>
              <a:buChar char="-"/>
            </a:pPr>
            <a:r>
              <a:rPr lang="en-US" sz="1000" dirty="0">
                <a:latin typeface="Calibri" panose="020F0502020204030204" pitchFamily="34" charset="0"/>
                <a:ea typeface="Times New Roman" panose="02020603050405020304" pitchFamily="18" charset="0"/>
                <a:cs typeface="Calibri" panose="020F0502020204030204" pitchFamily="34" charset="0"/>
              </a:rPr>
              <a:t>Federal agency</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1257143" lvl="2" indent="-342857">
              <a:buSzPts val="1100"/>
              <a:buFont typeface="Calibri" panose="020F0502020204030204" pitchFamily="34" charset="0"/>
              <a:buChar char="-"/>
            </a:pPr>
            <a:r>
              <a:rPr lang="en-US" sz="1000" dirty="0">
                <a:latin typeface="Calibri" panose="020F0502020204030204" pitchFamily="34" charset="0"/>
                <a:ea typeface="Times New Roman" panose="02020603050405020304" pitchFamily="18" charset="0"/>
                <a:cs typeface="Calibri" panose="020F0502020204030204" pitchFamily="34" charset="0"/>
              </a:rPr>
              <a:t>How and Why</a:t>
            </a:r>
          </a:p>
          <a:p>
            <a:pPr marL="342857" indent="-342857">
              <a:buSzPts val="1100"/>
              <a:buFont typeface="Calibri" panose="020F0502020204030204" pitchFamily="34" charset="0"/>
              <a:buChar char="-"/>
            </a:pP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0" indent="0">
              <a:buSzPts val="1200"/>
            </a:pPr>
            <a:r>
              <a:rPr lang="en-US" sz="1000" b="1" dirty="0">
                <a:latin typeface="Calibri" panose="020F0502020204030204" pitchFamily="34" charset="0"/>
                <a:ea typeface="Arial" panose="020B0604020202020204" pitchFamily="34" charset="0"/>
                <a:cs typeface="Calibri" panose="020F0502020204030204" pitchFamily="34" charset="0"/>
              </a:rPr>
              <a:t>PEMA (Pennsylvania Emergency Management Agency)</a:t>
            </a:r>
            <a:endParaRPr lang="en-US" sz="1000" b="1" dirty="0">
              <a:latin typeface="Calibri" panose="020F0502020204030204" pitchFamily="34" charset="0"/>
              <a:ea typeface="Arial" panose="020B0604020202020204" pitchFamily="34" charset="0"/>
              <a:cs typeface="Arial" panose="020B0604020202020204" pitchFamily="34" charset="0"/>
            </a:endParaRPr>
          </a:p>
          <a:p>
            <a:pPr marL="800000" lvl="1" indent="-342857">
              <a:buFont typeface="Courier New" panose="02070309020205020404" pitchFamily="49" charset="0"/>
              <a:buChar char="o"/>
            </a:pPr>
            <a:r>
              <a:rPr lang="en-US" sz="1000" dirty="0">
                <a:latin typeface="Calibri" panose="020F0502020204030204" pitchFamily="34" charset="0"/>
                <a:ea typeface="Arial" panose="020B0604020202020204" pitchFamily="34" charset="0"/>
                <a:cs typeface="Calibri" panose="020F0502020204030204" pitchFamily="34" charset="0"/>
              </a:rPr>
              <a:t>Usable for the “What”</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marL="800000" lvl="1" indent="-342857">
              <a:buFont typeface="Courier New" panose="02070309020205020404" pitchFamily="49" charset="0"/>
              <a:buChar char="o"/>
            </a:pPr>
            <a:r>
              <a:rPr lang="en-US" sz="1000" dirty="0">
                <a:latin typeface="Calibri" panose="020F0502020204030204" pitchFamily="34" charset="0"/>
                <a:ea typeface="Arial" panose="020B0604020202020204" pitchFamily="34" charset="0"/>
                <a:cs typeface="Calibri" panose="020F0502020204030204" pitchFamily="34" charset="0"/>
              </a:rPr>
              <a:t>Template focused</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marL="1257143" lvl="2" indent="-342857">
              <a:buSzPts val="1100"/>
              <a:buFont typeface="Calibri" panose="020F0502020204030204" pitchFamily="34" charset="0"/>
              <a:buChar char="-"/>
            </a:pPr>
            <a:r>
              <a:rPr lang="en-US" sz="1000" dirty="0">
                <a:latin typeface="Calibri" panose="020F0502020204030204" pitchFamily="34" charset="0"/>
                <a:ea typeface="Times New Roman" panose="02020603050405020304" pitchFamily="18" charset="0"/>
                <a:cs typeface="Calibri" panose="020F0502020204030204" pitchFamily="34" charset="0"/>
              </a:rPr>
              <a:t>State funded</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1257143" lvl="2" indent="-342857">
              <a:buSzPts val="1100"/>
              <a:buFont typeface="Calibri" panose="020F0502020204030204" pitchFamily="34" charset="0"/>
              <a:buChar char="-"/>
            </a:pPr>
            <a:r>
              <a:rPr lang="en-US" sz="1000" dirty="0">
                <a:latin typeface="Calibri" panose="020F0502020204030204" pitchFamily="34" charset="0"/>
                <a:ea typeface="Times New Roman" panose="02020603050405020304" pitchFamily="18" charset="0"/>
                <a:cs typeface="Calibri" panose="020F0502020204030204" pitchFamily="34" charset="0"/>
              </a:rPr>
              <a:t>State reach</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1257143" lvl="2" indent="-342857">
              <a:buSzPts val="1100"/>
              <a:buFont typeface="Calibri" panose="020F0502020204030204" pitchFamily="34" charset="0"/>
              <a:buChar char="-"/>
            </a:pPr>
            <a:r>
              <a:rPr lang="en-US" sz="1000" dirty="0">
                <a:latin typeface="Calibri" panose="020F0502020204030204" pitchFamily="34" charset="0"/>
                <a:ea typeface="Times New Roman" panose="02020603050405020304" pitchFamily="18" charset="0"/>
                <a:cs typeface="Calibri" panose="020F0502020204030204" pitchFamily="34" charset="0"/>
              </a:rPr>
              <a:t>State agency</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1257143" lvl="2" indent="-342857">
              <a:buSzPts val="1100"/>
              <a:buFont typeface="Calibri" panose="020F0502020204030204" pitchFamily="34" charset="0"/>
              <a:buChar char="-"/>
            </a:pPr>
            <a:r>
              <a:rPr lang="en-US" sz="1000" dirty="0">
                <a:latin typeface="Calibri" panose="020F0502020204030204" pitchFamily="34" charset="0"/>
                <a:ea typeface="Times New Roman" panose="02020603050405020304" pitchFamily="18" charset="0"/>
                <a:cs typeface="Calibri" panose="020F0502020204030204" pitchFamily="34" charset="0"/>
              </a:rPr>
              <a:t>What</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0"/>
            <a:r>
              <a:rPr lang="en-US" sz="1000" i="1"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endParaRPr lang="en-US" sz="1000" dirty="0">
              <a:solidFill>
                <a:srgbClr val="000000"/>
              </a:solidFill>
              <a:latin typeface="Calibri" panose="020F0502020204030204" pitchFamily="34" charset="0"/>
              <a:ea typeface="Times New Roman" panose="02020603050405020304" pitchFamily="18" charset="0"/>
            </a:endParaRPr>
          </a:p>
          <a:p>
            <a:pPr marL="0"/>
            <a:r>
              <a:rPr lang="en-US" sz="1000" dirty="0">
                <a:solidFill>
                  <a:srgbClr val="000000"/>
                </a:solidFill>
                <a:latin typeface="Calibri" panose="020F0502020204030204" pitchFamily="34" charset="0"/>
                <a:ea typeface="Times New Roman" panose="02020603050405020304" pitchFamily="18" charset="0"/>
              </a:rPr>
              <a:t>Both REMS &amp; PEMA are arbiters of high-quality information with regards to school safety and security. By the very nature of REMS, it is geared specifically towards school safety and security, whereas PEMA is a state agency designed to deal with and prepare for all hazards, both natural and manmade. PEMA is a state agency which has demands and dictates different than REMS which is a pseudo federal agency tasked primarily with education related to schools and their mandated and best-practice safety needs. </a:t>
            </a:r>
          </a:p>
          <a:p>
            <a:pPr marL="0"/>
            <a:endParaRPr lang="en-US" sz="1000" dirty="0">
              <a:solidFill>
                <a:srgbClr val="000000"/>
              </a:solidFill>
              <a:latin typeface="Calibri" panose="020F0502020204030204" pitchFamily="34" charset="0"/>
              <a:ea typeface="Times New Roman" panose="02020603050405020304" pitchFamily="18" charset="0"/>
            </a:endParaRPr>
          </a:p>
          <a:p>
            <a:pPr marL="0"/>
            <a:r>
              <a:rPr lang="en-US" sz="1000" dirty="0">
                <a:solidFill>
                  <a:srgbClr val="000000"/>
                </a:solidFill>
                <a:latin typeface="Calibri" panose="020F0502020204030204" pitchFamily="34" charset="0"/>
                <a:ea typeface="Times New Roman" panose="02020603050405020304" pitchFamily="18" charset="0"/>
              </a:rPr>
              <a:t>PEMA is emergency management and REMS is preparing for safety and security concerns, so there is definitely a noticeable crossover effect but the two groups are entirely different organizations. One group is not better than another, however, REMS was created specifically for school safety, and because of this fact it has a funding focus which represents its mission more than PEMA represents a mission of just school safety. PEMA has templates worth using and REMS has trainings and other resources worth using. Together, REMS and PEMA create a nice state/federal partnership for helping schools prepare for the day-to-day nuisances all the way to the worse-case scenarios. </a:t>
            </a:r>
            <a:endParaRPr lang="en-US" sz="1000" dirty="0">
              <a:latin typeface="Times New Roman" panose="02020603050405020304" pitchFamily="18" charset="0"/>
              <a:ea typeface="Times New Roman" panose="02020603050405020304" pitchFamily="18" charset="0"/>
            </a:endParaRPr>
          </a:p>
          <a:p>
            <a:pPr marL="0" indent="0">
              <a:buSzPts val="1200"/>
            </a:pPr>
            <a:endParaRPr lang="en-US" sz="1800" b="1" dirty="0">
              <a:latin typeface="Calibri" panose="020F0502020204030204" pitchFamily="34" charset="0"/>
              <a:ea typeface="Arial" panose="020B0604020202020204" pitchFamily="34" charset="0"/>
              <a:cs typeface="Calibri" panose="020F0502020204030204" pitchFamily="34" charset="0"/>
            </a:endParaRPr>
          </a:p>
          <a:p>
            <a:pPr marL="0" indent="0">
              <a:buSzPts val="1200"/>
            </a:pPr>
            <a:endParaRPr lang="en-US" sz="1800" b="1" dirty="0">
              <a:latin typeface="Calibri" panose="020F0502020204030204" pitchFamily="34" charset="0"/>
              <a:ea typeface="Arial" panose="020B060402020202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192</a:t>
            </a:fld>
            <a:endParaRPr lang="en-US"/>
          </a:p>
        </p:txBody>
      </p:sp>
    </p:spTree>
    <p:extLst>
      <p:ext uri="{BB962C8B-B14F-4D97-AF65-F5344CB8AC3E}">
        <p14:creationId xmlns:p14="http://schemas.microsoft.com/office/powerpoint/2010/main" val="320797607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PEMA shares all-hazard school planning resources with schools, child care centers, and others. The Readiness and Emergency Management for Schools Technical Assistance Center provides guidance, resources, tools, and training opportunities for school districts/schools and communities to address all types of crises, emergencies, and disasters that might impact their campuses. These resources are a compilation of best practices that have been developed at the federal, state, and local levels of government in addition to private and nonprofit sector experts with the intent of creating a foundation for planning and a framework for response as events transpire. Within the “additional documents” section on the School and Child Care Safety website, you’ll find a host of planning resources and usable templates for all things hazard and emergency operations plans related specific to schools – from PEMA’s Model Emergency Operations Plan as a template downloadable as a Word document, to Threat Hazard evaluation worksheets. Also, on this valuable website you’ll find emergency-based planning resources for child care facilities, access to the CEM planner, as well as the link to Pennsylvania’s k-12 Threat Assessment Technical Assistance &amp; Training Network, of which you can request comprehensive training, technical assistance, and other support for schools across the commonwealth at no charge.</a:t>
            </a:r>
          </a:p>
          <a:p>
            <a:pPr marL="0" indent="0" defTabSz="914285">
              <a:buClrTx/>
              <a:buSzTx/>
              <a:defRPr/>
            </a:pPr>
            <a:endPar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defTabSz="914285">
              <a:buClrTx/>
              <a:buSzTx/>
              <a:defRPr/>
            </a:pP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0" indent="0" defTabSz="914285">
              <a:buClrTx/>
              <a:buSzTx/>
              <a:defRPr/>
            </a:pPr>
            <a:endPar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defTabSz="914285">
              <a:buClrTx/>
              <a:buSzTx/>
              <a:defRPr/>
            </a:pP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The CEM Planner</a:t>
            </a:r>
            <a:r>
              <a:rPr lang="en-US" sz="1000" kern="100" dirty="0">
                <a:solidFill>
                  <a:srgbClr val="464646"/>
                </a:solidFill>
                <a:latin typeface="Calibri" panose="020F0502020204030204" pitchFamily="34" charset="0"/>
                <a:ea typeface="Calibri" panose="020F0502020204030204" pitchFamily="34" charset="0"/>
                <a:cs typeface="Calibri" panose="020F0502020204030204" pitchFamily="34" charset="0"/>
              </a:rPr>
              <a:t> is a planning software tool utilizing a continual preparedness system designed to enhance planning and resource management capabilities. The CEM Planner is a central access point for every stakeholder of a plan to view the most current and up-to-date plan for that entity. The program guides you through every step of the planning process. It is designed so that individual sections of your plan can be updated and approved, without the need for a complete plan revision. Plans developed are then stored in a secured and centralized virtual library assuring every stakeholder is viewing the most up-to-date plan. CEM Planner is web-based allowing you to access your plans from virtually anywhere, adding to your continuity of operations program and the ability to operate from any location.</a:t>
            </a:r>
          </a:p>
          <a:p>
            <a:pPr marL="0" indent="0" defTabSz="914285">
              <a:buClrTx/>
              <a:buSzTx/>
              <a:defRPr/>
            </a:pPr>
            <a:endParaRPr lang="en-US" sz="1000" kern="100" dirty="0">
              <a:solidFill>
                <a:srgbClr val="464646"/>
              </a:solidFill>
              <a:latin typeface="Calibri" panose="020F0502020204030204" pitchFamily="34" charset="0"/>
              <a:ea typeface="Calibri" panose="020F0502020204030204" pitchFamily="34" charset="0"/>
              <a:cs typeface="Calibri" panose="020F0502020204030204" pitchFamily="34" charset="0"/>
            </a:endParaRPr>
          </a:p>
          <a:p>
            <a:pPr marL="342857" indent="-342857">
              <a:buFont typeface="Symbol" pitchFamily="2" charset="2"/>
              <a:buChar char=""/>
            </a:pPr>
            <a:r>
              <a:rPr lang="en-US" sz="1000" u="sng" dirty="0">
                <a:solidFill>
                  <a:srgbClr val="2A578D"/>
                </a:solidFill>
                <a:latin typeface="Calibri" panose="020F0502020204030204" pitchFamily="34" charset="0"/>
                <a:ea typeface="Arial" panose="020B0604020202020204" pitchFamily="34" charset="0"/>
                <a:cs typeface="Calibri" panose="020F0502020204030204" pitchFamily="34" charset="0"/>
                <a:hlinkClick r:id="rId3" tooltip="CEM Planner"/>
              </a:rPr>
              <a:t>CEM Planner</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dirty="0">
                <a:solidFill>
                  <a:srgbClr val="464646"/>
                </a:solidFill>
                <a:latin typeface="Calibri" panose="020F0502020204030204" pitchFamily="34" charset="0"/>
                <a:ea typeface="Arial" panose="020B0604020202020204" pitchFamily="34" charset="0"/>
                <a:cs typeface="Calibri" panose="020F0502020204030204" pitchFamily="34" charset="0"/>
              </a:rPr>
              <a:t>The CEM Planner is a central access point for every stakeholder of a plan to view the most current and up-to-date plan for that entity.</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dirty="0">
                <a:solidFill>
                  <a:srgbClr val="464646"/>
                </a:solidFill>
                <a:latin typeface="Calibri" panose="020F0502020204030204" pitchFamily="34" charset="0"/>
                <a:ea typeface="Arial" panose="020B0604020202020204" pitchFamily="34" charset="0"/>
                <a:cs typeface="Calibri" panose="020F0502020204030204" pitchFamily="34" charset="0"/>
              </a:rPr>
              <a:t>All aspects of the CEM Planner training breakdown every component a school would need in order to use the planner… not to create an Emergency Operations Plan</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dirty="0">
                <a:solidFill>
                  <a:srgbClr val="464646"/>
                </a:solidFill>
                <a:latin typeface="Calibri" panose="020F0502020204030204" pitchFamily="34" charset="0"/>
                <a:ea typeface="Arial" panose="020B0604020202020204" pitchFamily="34" charset="0"/>
                <a:cs typeface="Calibri" panose="020F0502020204030204" pitchFamily="34" charset="0"/>
              </a:rPr>
              <a:t>PEMA’s model school EOP is available through the CEM Planning Tool.</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dirty="0">
                <a:solidFill>
                  <a:srgbClr val="464646"/>
                </a:solidFill>
                <a:latin typeface="Calibri" panose="020F0502020204030204" pitchFamily="34" charset="0"/>
                <a:ea typeface="Arial" panose="020B0604020202020204" pitchFamily="34" charset="0"/>
                <a:cs typeface="Calibri" panose="020F0502020204030204" pitchFamily="34" charset="0"/>
              </a:rPr>
              <a:t>Training takes a total of 3 hours and encompasses three modules of learning objectives. </a:t>
            </a:r>
          </a:p>
          <a:p>
            <a:pPr marL="342857" indent="-342857">
              <a:buFont typeface="Symbol" pitchFamily="2" charset="2"/>
              <a:buChar char=""/>
            </a:pPr>
            <a:endParaRPr lang="en-US" sz="1000" dirty="0">
              <a:solidFill>
                <a:srgbClr val="464646"/>
              </a:solidFill>
              <a:latin typeface="Calibri" panose="020F0502020204030204" pitchFamily="34" charset="0"/>
              <a:ea typeface="Arial" panose="020B0604020202020204" pitchFamily="34" charset="0"/>
              <a:cs typeface="Calibri" panose="020F0502020204030204" pitchFamily="34" charset="0"/>
            </a:endParaRPr>
          </a:p>
          <a:p>
            <a:pPr marL="342857" indent="-342857">
              <a:buFont typeface="Symbol" pitchFamily="2" charset="2"/>
              <a:buChar char=""/>
            </a:pPr>
            <a:r>
              <a:rPr lang="en-US" sz="1000" dirty="0">
                <a:solidFill>
                  <a:srgbClr val="464646"/>
                </a:solidFill>
                <a:latin typeface="Calibri" panose="020F0502020204030204" pitchFamily="34" charset="0"/>
                <a:ea typeface="Arial" panose="020B0604020202020204" pitchFamily="34" charset="0"/>
                <a:cs typeface="Calibri" panose="020F0502020204030204" pitchFamily="34" charset="0"/>
              </a:rPr>
              <a:t>*Please note that while the CEM planner is still in the training standard and this presentation that it is being reviewed and may be replaced soon.</a:t>
            </a:r>
            <a:endParaRPr lang="en-US" sz="1000" dirty="0">
              <a:latin typeface="Calibri" panose="020F0502020204030204" pitchFamily="34" charset="0"/>
              <a:ea typeface="Arial" panose="020B0604020202020204" pitchFamily="34" charset="0"/>
              <a:cs typeface="Arial" panose="020B0604020202020204" pitchFamily="34" charset="0"/>
            </a:endParaRPr>
          </a:p>
          <a:p>
            <a:pPr marL="0" indent="0" defTabSz="914285">
              <a:buClrTx/>
              <a:buSzTx/>
              <a:defRPr/>
            </a:pP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indent="0" defTabSz="914285">
              <a:buClrTx/>
              <a:buSzTx/>
              <a:defRPr/>
            </a:pP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indent="0" defTabSz="914285">
              <a:buClrTx/>
              <a:buSzTx/>
              <a:defRPr/>
            </a:pP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193</a:t>
            </a:fld>
            <a:endParaRPr lang="en-US"/>
          </a:p>
        </p:txBody>
      </p:sp>
    </p:spTree>
    <p:extLst>
      <p:ext uri="{BB962C8B-B14F-4D97-AF65-F5344CB8AC3E}">
        <p14:creationId xmlns:p14="http://schemas.microsoft.com/office/powerpoint/2010/main" val="296536667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The Readiness and Emergency Management for Schools (REMS) </a:t>
            </a:r>
            <a:r>
              <a:rPr lang="en-US" sz="1000" kern="100" dirty="0">
                <a:solidFill>
                  <a:srgbClr val="FF0000"/>
                </a:solidFill>
                <a:highlight>
                  <a:srgbClr val="00FFFF"/>
                </a:highlight>
                <a:latin typeface="Calibri" panose="020F0502020204030204" pitchFamily="34" charset="0"/>
                <a:ea typeface="Calibri" panose="020F0502020204030204" pitchFamily="34" charset="0"/>
                <a:cs typeface="Calibri" panose="020F0502020204030204" pitchFamily="34" charset="0"/>
              </a:rPr>
              <a:t>Narrator’s Note: Pronounced as word Rems</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Technical Assistance Center provides guidance, resources, tools, and training opportunities for school districts, schools and communities to address all types of crises, emergencies, and disasters that might impact their campuses. These resources are a compilation of best practices that have been developed at the federal, state, and local levels of government in addition to private and nonprofit sector experts with the intent of creating a foundation for planning and a framework for response as events transpire. </a:t>
            </a:r>
          </a:p>
          <a:p>
            <a:pPr marL="0"/>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spcBef>
                <a:spcPts val="1199"/>
              </a:spcBef>
              <a:spcAft>
                <a:spcPts val="1199"/>
              </a:spcAft>
            </a:pPr>
            <a:r>
              <a:rPr lang="en-US" sz="1000" dirty="0">
                <a:solidFill>
                  <a:srgbClr val="333333"/>
                </a:solidFill>
                <a:latin typeface="Calibri" panose="020F0502020204030204" pitchFamily="34" charset="0"/>
                <a:ea typeface="Times New Roman" panose="02020603050405020304" pitchFamily="18" charset="0"/>
              </a:rPr>
              <a:t>The U.S. Department of Education’s Office of Safe and Supportive Schools has administered the REMS Technical Assistance (TA) Center to serve two critical functions aimed at helping education agencies, with their community partners to manage safety, security, and emergency management programs. REMS helps to build the preparedness capacity (including prevention, protection, mitigation, response, and recovery efforts) of schools, school districts,  and their community partners at the local, state, and Federal levels. They also serve as the primary source of information dissemination for schools and school districts for emergencies via the </a:t>
            </a:r>
            <a:r>
              <a:rPr lang="en-US" sz="1000" u="sng" dirty="0">
                <a:solidFill>
                  <a:srgbClr val="0563C1"/>
                </a:solidFill>
                <a:latin typeface="Calibri" panose="020F0502020204030204" pitchFamily="34" charset="0"/>
                <a:ea typeface="Times New Roman" panose="02020603050405020304" pitchFamily="18" charset="0"/>
                <a:hlinkClick r:id="rId3"/>
              </a:rPr>
              <a:t>REMS TA Center Website</a:t>
            </a:r>
            <a:r>
              <a:rPr lang="en-US" sz="1000" dirty="0">
                <a:solidFill>
                  <a:srgbClr val="333333"/>
                </a:solidFill>
                <a:latin typeface="Calibri" panose="020F0502020204030204" pitchFamily="34" charset="0"/>
                <a:ea typeface="Times New Roman" panose="02020603050405020304" pitchFamily="18" charset="0"/>
              </a:rPr>
              <a:t>. The REMS TA Center does not endorse products, services, or service providers. Additionally, the REMS TA Center does not provide certificates other than certificates of attendance.</a:t>
            </a:r>
            <a:endParaRPr lang="en-US" sz="1000" dirty="0">
              <a:latin typeface="Times New Roman" panose="02020603050405020304" pitchFamily="18" charset="0"/>
              <a:ea typeface="Times New Roman" panose="02020603050405020304" pitchFamily="18" charset="0"/>
            </a:endParaRPr>
          </a:p>
          <a:p>
            <a:pPr marL="342857" indent="-342857">
              <a:buFont typeface="Symbol" pitchFamily="2" charset="2"/>
              <a:buChar char=""/>
            </a:pPr>
            <a:endPar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342857" indent="-342857">
              <a:buFont typeface="Symbol" pitchFamily="2" charset="2"/>
              <a:buChar char=""/>
            </a:pPr>
            <a:endPar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342857" indent="-342857">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An official website of the U.S. Government</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A site dedicated to building preparedness capacity within k-12 and higher education settings, as well as serving as the primary source of information dissemination for schools, school districts, and IHE’s for emergencies</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REMS TA Center does not endorse products, services, or service providers.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A free and immense resource for schools with regards to all things school safety and security, including preparedness tools and training.</a:t>
            </a:r>
          </a:p>
          <a:p>
            <a:pPr marL="342857" indent="-342857">
              <a:buFont typeface="Symbol" pitchFamily="2" charset="2"/>
              <a:buChar char=""/>
            </a:pPr>
            <a:endPar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342857" indent="-342857" defTabSz="914285">
              <a:buFont typeface="Symbol" pitchFamily="2" charset="2"/>
              <a:buChar char=""/>
              <a:defRPr/>
            </a:pPr>
            <a:r>
              <a:rPr lang="en-US" sz="1000" b="1" kern="100" dirty="0">
                <a:solidFill>
                  <a:srgbClr val="333333"/>
                </a:solidFill>
                <a:latin typeface="Arial" panose="020B0604020202020204" pitchFamily="34" charset="0"/>
                <a:ea typeface="Calibri" panose="020F0502020204030204" pitchFamily="34" charset="0"/>
                <a:cs typeface="Arial" panose="020B0604020202020204" pitchFamily="34" charset="0"/>
              </a:rPr>
              <a:t>REMS SERVES: Schools and school districts </a:t>
            </a:r>
            <a:r>
              <a:rPr lang="en-US" sz="1000" kern="100" dirty="0">
                <a:solidFill>
                  <a:srgbClr val="333333"/>
                </a:solidFill>
                <a:latin typeface="Arial" panose="020B0604020202020204" pitchFamily="34" charset="0"/>
                <a:ea typeface="Calibri" panose="020F0502020204030204" pitchFamily="34" charset="0"/>
                <a:cs typeface="Arial" panose="020B0604020202020204" pitchFamily="34" charset="0"/>
              </a:rPr>
              <a:t>(e.g., K-12, public, nonpublic, private); </a:t>
            </a:r>
            <a:r>
              <a:rPr lang="en-US" sz="1000" b="1" kern="100" dirty="0">
                <a:solidFill>
                  <a:srgbClr val="333333"/>
                </a:solidFill>
                <a:latin typeface="Arial" panose="020B0604020202020204" pitchFamily="34" charset="0"/>
                <a:ea typeface="Calibri" panose="020F0502020204030204" pitchFamily="34" charset="0"/>
                <a:cs typeface="Arial" panose="020B0604020202020204" pitchFamily="34" charset="0"/>
              </a:rPr>
              <a:t>IHEs</a:t>
            </a:r>
            <a:r>
              <a:rPr lang="en-US" sz="1000" kern="100" dirty="0">
                <a:solidFill>
                  <a:srgbClr val="333333"/>
                </a:solidFill>
                <a:latin typeface="Arial" panose="020B0604020202020204" pitchFamily="34" charset="0"/>
                <a:ea typeface="Calibri" panose="020F0502020204030204" pitchFamily="34" charset="0"/>
                <a:cs typeface="Arial" panose="020B0604020202020204" pitchFamily="34" charset="0"/>
              </a:rPr>
              <a:t> (e.g., community colleges, universities, technical schools); </a:t>
            </a:r>
            <a:r>
              <a:rPr lang="en-US" sz="1000" b="1" kern="100" dirty="0">
                <a:solidFill>
                  <a:srgbClr val="333333"/>
                </a:solidFill>
                <a:latin typeface="Arial" panose="020B0604020202020204" pitchFamily="34" charset="0"/>
                <a:ea typeface="Calibri" panose="020F0502020204030204" pitchFamily="34" charset="0"/>
                <a:cs typeface="Arial" panose="020B0604020202020204" pitchFamily="34" charset="0"/>
              </a:rPr>
              <a:t>Local education agencies</a:t>
            </a:r>
            <a:r>
              <a:rPr lang="en-US" sz="1000" kern="100" dirty="0">
                <a:solidFill>
                  <a:srgbClr val="333333"/>
                </a:solidFill>
                <a:latin typeface="Arial" panose="020B0604020202020204" pitchFamily="34" charset="0"/>
                <a:ea typeface="Calibri" panose="020F0502020204030204" pitchFamily="34" charset="0"/>
                <a:cs typeface="Arial" panose="020B0604020202020204" pitchFamily="34" charset="0"/>
              </a:rPr>
              <a:t> (LEAs); </a:t>
            </a:r>
            <a:r>
              <a:rPr lang="en-US" sz="1000" b="1" kern="100" dirty="0">
                <a:solidFill>
                  <a:srgbClr val="333333"/>
                </a:solidFill>
                <a:latin typeface="Arial" panose="020B0604020202020204" pitchFamily="34" charset="0"/>
                <a:ea typeface="Calibri" panose="020F0502020204030204" pitchFamily="34" charset="0"/>
                <a:cs typeface="Arial" panose="020B0604020202020204" pitchFamily="34" charset="0"/>
              </a:rPr>
              <a:t>Regional education agencies</a:t>
            </a:r>
            <a:r>
              <a:rPr lang="en-US" sz="1000" kern="100" dirty="0">
                <a:solidFill>
                  <a:srgbClr val="333333"/>
                </a:solidFill>
                <a:latin typeface="Arial" panose="020B0604020202020204" pitchFamily="34" charset="0"/>
                <a:ea typeface="Calibri" panose="020F0502020204030204" pitchFamily="34" charset="0"/>
                <a:cs typeface="Arial" panose="020B0604020202020204" pitchFamily="34" charset="0"/>
              </a:rPr>
              <a:t> (REAs); </a:t>
            </a:r>
            <a:r>
              <a:rPr lang="en-US" sz="1000" b="1" kern="100" dirty="0">
                <a:solidFill>
                  <a:srgbClr val="333333"/>
                </a:solidFill>
                <a:latin typeface="Arial" panose="020B0604020202020204" pitchFamily="34" charset="0"/>
                <a:ea typeface="Calibri" panose="020F0502020204030204" pitchFamily="34" charset="0"/>
                <a:cs typeface="Arial" panose="020B0604020202020204" pitchFamily="34" charset="0"/>
              </a:rPr>
              <a:t>State education agencies </a:t>
            </a:r>
            <a:r>
              <a:rPr lang="en-US" sz="1000" kern="100" dirty="0">
                <a:solidFill>
                  <a:srgbClr val="333333"/>
                </a:solidFill>
                <a:latin typeface="Arial" panose="020B0604020202020204" pitchFamily="34" charset="0"/>
                <a:ea typeface="Calibri" panose="020F0502020204030204" pitchFamily="34" charset="0"/>
                <a:cs typeface="Arial" panose="020B0604020202020204" pitchFamily="34" charset="0"/>
              </a:rPr>
              <a:t>(SEAs); </a:t>
            </a:r>
            <a:r>
              <a:rPr lang="en-US" sz="1000" b="1" kern="100" dirty="0">
                <a:solidFill>
                  <a:srgbClr val="333333"/>
                </a:solidFill>
                <a:latin typeface="Arial" panose="020B0604020202020204" pitchFamily="34" charset="0"/>
                <a:ea typeface="Calibri" panose="020F0502020204030204" pitchFamily="34" charset="0"/>
                <a:cs typeface="Arial" panose="020B0604020202020204" pitchFamily="34" charset="0"/>
              </a:rPr>
              <a:t>Community partners </a:t>
            </a:r>
            <a:r>
              <a:rPr lang="en-US" sz="1000" kern="100" dirty="0">
                <a:solidFill>
                  <a:srgbClr val="333333"/>
                </a:solidFill>
                <a:latin typeface="Arial" panose="020B0604020202020204" pitchFamily="34" charset="0"/>
                <a:ea typeface="Calibri" panose="020F0502020204030204" pitchFamily="34" charset="0"/>
                <a:cs typeface="Arial" panose="020B0604020202020204" pitchFamily="34" charset="0"/>
              </a:rPr>
              <a:t>(e.g., law enforcement, fire department, public safety, emergency medical services, health and mental/behavioral health agencies); Current or former </a:t>
            </a:r>
            <a:r>
              <a:rPr lang="en-US" sz="1000" b="1" kern="100" dirty="0">
                <a:solidFill>
                  <a:srgbClr val="333333"/>
                </a:solidFill>
                <a:latin typeface="Arial" panose="020B0604020202020204" pitchFamily="34" charset="0"/>
                <a:ea typeface="Calibri" panose="020F0502020204030204" pitchFamily="34" charset="0"/>
                <a:cs typeface="Arial" panose="020B0604020202020204" pitchFamily="34" charset="0"/>
              </a:rPr>
              <a:t>grantees </a:t>
            </a:r>
            <a:r>
              <a:rPr lang="en-US" sz="1000" kern="100" dirty="0">
                <a:solidFill>
                  <a:srgbClr val="333333"/>
                </a:solidFill>
                <a:latin typeface="Arial" panose="020B0604020202020204" pitchFamily="34" charset="0"/>
                <a:ea typeface="Calibri" panose="020F0502020204030204" pitchFamily="34" charset="0"/>
                <a:cs typeface="Arial" panose="020B0604020202020204" pitchFamily="34" charset="0"/>
              </a:rPr>
              <a:t>(e.g., </a:t>
            </a:r>
            <a:r>
              <a:rPr lang="en-US" sz="1000" kern="100" dirty="0">
                <a:solidFill>
                  <a:srgbClr val="000000"/>
                </a:solidFill>
                <a:latin typeface="Arial" panose="020B0604020202020204" pitchFamily="34" charset="0"/>
                <a:ea typeface="Calibri" panose="020F0502020204030204" pitchFamily="34" charset="0"/>
                <a:cs typeface="Arial" panose="020B0604020202020204" pitchFamily="34" charset="0"/>
              </a:rPr>
              <a:t>Grants to States for School Emergency Management</a:t>
            </a:r>
            <a:r>
              <a:rPr lang="en-US" sz="1000" kern="100" dirty="0">
                <a:solidFill>
                  <a:srgbClr val="333333"/>
                </a:solidFill>
                <a:latin typeface="Arial" panose="020B0604020202020204" pitchFamily="34" charset="0"/>
                <a:ea typeface="Calibri" panose="020F0502020204030204" pitchFamily="34" charset="0"/>
                <a:cs typeface="Arial" panose="020B0604020202020204" pitchFamily="34" charset="0"/>
              </a:rPr>
              <a:t>, Emergency Response and Crisis Management/REMS, Emergency Management for Higher Education); and </a:t>
            </a:r>
            <a:r>
              <a:rPr lang="en-US" sz="1000" b="1" kern="100" dirty="0">
                <a:solidFill>
                  <a:srgbClr val="333333"/>
                </a:solidFill>
                <a:latin typeface="Arial" panose="020B0604020202020204" pitchFamily="34" charset="0"/>
                <a:ea typeface="Calibri" panose="020F0502020204030204" pitchFamily="34" charset="0"/>
                <a:cs typeface="Arial" panose="020B0604020202020204" pitchFamily="34" charset="0"/>
              </a:rPr>
              <a:t>Other stakeholders in K-12 or IHE emergency management </a:t>
            </a:r>
            <a:r>
              <a:rPr lang="en-US" sz="1000" kern="100" dirty="0">
                <a:solidFill>
                  <a:srgbClr val="333333"/>
                </a:solidFill>
                <a:latin typeface="Arial" panose="020B0604020202020204" pitchFamily="34" charset="0"/>
                <a:ea typeface="Calibri" panose="020F0502020204030204" pitchFamily="34" charset="0"/>
                <a:cs typeface="Arial" panose="020B0604020202020204" pitchFamily="34" charset="0"/>
              </a:rPr>
              <a:t>(e.g., families, nonprofit organizations).</a:t>
            </a:r>
          </a:p>
          <a:p>
            <a:pPr marL="342857" indent="-342857">
              <a:buFont typeface="Symbol" pitchFamily="2" charset="2"/>
              <a:buChar char=""/>
            </a:pPr>
            <a:endParaRPr lang="en-US" sz="1000" dirty="0">
              <a:latin typeface="Calibri" panose="020F0502020204030204" pitchFamily="34" charset="0"/>
              <a:ea typeface="Arial" panose="020B0604020202020204" pitchFamily="34" charset="0"/>
              <a:cs typeface="Arial" panose="020B0604020202020204" pitchFamily="34" charset="0"/>
            </a:endParaRPr>
          </a:p>
          <a:p>
            <a:endParaRPr lang="en-US" sz="1000" dirty="0"/>
          </a:p>
          <a:p>
            <a:pPr marL="0" indent="0" defTabSz="914285">
              <a:buClrTx/>
              <a:buSzTx/>
              <a:defRPr/>
            </a:pPr>
            <a:r>
              <a:rPr lang="en-US" sz="1000" dirty="0">
                <a:solidFill>
                  <a:srgbClr val="333333"/>
                </a:solidFill>
                <a:latin typeface="Calibri" panose="020F0502020204030204" pitchFamily="34" charset="0"/>
                <a:ea typeface="Times New Roman" panose="02020603050405020304" pitchFamily="18" charset="0"/>
              </a:rPr>
              <a:t>The U.S. Department of Education’s Office of Safe and Supportive Schools has administered the REMS TA Center to serve two critical functions aimed at helping education agencies, with their community partners, manage safety, security, and emergency management programs:</a:t>
            </a:r>
          </a:p>
          <a:p>
            <a:pPr marL="0" indent="0" defTabSz="914285">
              <a:buClrTx/>
              <a:buSzTx/>
              <a:defRPr/>
            </a:pPr>
            <a:endParaRPr lang="en-US" sz="1000" dirty="0">
              <a:solidFill>
                <a:srgbClr val="333333"/>
              </a:solidFill>
              <a:latin typeface="Calibri" panose="020F0502020204030204" pitchFamily="34" charset="0"/>
              <a:ea typeface="Times New Roman" panose="02020603050405020304" pitchFamily="18" charset="0"/>
            </a:endParaRPr>
          </a:p>
          <a:p>
            <a:pPr marL="342857" indent="-342857" defTabSz="914285">
              <a:buClrTx/>
              <a:buSzTx/>
              <a:buFontTx/>
              <a:buAutoNum type="arabicPeriod"/>
              <a:defRPr/>
            </a:pPr>
            <a:r>
              <a:rPr lang="en-US" sz="1000" dirty="0">
                <a:solidFill>
                  <a:srgbClr val="333333"/>
                </a:solidFill>
                <a:latin typeface="Calibri" panose="020F0502020204030204" pitchFamily="34" charset="0"/>
                <a:ea typeface="Times New Roman" panose="02020603050405020304" pitchFamily="18" charset="0"/>
              </a:rPr>
              <a:t>We build the preparedness capacity (including prevention, protection, mitigation, response, and recovery efforts) of schools, school districts, IHEs, and their community partners at the local, state, and Federal levels. </a:t>
            </a:r>
          </a:p>
          <a:p>
            <a:pPr marL="342857" indent="-342857" defTabSz="914285">
              <a:buClrTx/>
              <a:buSzTx/>
              <a:buFontTx/>
              <a:buAutoNum type="arabicPeriod"/>
              <a:defRPr/>
            </a:pPr>
            <a:endParaRPr lang="en-US" sz="1000" dirty="0">
              <a:solidFill>
                <a:srgbClr val="333333"/>
              </a:solidFill>
              <a:latin typeface="Calibri" panose="020F0502020204030204" pitchFamily="34" charset="0"/>
              <a:ea typeface="Times New Roman" panose="02020603050405020304" pitchFamily="18" charset="0"/>
            </a:endParaRPr>
          </a:p>
          <a:p>
            <a:pPr marL="342857" indent="-342857" defTabSz="914285">
              <a:buClrTx/>
              <a:buSzTx/>
              <a:buFontTx/>
              <a:buAutoNum type="arabicPeriod"/>
              <a:defRPr/>
            </a:pPr>
            <a:r>
              <a:rPr lang="en-US" sz="1000" dirty="0">
                <a:solidFill>
                  <a:srgbClr val="333333"/>
                </a:solidFill>
                <a:latin typeface="Calibri" panose="020F0502020204030204" pitchFamily="34" charset="0"/>
                <a:ea typeface="Times New Roman" panose="02020603050405020304" pitchFamily="18" charset="0"/>
              </a:rPr>
              <a:t>We also serve as the primary source of information dissemination for schools, school districts, and IHEs for emergencies via the REMS TA Center Website. The REMS TA Center does not endorse products, services, or service providers. Additionally, the REMS TA Center does not provide certificates other than certificates of attendance.</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194</a:t>
            </a:fld>
            <a:endParaRPr lang="en-US"/>
          </a:p>
        </p:txBody>
      </p:sp>
    </p:spTree>
    <p:extLst>
      <p:ext uri="{BB962C8B-B14F-4D97-AF65-F5344CB8AC3E}">
        <p14:creationId xmlns:p14="http://schemas.microsoft.com/office/powerpoint/2010/main" val="127595835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28571" defTabSz="914285">
              <a:defRPr/>
            </a:pPr>
            <a:r>
              <a:rPr lang="en-US" sz="1000" kern="100" dirty="0">
                <a:latin typeface="Calibri" panose="020F0502020204030204" pitchFamily="34" charset="0"/>
                <a:ea typeface="Calibri" panose="020F0502020204030204" pitchFamily="34" charset="0"/>
                <a:cs typeface="Calibri" panose="020F0502020204030204" pitchFamily="34" charset="0"/>
              </a:rPr>
              <a:t>The </a:t>
            </a:r>
            <a:r>
              <a:rPr lang="en-US" sz="1000" b="1" kern="100" dirty="0">
                <a:latin typeface="Calibri" panose="020F0502020204030204" pitchFamily="34" charset="0"/>
                <a:ea typeface="Calibri" panose="020F0502020204030204" pitchFamily="34" charset="0"/>
                <a:cs typeface="Calibri" panose="020F0502020204030204" pitchFamily="34" charset="0"/>
              </a:rPr>
              <a:t>M</a:t>
            </a:r>
            <a:r>
              <a:rPr lang="en-US" sz="1000" kern="100" dirty="0">
                <a:latin typeface="Calibri" panose="020F0502020204030204" pitchFamily="34" charset="0"/>
                <a:ea typeface="Calibri" panose="020F0502020204030204" pitchFamily="34" charset="0"/>
                <a:cs typeface="Calibri" panose="020F0502020204030204" pitchFamily="34" charset="0"/>
              </a:rPr>
              <a:t>ultihazard </a:t>
            </a:r>
            <a:r>
              <a:rPr lang="en-US" sz="1000" b="1" kern="100" dirty="0">
                <a:latin typeface="Calibri" panose="020F0502020204030204" pitchFamily="34" charset="0"/>
                <a:ea typeface="Calibri" panose="020F0502020204030204" pitchFamily="34" charset="0"/>
                <a:cs typeface="Calibri" panose="020F0502020204030204" pitchFamily="34" charset="0"/>
              </a:rPr>
              <a:t>E</a:t>
            </a:r>
            <a:r>
              <a:rPr lang="en-US" sz="1000" kern="100" dirty="0">
                <a:latin typeface="Calibri" panose="020F0502020204030204" pitchFamily="34" charset="0"/>
                <a:ea typeface="Calibri" panose="020F0502020204030204" pitchFamily="34" charset="0"/>
                <a:cs typeface="Calibri" panose="020F0502020204030204" pitchFamily="34" charset="0"/>
              </a:rPr>
              <a:t>mergency </a:t>
            </a:r>
            <a:r>
              <a:rPr lang="en-US" sz="1000" b="1" kern="100" dirty="0">
                <a:latin typeface="Calibri" panose="020F0502020204030204" pitchFamily="34" charset="0"/>
                <a:ea typeface="Calibri" panose="020F0502020204030204" pitchFamily="34" charset="0"/>
                <a:cs typeface="Calibri" panose="020F0502020204030204" pitchFamily="34" charset="0"/>
              </a:rPr>
              <a:t>P</a:t>
            </a:r>
            <a:r>
              <a:rPr lang="en-US" sz="1000" kern="100" dirty="0">
                <a:latin typeface="Calibri" panose="020F0502020204030204" pitchFamily="34" charset="0"/>
                <a:ea typeface="Calibri" panose="020F0502020204030204" pitchFamily="34" charset="0"/>
                <a:cs typeface="Calibri" panose="020F0502020204030204" pitchFamily="34" charset="0"/>
              </a:rPr>
              <a:t>lanning for </a:t>
            </a:r>
            <a:r>
              <a:rPr lang="en-US" sz="1000" b="1" kern="100" dirty="0">
                <a:latin typeface="Calibri" panose="020F0502020204030204" pitchFamily="34" charset="0"/>
                <a:ea typeface="Calibri" panose="020F0502020204030204" pitchFamily="34" charset="0"/>
                <a:cs typeface="Calibri" panose="020F0502020204030204" pitchFamily="34" charset="0"/>
              </a:rPr>
              <a:t>S</a:t>
            </a:r>
            <a:r>
              <a:rPr lang="en-US" sz="1000" kern="100" dirty="0">
                <a:latin typeface="Calibri" panose="020F0502020204030204" pitchFamily="34" charset="0"/>
                <a:ea typeface="Calibri" panose="020F0502020204030204" pitchFamily="34" charset="0"/>
                <a:cs typeface="Calibri" panose="020F0502020204030204" pitchFamily="34" charset="0"/>
              </a:rPr>
              <a:t>chools</a:t>
            </a:r>
            <a:r>
              <a:rPr lang="en-US" sz="1000" b="1" kern="100" dirty="0">
                <a:latin typeface="Calibri" panose="020F0502020204030204" pitchFamily="34" charset="0"/>
                <a:ea typeface="Calibri" panose="020F0502020204030204" pitchFamily="34" charset="0"/>
                <a:cs typeface="Calibri" panose="020F0502020204030204" pitchFamily="34" charset="0"/>
              </a:rPr>
              <a:t> (MEPS)</a:t>
            </a:r>
            <a:r>
              <a:rPr lang="en-US" sz="1000" b="1" i="1" kern="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000" kern="100" dirty="0">
                <a:latin typeface="Calibri" panose="020F0502020204030204" pitchFamily="34" charset="0"/>
                <a:ea typeface="Calibri" panose="020F0502020204030204" pitchFamily="34" charset="0"/>
                <a:cs typeface="Calibri" panose="020F0502020204030204" pitchFamily="34" charset="0"/>
              </a:rPr>
              <a:t>Toolkit is an incredibly robust and useful online, user-friendly, federal resource for educational environments nationwide - allowing communities to prepare for and create their own emergency procedures and corresponding documents related to multihazard preparedness.</a:t>
            </a:r>
          </a:p>
          <a:p>
            <a:pPr marL="0"/>
            <a:endParaRPr lang="en-US" sz="1000" kern="100" dirty="0">
              <a:latin typeface="Calibri" panose="020F0502020204030204" pitchFamily="34" charset="0"/>
              <a:ea typeface="Calibri" panose="020F0502020204030204" pitchFamily="34" charset="0"/>
              <a:cs typeface="Calibri" panose="020F0502020204030204" pitchFamily="34" charset="0"/>
            </a:endParaRPr>
          </a:p>
          <a:p>
            <a:pPr marL="0"/>
            <a:r>
              <a:rPr lang="en-US" sz="1000" kern="100" dirty="0">
                <a:latin typeface="Calibri" panose="020F0502020204030204" pitchFamily="34" charset="0"/>
                <a:ea typeface="Calibri" panose="020F0502020204030204" pitchFamily="34" charset="0"/>
                <a:cs typeface="Calibri" panose="020F0502020204030204" pitchFamily="34" charset="0"/>
              </a:rPr>
              <a:t>The MEPS Toolkit is useful at any level of emergency preparedness your district may find themselves. If you haven’t yet used this valuable resource for your multihazard planning needs, please take the time to look through it. If you feel confident in your district’s plans and procedures, you can use the MEPS Toolkit as a means of training key staff, refreshing ideas within your planning teams, and double-checking the validity of your Emergency Operations and corresponding Emergency Preparedness Plan.</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endParaRPr lang="en-US" sz="1000" i="0" dirty="0"/>
          </a:p>
          <a:p>
            <a:pPr marL="0" indent="0" defTabSz="914285">
              <a:buClrTx/>
              <a:buSzTx/>
              <a:defRPr/>
            </a:pPr>
            <a:r>
              <a:rPr lang="en-US" sz="1000" dirty="0">
                <a:solidFill>
                  <a:srgbClr val="000000"/>
                </a:solidFill>
                <a:latin typeface="Calibri" panose="020F0502020204030204" pitchFamily="34" charset="0"/>
                <a:ea typeface="Times New Roman" panose="02020603050405020304" pitchFamily="18" charset="0"/>
              </a:rPr>
              <a:t>The MEPS (Multihazard Emergency Planning for Schools) Toolkit might be familiar to you before this training. Maybe you have used it in emergency planning, maybe you have not, however, regardless of your familiarity with the toolkit, it is almost an invaluable resource for emergency planning whether you or your safety team decides to use it. As you can see from the image, which is the landing page for the Toolkit, the user interface is straightforward and simple to understand. By clicking any box it brings up another set of selections, and so on and so forth. Moving forward, we’ll break down a few of the selections one can make from the home screen, and how those selections can impact emergency planning in your educational setting. </a:t>
            </a:r>
          </a:p>
          <a:p>
            <a:pPr marL="0" indent="0" defTabSz="914285">
              <a:buClrTx/>
              <a:buSzTx/>
              <a:defRPr/>
            </a:pPr>
            <a:endParaRPr lang="en-US" sz="1000" dirty="0">
              <a:solidFill>
                <a:srgbClr val="000000"/>
              </a:solidFill>
              <a:latin typeface="Calibri" panose="020F0502020204030204" pitchFamily="34" charset="0"/>
              <a:ea typeface="Times New Roman" panose="02020603050405020304" pitchFamily="18" charset="0"/>
            </a:endParaRPr>
          </a:p>
          <a:p>
            <a:pPr marL="0" indent="0" defTabSz="914285">
              <a:buClrTx/>
              <a:buSzTx/>
              <a:defRPr/>
            </a:pPr>
            <a:r>
              <a:rPr lang="en-US" sz="1000" i="1" kern="100" dirty="0">
                <a:latin typeface="Calibri" panose="020F0502020204030204" pitchFamily="34" charset="0"/>
                <a:ea typeface="Calibri" panose="020F0502020204030204" pitchFamily="34" charset="0"/>
                <a:cs typeface="Calibri" panose="020F0502020204030204" pitchFamily="34" charset="0"/>
              </a:rPr>
              <a:t>FEMA’s </a:t>
            </a:r>
            <a:r>
              <a:rPr lang="en-US" sz="1000" i="1" u="sng" kern="100"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Multihazard Emergency Planning for Schools Toolkit</a:t>
            </a:r>
            <a:r>
              <a:rPr lang="en-US" sz="1000" i="1" kern="100" dirty="0">
                <a:latin typeface="Calibri" panose="020F0502020204030204" pitchFamily="34" charset="0"/>
                <a:ea typeface="Calibri" panose="020F0502020204030204" pitchFamily="34" charset="0"/>
                <a:cs typeface="Calibri" panose="020F0502020204030204" pitchFamily="34" charset="0"/>
              </a:rPr>
              <a:t> </a:t>
            </a:r>
            <a:r>
              <a:rPr lang="en-US" sz="1000" i="1" kern="100" dirty="0">
                <a:solidFill>
                  <a:srgbClr val="000000"/>
                </a:solidFill>
                <a:latin typeface="Calibri" panose="020F0502020204030204" pitchFamily="34" charset="0"/>
                <a:ea typeface="Calibri" panose="020F0502020204030204" pitchFamily="34" charset="0"/>
                <a:cs typeface="Calibri" panose="020F0502020204030204" pitchFamily="34" charset="0"/>
              </a:rPr>
              <a:t>is a resource worth its weight in gold for anyone holding the position of Safety &amp; Security Coordinator within an educational setting across Pennsylvania. The time and labor needed to prepare for emergencies, build out Emergency Operations Plans, and then make sure your plans and procedures stack up against liability proof interpretation, can be daunting. This toolkit is a national resource designed to be used at the most local levels.  </a:t>
            </a:r>
          </a:p>
          <a:p>
            <a:pPr marL="0" indent="0" defTabSz="914285">
              <a:buClrTx/>
              <a:buSzTx/>
              <a:defRPr/>
            </a:pPr>
            <a:endParaRPr lang="en-US" sz="1000" i="1"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defTabSz="914285">
              <a:buClrTx/>
              <a:buSzTx/>
              <a:defRPr/>
            </a:pPr>
            <a:r>
              <a:rPr lang="en-US" sz="1000" i="1" kern="100" dirty="0">
                <a:solidFill>
                  <a:srgbClr val="000000"/>
                </a:solidFill>
                <a:latin typeface="Calibri" panose="020F0502020204030204" pitchFamily="34" charset="0"/>
                <a:ea typeface="Calibri" panose="020F0502020204030204" pitchFamily="34" charset="0"/>
                <a:cs typeface="Calibri" panose="020F0502020204030204" pitchFamily="34" charset="0"/>
              </a:rPr>
              <a:t>Navigation notes for presenters as you review the toolkit: </a:t>
            </a:r>
          </a:p>
          <a:p>
            <a:pPr marL="0" indent="0" defTabSz="914285">
              <a:buClrTx/>
              <a:buSzTx/>
              <a:defRPr/>
            </a:pPr>
            <a:endParaRPr lang="en-US" sz="1000" i="1"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defTabSz="914285">
              <a:buClrTx/>
              <a:buSzTx/>
              <a:defRPr/>
            </a:pPr>
            <a:r>
              <a:rPr lang="en-US" sz="1000" dirty="0">
                <a:solidFill>
                  <a:srgbClr val="000000"/>
                </a:solidFill>
                <a:latin typeface="Calibri" panose="020F0502020204030204" pitchFamily="34" charset="0"/>
                <a:ea typeface="Times New Roman" panose="02020603050405020304" pitchFamily="18" charset="0"/>
              </a:rPr>
              <a:t>Once clicking on </a:t>
            </a:r>
            <a:r>
              <a:rPr lang="en-US" sz="1000" b="1" u="sng" dirty="0">
                <a:solidFill>
                  <a:srgbClr val="000000"/>
                </a:solidFill>
                <a:latin typeface="Calibri" panose="020F0502020204030204" pitchFamily="34" charset="0"/>
                <a:ea typeface="Times New Roman" panose="02020603050405020304" pitchFamily="18" charset="0"/>
                <a:hlinkClick r:id="rId4"/>
              </a:rPr>
              <a:t>Course Materials</a:t>
            </a:r>
            <a:r>
              <a:rPr lang="en-US" sz="1000" b="1" dirty="0">
                <a:solidFill>
                  <a:srgbClr val="000000"/>
                </a:solidFill>
                <a:latin typeface="Calibri" panose="020F0502020204030204" pitchFamily="34" charset="0"/>
                <a:ea typeface="Times New Roman" panose="02020603050405020304" pitchFamily="18" charset="0"/>
              </a:rPr>
              <a:t>, </a:t>
            </a:r>
            <a:r>
              <a:rPr lang="en-US" sz="1000" dirty="0">
                <a:solidFill>
                  <a:srgbClr val="000000"/>
                </a:solidFill>
                <a:latin typeface="Calibri" panose="020F0502020204030204" pitchFamily="34" charset="0"/>
                <a:ea typeface="Times New Roman" panose="02020603050405020304" pitchFamily="18" charset="0"/>
              </a:rPr>
              <a:t>two links become available - </a:t>
            </a:r>
            <a:r>
              <a:rPr lang="en-US" sz="1000" u="sng" dirty="0">
                <a:solidFill>
                  <a:srgbClr val="000000"/>
                </a:solidFill>
                <a:latin typeface="Calibri" panose="020F0502020204030204" pitchFamily="34" charset="0"/>
                <a:ea typeface="Times New Roman" panose="02020603050405020304" pitchFamily="18" charset="0"/>
                <a:hlinkClick r:id="rId5"/>
              </a:rPr>
              <a:t>Sample School Emergency Operations Plan</a:t>
            </a:r>
            <a:r>
              <a:rPr lang="en-US" sz="1000" dirty="0">
                <a:solidFill>
                  <a:srgbClr val="000000"/>
                </a:solidFill>
                <a:latin typeface="Calibri" panose="020F0502020204030204" pitchFamily="34" charset="0"/>
                <a:ea typeface="Times New Roman" panose="02020603050405020304" pitchFamily="18" charset="0"/>
              </a:rPr>
              <a:t>, which is a quality overview to compare your current EOP or emergency preparedness plan against, but should not be copied and pasted to act as your EOP, and </a:t>
            </a:r>
            <a:r>
              <a:rPr lang="en-US" sz="1000" u="sng" dirty="0">
                <a:solidFill>
                  <a:srgbClr val="000000"/>
                </a:solidFill>
                <a:latin typeface="Calibri" panose="020F0502020204030204" pitchFamily="34" charset="0"/>
                <a:ea typeface="Times New Roman" panose="02020603050405020304" pitchFamily="18" charset="0"/>
                <a:hlinkClick r:id="rId6"/>
              </a:rPr>
              <a:t>Action Planning Worksheet</a:t>
            </a:r>
            <a:r>
              <a:rPr lang="en-US" sz="1000" dirty="0">
                <a:solidFill>
                  <a:srgbClr val="000000"/>
                </a:solidFill>
                <a:latin typeface="Calibri" panose="020F0502020204030204" pitchFamily="34" charset="0"/>
                <a:ea typeface="Times New Roman" panose="02020603050405020304" pitchFamily="18" charset="0"/>
              </a:rPr>
              <a:t>.</a:t>
            </a:r>
          </a:p>
          <a:p>
            <a:pPr marL="0" indent="0" defTabSz="914285">
              <a:buClrTx/>
              <a:buSzTx/>
              <a:defRPr/>
            </a:pPr>
            <a:endParaRPr lang="en-US" sz="1000" dirty="0">
              <a:solidFill>
                <a:srgbClr val="000000"/>
              </a:solidFill>
              <a:latin typeface="Calibri" panose="020F0502020204030204" pitchFamily="34" charset="0"/>
              <a:ea typeface="Times New Roman" panose="02020603050405020304" pitchFamily="18" charset="0"/>
            </a:endParaRPr>
          </a:p>
          <a:p>
            <a:pPr marL="0" indent="0" defTabSz="914285">
              <a:buClrTx/>
              <a:buSzTx/>
              <a:defRPr/>
            </a:pPr>
            <a:r>
              <a:rPr lang="en-US" sz="1000" dirty="0">
                <a:solidFill>
                  <a:srgbClr val="000000"/>
                </a:solidFill>
                <a:latin typeface="Calibri" panose="020F0502020204030204" pitchFamily="34" charset="0"/>
                <a:ea typeface="Times New Roman" panose="02020603050405020304" pitchFamily="18" charset="0"/>
              </a:rPr>
              <a:t>Once clicking on </a:t>
            </a:r>
            <a:r>
              <a:rPr lang="en-US" sz="1000" b="1" u="sng" dirty="0">
                <a:solidFill>
                  <a:srgbClr val="000000"/>
                </a:solidFill>
                <a:latin typeface="Calibri" panose="020F0502020204030204" pitchFamily="34" charset="0"/>
                <a:ea typeface="Times New Roman" panose="02020603050405020304" pitchFamily="18" charset="0"/>
                <a:hlinkClick r:id="rId7"/>
              </a:rPr>
              <a:t>Comprehensive Preparedness Guide</a:t>
            </a:r>
            <a:r>
              <a:rPr lang="en-US" sz="1000" b="1" dirty="0">
                <a:solidFill>
                  <a:srgbClr val="000000"/>
                </a:solidFill>
                <a:latin typeface="Calibri" panose="020F0502020204030204" pitchFamily="34" charset="0"/>
                <a:ea typeface="Times New Roman" panose="02020603050405020304" pitchFamily="18" charset="0"/>
              </a:rPr>
              <a:t>, </a:t>
            </a:r>
            <a:r>
              <a:rPr lang="en-US" sz="1000" dirty="0">
                <a:solidFill>
                  <a:srgbClr val="000000"/>
                </a:solidFill>
                <a:latin typeface="Calibri" panose="020F0502020204030204" pitchFamily="34" charset="0"/>
                <a:ea typeface="Times New Roman" panose="02020603050405020304" pitchFamily="18" charset="0"/>
              </a:rPr>
              <a:t>a PDF on Developing &amp; Maintaining Emergency Operations Plans opens in a new browser window. This guide walks you through the steps and processes necessary to complete your educational setting’s Emergency Operations Plan or emergency preparedness plan. </a:t>
            </a:r>
          </a:p>
          <a:p>
            <a:pPr marL="0" indent="0" defTabSz="914285">
              <a:buClrTx/>
              <a:buSzTx/>
              <a:defRPr/>
            </a:pPr>
            <a:endParaRPr lang="en-US" sz="1000" dirty="0">
              <a:solidFill>
                <a:srgbClr val="000000"/>
              </a:solidFill>
              <a:latin typeface="Calibri" panose="020F0502020204030204" pitchFamily="34" charset="0"/>
              <a:ea typeface="Times New Roman" panose="02020603050405020304" pitchFamily="18" charset="0"/>
            </a:endParaRPr>
          </a:p>
          <a:p>
            <a:pPr marL="0" indent="0" defTabSz="914285">
              <a:buClrTx/>
              <a:buSzTx/>
              <a:defRPr/>
            </a:pPr>
            <a:r>
              <a:rPr lang="en-US" sz="1000" dirty="0">
                <a:solidFill>
                  <a:srgbClr val="000000"/>
                </a:solidFill>
                <a:latin typeface="Calibri" panose="020F0502020204030204" pitchFamily="34" charset="0"/>
                <a:ea typeface="Times New Roman" panose="02020603050405020304" pitchFamily="18" charset="0"/>
              </a:rPr>
              <a:t>Once clicking on </a:t>
            </a:r>
            <a:r>
              <a:rPr lang="en-US" sz="1000" b="1" u="sng" dirty="0">
                <a:solidFill>
                  <a:srgbClr val="000000"/>
                </a:solidFill>
                <a:latin typeface="Calibri" panose="020F0502020204030204" pitchFamily="34" charset="0"/>
                <a:ea typeface="Times New Roman" panose="02020603050405020304" pitchFamily="18" charset="0"/>
                <a:hlinkClick r:id="rId8"/>
              </a:rPr>
              <a:t>Developing Procedures and Protocols</a:t>
            </a:r>
            <a:r>
              <a:rPr lang="en-US" sz="1000" b="1" dirty="0">
                <a:solidFill>
                  <a:srgbClr val="000000"/>
                </a:solidFill>
                <a:latin typeface="Calibri" panose="020F0502020204030204" pitchFamily="34" charset="0"/>
                <a:ea typeface="Times New Roman" panose="02020603050405020304" pitchFamily="18" charset="0"/>
              </a:rPr>
              <a:t>, </a:t>
            </a:r>
            <a:r>
              <a:rPr lang="en-US" sz="1000" dirty="0">
                <a:solidFill>
                  <a:srgbClr val="000000"/>
                </a:solidFill>
                <a:latin typeface="Calibri" panose="020F0502020204030204" pitchFamily="34" charset="0"/>
                <a:ea typeface="Times New Roman" panose="02020603050405020304" pitchFamily="18" charset="0"/>
              </a:rPr>
              <a:t>another screen becomes available with a world of valuable resources at your fingertips. For the purpose of making the final point here, we’ll take a look at yet another resource to help with evacuating </a:t>
            </a:r>
            <a:r>
              <a:rPr lang="en-US" sz="1000" u="sng" dirty="0">
                <a:solidFill>
                  <a:srgbClr val="000000"/>
                </a:solidFill>
                <a:latin typeface="Calibri" panose="020F0502020204030204" pitchFamily="34" charset="0"/>
                <a:ea typeface="Times New Roman" panose="02020603050405020304" pitchFamily="18" charset="0"/>
                <a:hlinkClick r:id="rId9"/>
              </a:rPr>
              <a:t>special needs</a:t>
            </a:r>
            <a:r>
              <a:rPr lang="en-US" sz="1000" dirty="0">
                <a:solidFill>
                  <a:srgbClr val="000000"/>
                </a:solidFill>
                <a:latin typeface="Calibri" panose="020F0502020204030204" pitchFamily="34" charset="0"/>
                <a:ea typeface="Times New Roman" panose="02020603050405020304" pitchFamily="18" charset="0"/>
              </a:rPr>
              <a:t> populations. </a:t>
            </a:r>
            <a:endParaRPr lang="en-US" sz="1000" dirty="0">
              <a:latin typeface="Times New Roman" panose="02020603050405020304" pitchFamily="18" charset="0"/>
              <a:ea typeface="Times New Roman" panose="02020603050405020304" pitchFamily="18" charset="0"/>
            </a:endParaRPr>
          </a:p>
          <a:p>
            <a:pPr marL="0" indent="0" defTabSz="914285">
              <a:buClrTx/>
              <a:buSzTx/>
              <a:defRPr/>
            </a:pPr>
            <a:endParaRPr lang="en-US" sz="1000" dirty="0">
              <a:latin typeface="Times New Roman" panose="02020603050405020304" pitchFamily="18" charset="0"/>
              <a:ea typeface="Times New Roman" panose="02020603050405020304" pitchFamily="18" charset="0"/>
            </a:endParaRPr>
          </a:p>
          <a:p>
            <a:pPr marL="0" indent="0" defTabSz="914285">
              <a:buClrTx/>
              <a:buSzTx/>
              <a:defRPr/>
            </a:pPr>
            <a:endParaRPr lang="en-US" sz="1000" dirty="0">
              <a:latin typeface="Times New Roman" panose="02020603050405020304" pitchFamily="18" charset="0"/>
              <a:ea typeface="Times New Roman" panose="02020603050405020304" pitchFamily="18" charset="0"/>
            </a:endParaRPr>
          </a:p>
          <a:p>
            <a:pPr marL="0" indent="0" defTabSz="914285">
              <a:buClrTx/>
              <a:buSzTx/>
              <a:defRPr/>
            </a:pP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indent="0" defTabSz="914285">
              <a:buClrTx/>
              <a:buSzTx/>
              <a:defRPr/>
            </a:pP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195</a:t>
            </a:fld>
            <a:endParaRPr lang="en-US"/>
          </a:p>
        </p:txBody>
      </p:sp>
    </p:spTree>
    <p:extLst>
      <p:ext uri="{BB962C8B-B14F-4D97-AF65-F5344CB8AC3E}">
        <p14:creationId xmlns:p14="http://schemas.microsoft.com/office/powerpoint/2010/main" val="367599813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dirty="0">
                <a:solidFill>
                  <a:srgbClr val="1B1B1B"/>
                </a:solidFill>
                <a:latin typeface="Calibri" panose="020F0502020204030204" pitchFamily="34" charset="0"/>
                <a:ea typeface="Times New Roman" panose="02020603050405020304" pitchFamily="18" charset="0"/>
              </a:rPr>
              <a:t>Launched in February 2003, Ready.gov is a National public service campaign designed to educate and empower the American people to prepare for, respond to and mitigate emergencies and disasters. The goal of the campaign is to promote preparedness through public involvement. This campaign and corresponding website, is filled with worthwhile, high-quality and life-saving information designed for the community member. Ready.gov is worth sharing with your employees as you train them throughout their time under your care, and to use as a resource for you lives away from the educational environment. This site makes difficult topics easier to talk about through the use of their information and verbiage, as well as imagery already created. Ready.gov is designed to be a bridge to emergency preparedness for the American public.  </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196</a:t>
            </a:fld>
            <a:endParaRPr lang="en-US"/>
          </a:p>
        </p:txBody>
      </p:sp>
    </p:spTree>
    <p:extLst>
      <p:ext uri="{BB962C8B-B14F-4D97-AF65-F5344CB8AC3E}">
        <p14:creationId xmlns:p14="http://schemas.microsoft.com/office/powerpoint/2010/main" val="11974814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dirty="0">
                <a:solidFill>
                  <a:srgbClr val="000000"/>
                </a:solidFill>
                <a:latin typeface="Calibri" panose="020F0502020204030204" pitchFamily="34" charset="0"/>
                <a:ea typeface="Times New Roman" panose="02020603050405020304" pitchFamily="18" charset="0"/>
              </a:rPr>
              <a:t>NIMS enhances the management of domestic incidents by establishing a single, comprehensive system for incident management and helps achieve greater cooperation among departments and agencies at all levels of government. Implementing NIMS strengthens Pennsylvania’s capability and resolve to fulfill its responsibilities to all the citizens of Pennsylvania in times of emergency. </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indent="0" defTabSz="914285">
              <a:buClrTx/>
              <a:buSzTx/>
              <a:defRPr/>
            </a:pPr>
            <a:r>
              <a:rPr lang="en-US" sz="1000" dirty="0">
                <a:solidFill>
                  <a:srgbClr val="000000"/>
                </a:solidFill>
                <a:latin typeface="Calibri" panose="020F0502020204030204" pitchFamily="34" charset="0"/>
                <a:ea typeface="Times New Roman" panose="02020603050405020304" pitchFamily="18" charset="0"/>
              </a:rPr>
              <a:t>Within Pennsylvania’s </a:t>
            </a:r>
            <a:r>
              <a:rPr lang="en-US" sz="1000" u="sng" dirty="0">
                <a:solidFill>
                  <a:srgbClr val="000000"/>
                </a:solidFill>
                <a:latin typeface="Calibri" panose="020F0502020204030204" pitchFamily="34" charset="0"/>
                <a:ea typeface="Times New Roman" panose="02020603050405020304" pitchFamily="18" charset="0"/>
                <a:hlinkClick r:id="rId3"/>
              </a:rPr>
              <a:t>NIMS Implementation Strategy</a:t>
            </a:r>
            <a:r>
              <a:rPr lang="en-US" sz="1000" dirty="0">
                <a:solidFill>
                  <a:srgbClr val="000000"/>
                </a:solidFill>
                <a:latin typeface="Calibri" panose="020F0502020204030204" pitchFamily="34" charset="0"/>
                <a:ea typeface="Times New Roman" panose="02020603050405020304" pitchFamily="18" charset="0"/>
              </a:rPr>
              <a:t>, pages 49 and 50 deal directly with levels of training required by the type of position held within an educational environment. </a:t>
            </a:r>
            <a:endParaRPr lang="en-US" sz="1000" dirty="0">
              <a:latin typeface="Times New Roman" panose="02020603050405020304" pitchFamily="18" charset="0"/>
              <a:ea typeface="Times New Roman" panose="02020603050405020304" pitchFamily="18" charset="0"/>
            </a:endParaRPr>
          </a:p>
          <a:p>
            <a:endParaRPr lang="en-US" sz="1000" dirty="0"/>
          </a:p>
          <a:p>
            <a:r>
              <a:rPr lang="en-US" sz="1000" dirty="0"/>
              <a:t>-------------------</a:t>
            </a:r>
          </a:p>
          <a:p>
            <a:endParaRPr lang="en-US" sz="1000" dirty="0"/>
          </a:p>
          <a:p>
            <a:pPr marL="0"/>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PEMA’s Integrated Preparedness Calendar is a valuable and ongoing resource which displays training available across the state to include both ICS and other applicable training for K-12 schools that is being hosted by counties and regional task forces.</a:t>
            </a:r>
          </a:p>
          <a:p>
            <a:pPr marL="0"/>
            <a:endPar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a:r>
              <a:rPr lang="en-US" sz="1000" dirty="0">
                <a:solidFill>
                  <a:srgbClr val="000000"/>
                </a:solidFill>
                <a:latin typeface="Calibri" panose="020F0502020204030204" pitchFamily="34" charset="0"/>
                <a:ea typeface="Times New Roman" panose="02020603050405020304" pitchFamily="18" charset="0"/>
              </a:rPr>
              <a:t>Here, you’ll find all-hazards planning, trainings, and realistic exercises to enhance Pennsylvania’s overall preparedness capabilities.</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r>
              <a:rPr lang="en-US" sz="1000" dirty="0"/>
              <a:t>-------------------</a:t>
            </a:r>
          </a:p>
          <a:p>
            <a:endParaRPr lang="en-US" sz="1000" dirty="0"/>
          </a:p>
          <a:p>
            <a:pPr marL="0"/>
            <a:r>
              <a:rPr lang="en-US" sz="1000" u="sng" kern="1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4"/>
              </a:rPr>
              <a:t>Train PA</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is another resource worth looking into, because it not only can be used to access the FEMA NIMS Courses, but also a number of other school centric courses offered through various other entities.   </a:t>
            </a:r>
          </a:p>
          <a:p>
            <a:pPr marL="0"/>
            <a:endPar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0"/>
            <a:endPar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a:r>
              <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Many institutions develop plans on paper using a template, but do not follow the correct planning process. The planning process is probably the most important aspect since it brings all the stakeholders together to collaboratively build the plan, resulting in greater understanding of the plan.  </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kern="100" dirty="0">
                <a:latin typeface="Calibri" panose="020F0502020204030204" pitchFamily="34" charset="0"/>
                <a:ea typeface="Calibri" panose="020F0502020204030204" pitchFamily="34" charset="0"/>
                <a:cs typeface="Times New Roman" panose="02020603050405020304" pitchFamily="18" charset="0"/>
              </a:rPr>
              <a:t> </a:t>
            </a:r>
          </a:p>
          <a:p>
            <a:pPr marL="0"/>
            <a:r>
              <a:rPr lang="en-US" sz="1000" kern="100" dirty="0">
                <a:latin typeface="Calibri" panose="020F0502020204030204" pitchFamily="34" charset="0"/>
                <a:ea typeface="Calibri" panose="020F0502020204030204" pitchFamily="34" charset="0"/>
                <a:cs typeface="Times New Roman" panose="02020603050405020304" pitchFamily="18" charset="0"/>
              </a:rPr>
              <a:t> </a:t>
            </a:r>
          </a:p>
          <a:p>
            <a:pPr marL="0"/>
            <a:r>
              <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a:t>
            </a:r>
            <a:r>
              <a:rPr lang="en-US" sz="1000" u="sng" kern="100"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5"/>
              </a:rPr>
              <a:t>Comprehensive Planning Guide 101</a:t>
            </a:r>
            <a:r>
              <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discusses the process for developing and reviewing EPP’s. Pages 43-61 provide the oversight and information regarding the planning process form start to finish. </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r>
              <a:rPr lang="en-US" sz="1000" dirty="0"/>
              <a:t>----------------</a:t>
            </a:r>
          </a:p>
          <a:p>
            <a:endParaRPr lang="en-US" sz="1000" dirty="0"/>
          </a:p>
          <a:p>
            <a:r>
              <a:rPr lang="en-US" sz="1000" b="1" dirty="0">
                <a:solidFill>
                  <a:srgbClr val="1F4E79"/>
                </a:solidFill>
                <a:latin typeface="Calibri" panose="020F0502020204030204" pitchFamily="34" charset="0"/>
                <a:ea typeface="Calibri" panose="020F0502020204030204" pitchFamily="34" charset="0"/>
              </a:rPr>
              <a:t>Partner Alliance for Safer Schools (PASS) </a:t>
            </a:r>
            <a:r>
              <a:rPr lang="en-US" sz="1000" b="1" dirty="0">
                <a:solidFill>
                  <a:srgbClr val="000000"/>
                </a:solidFill>
                <a:latin typeface="Calibri" panose="020F0502020204030204" pitchFamily="34" charset="0"/>
                <a:ea typeface="Calibri" panose="020F0502020204030204" pitchFamily="34" charset="0"/>
              </a:rPr>
              <a:t>- </a:t>
            </a:r>
            <a:r>
              <a:rPr lang="en-US" sz="1000" b="1" i="1"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6"/>
              </a:rPr>
              <a:t>School Safety and Security Guidelines and Checklist</a:t>
            </a:r>
            <a:endParaRPr lang="en-US" sz="1000" b="1" i="1" u="sng" dirty="0">
              <a:solidFill>
                <a:srgbClr val="0563C1"/>
              </a:solidFill>
              <a:latin typeface="Calibri" panose="020F0502020204030204" pitchFamily="34" charset="0"/>
              <a:ea typeface="Calibri" panose="020F0502020204030204" pitchFamily="34" charset="0"/>
              <a:cs typeface="Calibri" panose="020F0502020204030204" pitchFamily="34" charset="0"/>
            </a:endParaRPr>
          </a:p>
          <a:p>
            <a:endParaRPr lang="en-US" sz="1000" b="1" i="1" u="sng" dirty="0">
              <a:solidFill>
                <a:srgbClr val="0563C1"/>
              </a:solidFill>
              <a:latin typeface="Calibri" panose="020F0502020204030204" pitchFamily="34" charset="0"/>
              <a:ea typeface="Calibri" panose="020F0502020204030204" pitchFamily="34" charset="0"/>
              <a:cs typeface="Calibri" panose="020F0502020204030204" pitchFamily="34" charset="0"/>
            </a:endParaRPr>
          </a:p>
          <a:p>
            <a:pPr marL="0"/>
            <a:r>
              <a:rPr lang="en-US" sz="1000" kern="100" dirty="0">
                <a:solidFill>
                  <a:srgbClr val="222222"/>
                </a:solidFill>
                <a:latin typeface="Calibri" panose="020F0502020204030204" pitchFamily="34" charset="0"/>
                <a:ea typeface="Calibri" panose="020F0502020204030204" pitchFamily="34" charset="0"/>
                <a:cs typeface="Calibri" panose="020F0502020204030204" pitchFamily="34" charset="0"/>
              </a:rPr>
              <a:t>First established in 2014, the Partner Alliance for Safer Schools (PASS) brings together expertise from the education, public safety and industry communities to develop and support a coordinated approach to making effective use of proven security practices specific to K-12 environments, and informed decisions on security investments.</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kern="100" dirty="0">
                <a:latin typeface="Calibri" panose="020F0502020204030204" pitchFamily="34" charset="0"/>
                <a:ea typeface="Calibri" panose="020F0502020204030204" pitchFamily="34" charset="0"/>
                <a:cs typeface="Calibri" panose="020F0502020204030204" pitchFamily="34" charset="0"/>
              </a:rPr>
              <a:t> </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spcAft>
                <a:spcPts val="1500"/>
              </a:spcAft>
            </a:pPr>
            <a:r>
              <a:rPr lang="en-US" sz="1000" dirty="0">
                <a:solidFill>
                  <a:srgbClr val="222222"/>
                </a:solidFill>
                <a:latin typeface="Calibri" panose="020F0502020204030204" pitchFamily="34" charset="0"/>
                <a:ea typeface="Times New Roman" panose="02020603050405020304" pitchFamily="18" charset="0"/>
              </a:rPr>
              <a:t>The PASS Guidelines identify and classify best practices for securing K-12 facilities in response to urgent needs for information identified by the education community. The guidelines include: Specific actions that can effectively raise the baseline of security; Vetted security practices specific to K-12 environments; Objective, reliable information on available safety and security technology; Assessment of current security measures against nationwide best practices; Multiple options for addressing security needs identified, based on available resources; How to distinguish needed and effective solutions from sales pitches on unnecessary products. The primary focuses of the PASS Guidelines are physical security and life safety, and recommendations are limited to related policies, procedures, equipment and technology.</a:t>
            </a:r>
            <a:endParaRPr lang="en-US" sz="1000" dirty="0">
              <a:latin typeface="Times New Roman" panose="02020603050405020304" pitchFamily="18" charset="0"/>
              <a:ea typeface="Times New Roman" panose="02020603050405020304" pitchFamily="18" charset="0"/>
            </a:endParaRPr>
          </a:p>
          <a:p>
            <a:endParaRPr lang="en-US" sz="1800" b="1" i="1" u="sng" dirty="0">
              <a:solidFill>
                <a:srgbClr val="0563C1"/>
              </a:solidFill>
              <a:latin typeface="Calibri" panose="020F0502020204030204" pitchFamily="34" charset="0"/>
              <a:ea typeface="Calibri" panose="020F0502020204030204" pitchFamily="34" charset="0"/>
              <a:cs typeface="Calibri" panose="020F0502020204030204" pitchFamily="34" charset="0"/>
            </a:endParaRPr>
          </a:p>
          <a:p>
            <a:endParaRPr lang="en-US" sz="1800" b="1" i="1" u="sng" dirty="0">
              <a:solidFill>
                <a:srgbClr val="0563C1"/>
              </a:solidFill>
              <a:latin typeface="Calibri" panose="020F0502020204030204" pitchFamily="34" charset="0"/>
              <a:ea typeface="Calibri" panose="020F050202020403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E4EB65E-DAC0-854F-A36F-292AC047470E}" type="slidenum">
              <a:rPr lang="en-US" smtClean="0"/>
              <a:t>197</a:t>
            </a:fld>
            <a:endParaRPr lang="en-US"/>
          </a:p>
        </p:txBody>
      </p:sp>
    </p:spTree>
    <p:extLst>
      <p:ext uri="{BB962C8B-B14F-4D97-AF65-F5344CB8AC3E}">
        <p14:creationId xmlns:p14="http://schemas.microsoft.com/office/powerpoint/2010/main" val="379862134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i="1" dirty="0">
                <a:solidFill>
                  <a:srgbClr val="1B1B1B"/>
                </a:solidFill>
                <a:latin typeface="Calibri" panose="020F0502020204030204" pitchFamily="34" charset="0"/>
                <a:ea typeface="Times New Roman" panose="02020603050405020304" pitchFamily="18" charset="0"/>
              </a:rPr>
              <a:t>The </a:t>
            </a:r>
            <a:r>
              <a:rPr lang="en-US" sz="1000" i="1" dirty="0">
                <a:solidFill>
                  <a:srgbClr val="005288"/>
                </a:solidFill>
                <a:latin typeface="Calibri" panose="020F0502020204030204" pitchFamily="34" charset="0"/>
                <a:ea typeface="Times New Roman" panose="02020603050405020304" pitchFamily="18" charset="0"/>
                <a:hlinkClick r:id="rId3"/>
              </a:rPr>
              <a:t>National Incident Management System (NIMS)</a:t>
            </a:r>
            <a:r>
              <a:rPr lang="en-US" sz="1000" i="1" dirty="0">
                <a:solidFill>
                  <a:srgbClr val="1B1B1B"/>
                </a:solidFill>
                <a:latin typeface="Calibri" panose="020F0502020204030204" pitchFamily="34" charset="0"/>
                <a:ea typeface="Times New Roman" panose="02020603050405020304" pitchFamily="18" charset="0"/>
              </a:rPr>
              <a:t> guides all levels of government, nongovernmental organizations and the private sector to work together to prevent, protect against, mitigate, respond to and recover from incidents. NIMS provides stakeholders across the whole community with the shared vocabulary, systems and processes to successfully deliver the capabilities described in the </a:t>
            </a:r>
            <a:r>
              <a:rPr lang="en-US" sz="1000" i="1" dirty="0">
                <a:solidFill>
                  <a:srgbClr val="005288"/>
                </a:solidFill>
                <a:latin typeface="Calibri" panose="020F0502020204030204" pitchFamily="34" charset="0"/>
                <a:ea typeface="Times New Roman" panose="02020603050405020304" pitchFamily="18" charset="0"/>
                <a:hlinkClick r:id="rId4"/>
              </a:rPr>
              <a:t>National Preparedness System</a:t>
            </a:r>
            <a:r>
              <a:rPr lang="en-US" sz="1000" i="1" dirty="0">
                <a:solidFill>
                  <a:srgbClr val="1B1B1B"/>
                </a:solidFill>
                <a:latin typeface="Calibri" panose="020F0502020204030204" pitchFamily="34" charset="0"/>
                <a:ea typeface="Times New Roman" panose="02020603050405020304" pitchFamily="18" charset="0"/>
              </a:rPr>
              <a:t>. NIMS defines operational systems that guide how personnel work together during incidents.</a:t>
            </a:r>
            <a:r>
              <a:rPr lang="en-US" sz="1000" dirty="0">
                <a:solidFill>
                  <a:srgbClr val="000000"/>
                </a:solidFill>
                <a:latin typeface="Calibri" panose="020F0502020204030204" pitchFamily="34" charset="0"/>
                <a:ea typeface="Times New Roman" panose="02020603050405020304" pitchFamily="18" charset="0"/>
              </a:rPr>
              <a:t>        </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kern="100" dirty="0">
                <a:latin typeface="Calibri" panose="020F0502020204030204" pitchFamily="34" charset="0"/>
                <a:ea typeface="Calibri" panose="020F0502020204030204" pitchFamily="34" charset="0"/>
                <a:cs typeface="Times New Roman" panose="02020603050405020304" pitchFamily="18" charset="0"/>
              </a:rPr>
              <a:t>This section will </a:t>
            </a:r>
            <a:r>
              <a:rPr lang="en-US" sz="1000" kern="100" dirty="0">
                <a:latin typeface="Calibri" panose="020F0502020204030204" pitchFamily="34" charset="0"/>
                <a:ea typeface="Calibri" panose="020F0502020204030204" pitchFamily="34" charset="0"/>
                <a:cs typeface="Calibri" panose="020F0502020204030204" pitchFamily="34" charset="0"/>
              </a:rPr>
              <a:t>discuss the overall resource of FEMA trainings for emergency preparedness and how these trainings create a deeper context for overall emergency preparedness. Diving deeper into each course recommended through PCCD’s coordinator training: (IS- 100.C; IS-200.C; IS-362A; IS-360; IS-700.B; IS800.D: Course overview &amp; objectives, timeline for completion, and the value briefly of each individual training</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kern="100" dirty="0">
                <a:latin typeface="Calibri" panose="020F0502020204030204" pitchFamily="34" charset="0"/>
                <a:ea typeface="Calibri" panose="020F0502020204030204" pitchFamily="34" charset="0"/>
                <a:cs typeface="Calibri" panose="020F0502020204030204" pitchFamily="34" charset="0"/>
              </a:rPr>
              <a:t> </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kern="100" dirty="0">
                <a:latin typeface="Calibri" panose="020F0502020204030204" pitchFamily="34" charset="0"/>
                <a:ea typeface="Calibri" panose="020F0502020204030204" pitchFamily="34" charset="0"/>
                <a:cs typeface="Calibri" panose="020F0502020204030204" pitchFamily="34" charset="0"/>
              </a:rPr>
              <a:t>The Commonwealth of Pennsylvania has made it clear through the Act 55 School Safety and Security Coordinator Training Standards, these levels of FEMA emergency training should be worked through and completed for all parties engaged in the position of Safety &amp; Security Coordinator for an Educational Setting. Each course looks at emergencies through a specific lens, and each training differs from every other training in scope and time with regards to completion. As you can see from the brief course descriptions, from levels 100 through 800, each course is valuable in its own right as a singular pursuit, but certainly builds upon one another as you progress through the entire set of FEMA trainings considered required knowledge at this time for your position. Each course is completed in a differing amount of time, with each course completion generating a certificate of accomplishment. These trainings are only required to be completed once; however, periodic check-backs and re-training is a quality idea as time starts to pass from your original training completion.</a:t>
            </a:r>
          </a:p>
          <a:p>
            <a:pPr marL="0"/>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0"/>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198</a:t>
            </a:fld>
            <a:endParaRPr lang="en-US"/>
          </a:p>
        </p:txBody>
      </p:sp>
    </p:spTree>
    <p:extLst>
      <p:ext uri="{BB962C8B-B14F-4D97-AF65-F5344CB8AC3E}">
        <p14:creationId xmlns:p14="http://schemas.microsoft.com/office/powerpoint/2010/main" val="201298569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E8540-49D1-BE47-9DCE-6C15BC7BB8F9}" type="slidenum">
              <a:rPr lang="en-US" smtClean="0"/>
              <a:t>199</a:t>
            </a:fld>
            <a:endParaRPr lang="en-US"/>
          </a:p>
        </p:txBody>
      </p:sp>
    </p:spTree>
    <p:extLst>
      <p:ext uri="{BB962C8B-B14F-4D97-AF65-F5344CB8AC3E}">
        <p14:creationId xmlns:p14="http://schemas.microsoft.com/office/powerpoint/2010/main" val="2697990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2321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9: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spcBef>
                <a:spcPts val="1199"/>
              </a:spcBef>
              <a:spcAft>
                <a:spcPts val="1199"/>
              </a:spcAft>
            </a:pPr>
            <a:r>
              <a:rPr lang="en-US" sz="1000" dirty="0">
                <a:latin typeface="Calibri" panose="020F0502020204030204" pitchFamily="34" charset="0"/>
                <a:ea typeface="Calibri" panose="020F0502020204030204" pitchFamily="34" charset="0"/>
              </a:rPr>
              <a:t>When schools focus on cultivating a positive, connected climate where adults address concerning behaviors, they can insulate children from harm. Schools can work to intentionally combat bullying and harassment by attending to school culture and climate.  School leaders can work to establish a school-wide culture of inclusion and respect that is welcoming to</a:t>
            </a:r>
            <a:r>
              <a:rPr lang="en-US" sz="1000" i="1" dirty="0">
                <a:latin typeface="Calibri" panose="020F0502020204030204" pitchFamily="34" charset="0"/>
                <a:ea typeface="Calibri" panose="020F0502020204030204" pitchFamily="34" charset="0"/>
              </a:rPr>
              <a:t> all </a:t>
            </a:r>
            <a:r>
              <a:rPr lang="en-US" sz="1000" dirty="0">
                <a:latin typeface="Calibri" panose="020F0502020204030204" pitchFamily="34" charset="0"/>
                <a:ea typeface="Calibri" panose="020F0502020204030204" pitchFamily="34" charset="0"/>
              </a:rPr>
              <a:t>students.</a:t>
            </a:r>
          </a:p>
          <a:p>
            <a:pPr marL="0">
              <a:lnSpc>
                <a:spcPct val="115000"/>
              </a:lnSpc>
              <a:spcBef>
                <a:spcPts val="1199"/>
              </a:spcBef>
              <a:spcAft>
                <a:spcPts val="1199"/>
              </a:spcAft>
            </a:pPr>
            <a:endParaRPr lang="en-US" sz="1000" dirty="0">
              <a:latin typeface="Arial" panose="020B0604020202020204" pitchFamily="34" charset="0"/>
              <a:ea typeface="Arial" panose="020B0604020202020204" pitchFamily="34" charset="0"/>
            </a:endParaRPr>
          </a:p>
          <a:p>
            <a:pPr marL="0">
              <a:lnSpc>
                <a:spcPct val="115000"/>
              </a:lnSpc>
              <a:spcBef>
                <a:spcPts val="1199"/>
              </a:spcBef>
              <a:spcAft>
                <a:spcPts val="1199"/>
              </a:spcAft>
            </a:pPr>
            <a:r>
              <a:rPr lang="en-US" sz="1000" b="1" dirty="0">
                <a:latin typeface="Calibri" panose="020F0502020204030204" pitchFamily="34" charset="0"/>
                <a:ea typeface="Calibri" panose="020F0502020204030204" pitchFamily="34" charset="0"/>
              </a:rPr>
              <a:t>When children feel safe at school, they are more likely to develop trust in their caregivers, when they trust in their caregivers, they are more likely to act in a cooperative manner.</a:t>
            </a:r>
            <a:r>
              <a:rPr lang="en-US" sz="1000" dirty="0">
                <a:solidFill>
                  <a:srgbClr val="365F91"/>
                </a:solidFill>
                <a:latin typeface="Calibri" panose="020F0502020204030204" pitchFamily="34" charset="0"/>
                <a:ea typeface="Calibri" panose="020F0502020204030204" pitchFamily="34" charset="0"/>
              </a:rPr>
              <a:t> </a:t>
            </a:r>
            <a:r>
              <a:rPr lang="en-US" sz="1000" dirty="0">
                <a:latin typeface="Calibri" panose="020F0502020204030204" pitchFamily="34" charset="0"/>
                <a:ea typeface="Calibri" panose="020F0502020204030204" pitchFamily="34" charset="0"/>
              </a:rPr>
              <a:t>Children who feel safe and trust adults at school may also be more likely to report mental health concerns, bullying behaviors, and other behaviors of concern. All members of the school community can contribute to the development of a positive school culture.</a:t>
            </a:r>
            <a:endParaRPr lang="en-US" sz="1000" dirty="0">
              <a:latin typeface="Arial" panose="020B0604020202020204" pitchFamily="34" charset="0"/>
              <a:ea typeface="Arial" panose="020B0604020202020204" pitchFamily="34" charset="0"/>
            </a:endParaRPr>
          </a:p>
          <a:p>
            <a:pPr marL="457143">
              <a:lnSpc>
                <a:spcPct val="115000"/>
              </a:lnSpc>
              <a:spcBef>
                <a:spcPts val="600"/>
              </a:spcBef>
            </a:pPr>
            <a:r>
              <a:rPr lang="en-US" sz="1000" dirty="0">
                <a:latin typeface="Calibri" panose="020F0502020204030204" pitchFamily="34" charset="0"/>
                <a:ea typeface="Calibri" panose="020F0502020204030204" pitchFamily="34" charset="0"/>
              </a:rPr>
              <a:t>●</a:t>
            </a:r>
            <a:r>
              <a:rPr lang="en-US" sz="1000" dirty="0">
                <a:latin typeface="Times New Roman" panose="02020603050405020304" pitchFamily="18" charset="0"/>
                <a:ea typeface="Times New Roman" panose="02020603050405020304" pitchFamily="18" charset="0"/>
              </a:rPr>
              <a:t>   </a:t>
            </a:r>
            <a:r>
              <a:rPr lang="en-US" sz="1000" b="1" dirty="0">
                <a:latin typeface="Calibri" panose="020F0502020204030204" pitchFamily="34" charset="0"/>
                <a:ea typeface="Calibri" panose="020F0502020204030204" pitchFamily="34" charset="0"/>
              </a:rPr>
              <a:t>School leaders</a:t>
            </a:r>
            <a:r>
              <a:rPr lang="en-US" sz="1000" dirty="0">
                <a:latin typeface="Calibri" panose="020F0502020204030204" pitchFamily="34" charset="0"/>
                <a:ea typeface="Calibri" panose="020F0502020204030204" pitchFamily="34" charset="0"/>
              </a:rPr>
              <a:t> can provide professional development to all staff identifying behaviors of concern and teach them ways to intervene and refer… when relevant… to the appropriate staff member when they witness concerning behaviors. They can also survey students about when and where concerning behaviors such as bullying and harassment are happening at school. Leaders can then create supervision schedules that ensure hot spots where bullying and harassment occur are being consistently monitored by adults. School leaders can also ensure that all stakeholders know how to report concerning behavior and to whom to report it. This information can be distributed as a part of the school’s bullying prevention program, which can be a component of the schoolwide positive behavioral support systems sometimes known as PBIS in alignment with the school’s Student Assistance Program … referred to as SAP.</a:t>
            </a:r>
          </a:p>
          <a:p>
            <a:pPr marL="457143">
              <a:lnSpc>
                <a:spcPct val="115000"/>
              </a:lnSpc>
              <a:spcBef>
                <a:spcPts val="600"/>
              </a:spcBef>
            </a:pPr>
            <a:r>
              <a:rPr lang="en-US" sz="1000" dirty="0">
                <a:latin typeface="Calibri" panose="020F0502020204030204" pitchFamily="34" charset="0"/>
                <a:ea typeface="Calibri" panose="020F0502020204030204" pitchFamily="34" charset="0"/>
              </a:rPr>
              <a:t> ●</a:t>
            </a:r>
            <a:r>
              <a:rPr lang="en-US" sz="1000" dirty="0">
                <a:latin typeface="Times New Roman" panose="02020603050405020304" pitchFamily="18" charset="0"/>
                <a:ea typeface="Times New Roman" panose="02020603050405020304" pitchFamily="18" charset="0"/>
              </a:rPr>
              <a:t> </a:t>
            </a:r>
            <a:r>
              <a:rPr lang="en-US" sz="1000" b="1" dirty="0">
                <a:latin typeface="Calibri" panose="020F0502020204030204" pitchFamily="34" charset="0"/>
                <a:ea typeface="Calibri" panose="020F0502020204030204" pitchFamily="34" charset="0"/>
              </a:rPr>
              <a:t>Teachers</a:t>
            </a:r>
            <a:r>
              <a:rPr lang="en-US" sz="1000" dirty="0">
                <a:latin typeface="Calibri" panose="020F0502020204030204" pitchFamily="34" charset="0"/>
                <a:ea typeface="Calibri" panose="020F0502020204030204" pitchFamily="34" charset="0"/>
              </a:rPr>
              <a:t> can develop, teach and reinforce expectations for respectful classroom behavior.  They can provide intentional, responsive supervision by not leaving their class unattended, addressing bullying behavior when they witness it, and being a role model for respectful treatment of others. Teachers can refer students to the appropriate staff member and their Student Assistance Program when they have concern about student mental health, wellbeing, and/or safety.</a:t>
            </a:r>
            <a:endParaRPr lang="en-US" sz="1000" dirty="0">
              <a:latin typeface="Arial" panose="020B0604020202020204" pitchFamily="34" charset="0"/>
              <a:ea typeface="Arial" panose="020B0604020202020204" pitchFamily="34" charset="0"/>
            </a:endParaRPr>
          </a:p>
          <a:p>
            <a:pPr marL="457143">
              <a:lnSpc>
                <a:spcPct val="115000"/>
              </a:lnSpc>
              <a:spcBef>
                <a:spcPts val="600"/>
              </a:spcBef>
            </a:pPr>
            <a:r>
              <a:rPr lang="en-US" sz="1000" dirty="0">
                <a:latin typeface="Calibri" panose="020F0502020204030204" pitchFamily="34" charset="0"/>
                <a:ea typeface="Calibri" panose="020F0502020204030204" pitchFamily="34" charset="0"/>
              </a:rPr>
              <a:t>●</a:t>
            </a:r>
            <a:r>
              <a:rPr lang="en-US" sz="1000" dirty="0">
                <a:latin typeface="Times New Roman" panose="02020603050405020304" pitchFamily="18" charset="0"/>
                <a:ea typeface="Times New Roman" panose="02020603050405020304" pitchFamily="18" charset="0"/>
              </a:rPr>
              <a:t> </a:t>
            </a:r>
            <a:r>
              <a:rPr lang="en-US" sz="1000" b="1" dirty="0">
                <a:latin typeface="Times New Roman" panose="02020603050405020304" pitchFamily="18" charset="0"/>
                <a:ea typeface="Times New Roman" panose="02020603050405020304" pitchFamily="18" charset="0"/>
              </a:rPr>
              <a:t>School</a:t>
            </a:r>
            <a:r>
              <a:rPr lang="en-US" sz="1000" b="1" dirty="0">
                <a:latin typeface="Calibri" panose="020F0502020204030204" pitchFamily="34" charset="0"/>
                <a:ea typeface="Calibri" panose="020F0502020204030204" pitchFamily="34" charset="0"/>
              </a:rPr>
              <a:t> Staff </a:t>
            </a:r>
            <a:r>
              <a:rPr lang="en-US" sz="1000" dirty="0">
                <a:latin typeface="Calibri" panose="020F0502020204030204" pitchFamily="34" charset="0"/>
                <a:ea typeface="Calibri" panose="020F0502020204030204" pitchFamily="34" charset="0"/>
              </a:rPr>
              <a:t>can be intentional and vigilant in their monitoring of student behaviors in common areas where bullying and harassment are more likely to occur such as hallways, the cafeteria, buses, and other non-classroom settings.  The visible presence of adults is a powerful deterrent to bullying and other negative behaviors. Staff can refer students to the appropriate point of contact and their Student Assistance Program when they have concern about student mental health, wellbeing, and/or safety.</a:t>
            </a:r>
            <a:endParaRPr lang="en-US" sz="1000" dirty="0">
              <a:latin typeface="Arial" panose="020B0604020202020204" pitchFamily="34" charset="0"/>
              <a:ea typeface="Arial" panose="020B0604020202020204" pitchFamily="34" charset="0"/>
            </a:endParaRPr>
          </a:p>
          <a:p>
            <a:pPr marL="457143">
              <a:lnSpc>
                <a:spcPct val="115000"/>
              </a:lnSpc>
              <a:spcBef>
                <a:spcPts val="600"/>
              </a:spcBef>
            </a:pPr>
            <a:r>
              <a:rPr lang="en-US" sz="1000" dirty="0">
                <a:latin typeface="Calibri" panose="020F0502020204030204" pitchFamily="34" charset="0"/>
                <a:ea typeface="Calibri" panose="020F0502020204030204" pitchFamily="34" charset="0"/>
              </a:rPr>
              <a:t>●</a:t>
            </a:r>
            <a:r>
              <a:rPr lang="en-US" sz="1000" dirty="0">
                <a:latin typeface="Times New Roman" panose="02020603050405020304" pitchFamily="18" charset="0"/>
                <a:ea typeface="Times New Roman" panose="02020603050405020304" pitchFamily="18" charset="0"/>
              </a:rPr>
              <a:t>   </a:t>
            </a:r>
            <a:r>
              <a:rPr lang="en-US" sz="1000" b="1" dirty="0">
                <a:latin typeface="Calibri" panose="020F0502020204030204" pitchFamily="34" charset="0"/>
                <a:ea typeface="Calibri" panose="020F0502020204030204" pitchFamily="34" charset="0"/>
              </a:rPr>
              <a:t>Parents and Guardians</a:t>
            </a:r>
            <a:r>
              <a:rPr lang="en-US" sz="1000" dirty="0">
                <a:latin typeface="Calibri" panose="020F0502020204030204" pitchFamily="34" charset="0"/>
                <a:ea typeface="Calibri" panose="020F0502020204030204" pitchFamily="34" charset="0"/>
              </a:rPr>
              <a:t> can establish a consistent routine of checking in with their child about how things are going at school, both academically and socially.  When parents make conversations about social interactions, online and in person, a routine part of conversations with their children - without overreacting or going into lecture mode – they position themselves as a source of help and support should the need arise. Parents can also lean into their role as educational partners by contacting the school if they become aware of behaviors of concern </a:t>
            </a:r>
            <a:r>
              <a:rPr lang="en-US" sz="1000" dirty="0">
                <a:highlight>
                  <a:srgbClr val="00FF00"/>
                </a:highlight>
                <a:latin typeface="Calibri" panose="020F0502020204030204" pitchFamily="34" charset="0"/>
                <a:ea typeface="Calibri" panose="020F0502020204030204" pitchFamily="34" charset="0"/>
              </a:rPr>
              <a:t>(</a:t>
            </a:r>
            <a:r>
              <a:rPr lang="en-US" sz="1000" dirty="0">
                <a:solidFill>
                  <a:srgbClr val="1155CC"/>
                </a:solidFill>
                <a:highlight>
                  <a:srgbClr val="00FF00"/>
                </a:highlight>
                <a:latin typeface="Calibri" panose="020F0502020204030204" pitchFamily="34" charset="0"/>
                <a:ea typeface="Calibri" panose="020F0502020204030204" pitchFamily="34" charset="0"/>
                <a:hlinkClick r:id="rId3"/>
              </a:rPr>
              <a:t>DHHS, 2017)</a:t>
            </a:r>
            <a:r>
              <a:rPr lang="en-US" sz="1000" u="sng" dirty="0">
                <a:latin typeface="Calibri" panose="020F0502020204030204" pitchFamily="34" charset="0"/>
                <a:ea typeface="Calibri" panose="020F0502020204030204" pitchFamily="34" charset="0"/>
              </a:rPr>
              <a:t>.</a:t>
            </a:r>
            <a:endParaRPr lang="en-US" sz="1000" dirty="0">
              <a:latin typeface="Arial" panose="020B0604020202020204" pitchFamily="34" charset="0"/>
              <a:ea typeface="Arial" panose="020B0604020202020204" pitchFamily="34" charset="0"/>
            </a:endParaRPr>
          </a:p>
          <a:p>
            <a:r>
              <a:rPr lang="en-US" sz="1000" dirty="0">
                <a:latin typeface="Calibri" panose="020F0502020204030204" pitchFamily="34" charset="0"/>
                <a:ea typeface="Calibri" panose="020F0502020204030204" pitchFamily="34" charset="0"/>
              </a:rPr>
              <a:t> ●</a:t>
            </a:r>
            <a:r>
              <a:rPr lang="en-US" sz="1000" dirty="0">
                <a:latin typeface="Times New Roman" panose="02020603050405020304" pitchFamily="18" charset="0"/>
                <a:ea typeface="Times New Roman" panose="02020603050405020304" pitchFamily="18" charset="0"/>
              </a:rPr>
              <a:t>   </a:t>
            </a:r>
            <a:r>
              <a:rPr lang="en-US" sz="1000" b="1" dirty="0">
                <a:latin typeface="Calibri" panose="020F0502020204030204" pitchFamily="34" charset="0"/>
                <a:ea typeface="Calibri" panose="020F0502020204030204" pitchFamily="34" charset="0"/>
              </a:rPr>
              <a:t>Students </a:t>
            </a:r>
            <a:r>
              <a:rPr lang="en-US" sz="1000" dirty="0">
                <a:latin typeface="Calibri" panose="020F0502020204030204" pitchFamily="34" charset="0"/>
                <a:ea typeface="Calibri" panose="020F0502020204030204" pitchFamily="34" charset="0"/>
              </a:rPr>
              <a:t>are often witnesses to bullying and harassment that happens in person or online. They are also likely to be the person a student in distress will reach out to for support. Students can help to improve school climate and make school feel safer for everyone by being good bystanders when they witness bullying and other behaviors of concern. It is important for students to understand their bystander role and report bullying or other concerning behavior to a school official or trusted adult as well as through their schools Safe2Say and Student assistance Program referral process. </a:t>
            </a:r>
            <a:endParaRPr sz="1000" dirty="0"/>
          </a:p>
        </p:txBody>
      </p:sp>
      <p:sp>
        <p:nvSpPr>
          <p:cNvPr id="251" name="Google Shape;251;p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E8540-49D1-BE47-9DCE-6C15BC7BB8F9}" type="slidenum">
              <a:rPr lang="en-US" smtClean="0"/>
              <a:t>200</a:t>
            </a:fld>
            <a:endParaRPr lang="en-US"/>
          </a:p>
        </p:txBody>
      </p:sp>
    </p:spTree>
    <p:extLst>
      <p:ext uri="{BB962C8B-B14F-4D97-AF65-F5344CB8AC3E}">
        <p14:creationId xmlns:p14="http://schemas.microsoft.com/office/powerpoint/2010/main" val="290384765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spcAft>
                <a:spcPts val="800"/>
              </a:spcAft>
            </a:pPr>
            <a:r>
              <a:rPr lang="en-US" sz="1000" dirty="0">
                <a:solidFill>
                  <a:srgbClr val="0000FF"/>
                </a:solidFill>
                <a:highlight>
                  <a:srgbClr val="000000"/>
                </a:highlight>
                <a:latin typeface="Calibri" panose="020F0502020204030204" pitchFamily="34" charset="0"/>
                <a:ea typeface="Calibri" panose="020F0502020204030204" pitchFamily="34" charset="0"/>
                <a:hlinkClick r:id="rId3"/>
              </a:rPr>
              <a:t>Here is a brief overview of the laws relevant to Emergency Planning – This can also be found the laws annex</a:t>
            </a:r>
          </a:p>
          <a:p>
            <a:pPr marL="0">
              <a:lnSpc>
                <a:spcPct val="107000"/>
              </a:lnSpc>
              <a:spcAft>
                <a:spcPts val="800"/>
              </a:spcAft>
            </a:pPr>
            <a:endParaRPr lang="en-US" sz="1000" u="sng" dirty="0">
              <a:solidFill>
                <a:srgbClr val="0000FF"/>
              </a:solidFill>
              <a:latin typeface="Calibri" panose="020F0502020204030204" pitchFamily="34" charset="0"/>
              <a:ea typeface="Calibri" panose="020F0502020204030204" pitchFamily="34" charset="0"/>
              <a:hlinkClick r:id="rId3"/>
            </a:endParaRPr>
          </a:p>
          <a:p>
            <a:pPr marL="0">
              <a:lnSpc>
                <a:spcPct val="107000"/>
              </a:lnSpc>
              <a:spcAft>
                <a:spcPts val="800"/>
              </a:spcAft>
            </a:pPr>
            <a:r>
              <a:rPr lang="en-US" sz="1000" b="1" dirty="0">
                <a:latin typeface="Calibri" panose="020F0502020204030204" pitchFamily="34" charset="0"/>
                <a:ea typeface="Calibri" panose="020F0502020204030204" pitchFamily="34" charset="0"/>
              </a:rPr>
              <a:t>For purposes of Emergency Preparedness</a:t>
            </a:r>
            <a:r>
              <a:rPr lang="en-US" sz="1000" dirty="0">
                <a:latin typeface="Calibri" panose="020F0502020204030204" pitchFamily="34" charset="0"/>
                <a:ea typeface="Calibri" panose="020F0502020204030204" pitchFamily="34" charset="0"/>
              </a:rPr>
              <a:t>, the most important subsection of this Chapter is summarized below:</a:t>
            </a:r>
          </a:p>
          <a:p>
            <a:pPr marL="0">
              <a:lnSpc>
                <a:spcPct val="107000"/>
              </a:lnSpc>
              <a:spcAft>
                <a:spcPts val="800"/>
              </a:spcAft>
            </a:pPr>
            <a:endParaRPr lang="en-US" sz="1000" dirty="0">
              <a:latin typeface="Calibri" panose="020F0502020204030204" pitchFamily="34" charset="0"/>
              <a:ea typeface="Calibri" panose="020F0502020204030204" pitchFamily="34" charset="0"/>
            </a:endParaRPr>
          </a:p>
          <a:p>
            <a:pPr marL="0">
              <a:lnSpc>
                <a:spcPct val="107000"/>
              </a:lnSpc>
              <a:spcAft>
                <a:spcPts val="800"/>
              </a:spcAft>
            </a:pPr>
            <a:r>
              <a:rPr lang="en-US" sz="1000" u="sng" dirty="0">
                <a:solidFill>
                  <a:srgbClr val="0000FF"/>
                </a:solidFill>
                <a:latin typeface="Calibri" panose="020F0502020204030204" pitchFamily="34" charset="0"/>
                <a:ea typeface="Calibri" panose="020F0502020204030204" pitchFamily="34" charset="0"/>
                <a:hlinkClick r:id="rId4"/>
              </a:rPr>
              <a:t>Section 10.24</a:t>
            </a:r>
            <a:r>
              <a:rPr lang="en-US" sz="1000" dirty="0">
                <a:latin typeface="Calibri" panose="020F0502020204030204" pitchFamily="34" charset="0"/>
                <a:ea typeface="Calibri" panose="020F0502020204030204" pitchFamily="34" charset="0"/>
              </a:rPr>
              <a:t>: Requires that every school district develop a comprehensive disaster response and emergency preparedness plan in cooperation with the local emergency management agency and the Pennsylvania Emergency Management Agency (PEMA). </a:t>
            </a:r>
          </a:p>
          <a:p>
            <a:pPr marL="342857" indent="-342857">
              <a:lnSpc>
                <a:spcPct val="107000"/>
              </a:lnSpc>
              <a:buFont typeface="Symbol" panose="05050102010706020507" pitchFamily="18" charset="2"/>
              <a:buChar char=""/>
            </a:pPr>
            <a:r>
              <a:rPr lang="en-US" sz="1000" dirty="0">
                <a:latin typeface="Calibri" panose="020F0502020204030204" pitchFamily="34" charset="0"/>
                <a:ea typeface="Calibri" panose="020F0502020204030204" pitchFamily="34" charset="0"/>
              </a:rPr>
              <a:t>This plan must be reviewed annually</a:t>
            </a:r>
          </a:p>
          <a:p>
            <a:pPr marL="342857" indent="-342857">
              <a:lnSpc>
                <a:spcPct val="107000"/>
              </a:lnSpc>
              <a:buFont typeface="Symbol" panose="05050102010706020507" pitchFamily="18" charset="2"/>
              <a:buChar char=""/>
            </a:pPr>
            <a:r>
              <a:rPr lang="en-US" sz="1000" dirty="0">
                <a:latin typeface="Calibri" panose="020F0502020204030204" pitchFamily="34" charset="0"/>
                <a:ea typeface="Calibri" panose="020F0502020204030204" pitchFamily="34" charset="0"/>
              </a:rPr>
              <a:t>The plan must consider the framework presented in the National Incident Management System</a:t>
            </a:r>
          </a:p>
          <a:p>
            <a:pPr marL="342857" indent="-342857">
              <a:lnSpc>
                <a:spcPct val="107000"/>
              </a:lnSpc>
              <a:buFont typeface="Symbol" panose="05050102010706020507" pitchFamily="18" charset="2"/>
              <a:buChar char=""/>
            </a:pPr>
            <a:r>
              <a:rPr lang="en-US" sz="1000" dirty="0">
                <a:latin typeface="Calibri" panose="020F0502020204030204" pitchFamily="34" charset="0"/>
                <a:ea typeface="Calibri" panose="020F0502020204030204" pitchFamily="34" charset="0"/>
              </a:rPr>
              <a:t>The plan must be provided to the emergency management agency of every county of which the school district is a part. </a:t>
            </a:r>
          </a:p>
          <a:p>
            <a:pPr marL="342857" indent="-342857">
              <a:lnSpc>
                <a:spcPct val="107000"/>
              </a:lnSpc>
              <a:buFont typeface="Symbol" panose="05050102010706020507" pitchFamily="18" charset="2"/>
              <a:buChar char=""/>
            </a:pPr>
            <a:r>
              <a:rPr lang="en-US" sz="1000" dirty="0">
                <a:latin typeface="Calibri" panose="020F0502020204030204" pitchFamily="34" charset="0"/>
                <a:ea typeface="Calibri" panose="020F0502020204030204" pitchFamily="34" charset="0"/>
              </a:rPr>
              <a:t>The plan must provide each local police department and local fire department having geographic territory over the school district with the plan. </a:t>
            </a:r>
          </a:p>
          <a:p>
            <a:pPr marL="342857" indent="-342857">
              <a:lnSpc>
                <a:spcPct val="107000"/>
              </a:lnSpc>
              <a:spcAft>
                <a:spcPts val="800"/>
              </a:spcAft>
              <a:buFont typeface="Symbol" panose="05050102010706020507" pitchFamily="18" charset="2"/>
              <a:buChar char=""/>
            </a:pPr>
            <a:r>
              <a:rPr lang="en-US" sz="1000" dirty="0">
                <a:latin typeface="Calibri" panose="020F0502020204030204" pitchFamily="34" charset="0"/>
                <a:ea typeface="Calibri" panose="020F0502020204030204" pitchFamily="34" charset="0"/>
              </a:rPr>
              <a:t>The district shall follow the procedures in the plan in the event of an emergency. </a:t>
            </a:r>
          </a:p>
          <a:p>
            <a:pPr marL="342857" indent="-342857">
              <a:lnSpc>
                <a:spcPct val="107000"/>
              </a:lnSpc>
              <a:spcAft>
                <a:spcPts val="800"/>
              </a:spcAft>
              <a:buFont typeface="Symbol" panose="05050102010706020507" pitchFamily="18" charset="2"/>
              <a:buChar char=""/>
            </a:pPr>
            <a:endParaRPr lang="en-US" sz="1000" dirty="0">
              <a:latin typeface="Calibri" panose="020F0502020204030204" pitchFamily="34" charset="0"/>
              <a:ea typeface="Calibri" panose="020F0502020204030204" pitchFamily="34" charset="0"/>
            </a:endParaRPr>
          </a:p>
          <a:p>
            <a:pPr marL="0">
              <a:lnSpc>
                <a:spcPct val="107000"/>
              </a:lnSpc>
              <a:spcAft>
                <a:spcPts val="800"/>
              </a:spcAft>
            </a:pPr>
            <a:r>
              <a:rPr lang="en-US" sz="1000" dirty="0">
                <a:latin typeface="Calibri" panose="020F0502020204030204" pitchFamily="34" charset="0"/>
                <a:ea typeface="Calibri" panose="020F0502020204030204" pitchFamily="34" charset="0"/>
              </a:rPr>
              <a:t>In addition to requirements relating to the plan, section 10.24 of Chapter 10 also requires that school entities prepare certain materials for immediate deployment to the incident command post for the purpose of assisting local police and fire departments in responding to an emergency. The materials that MUST be assembled and ready for deployment to the Incident Command Post by September 30 of each year include:</a:t>
            </a:r>
          </a:p>
          <a:p>
            <a:pPr marL="0">
              <a:lnSpc>
                <a:spcPct val="107000"/>
              </a:lnSpc>
              <a:spcAft>
                <a:spcPts val="800"/>
              </a:spcAft>
            </a:pPr>
            <a:r>
              <a:rPr lang="en-US" sz="1000" dirty="0">
                <a:latin typeface="Calibri" panose="020F0502020204030204" pitchFamily="34" charset="0"/>
                <a:ea typeface="Calibri" panose="020F0502020204030204" pitchFamily="34" charset="0"/>
              </a:rPr>
              <a:t>  (1)  Blueprints or floor plans of the school buildings.</a:t>
            </a:r>
          </a:p>
          <a:p>
            <a:pPr marL="0">
              <a:lnSpc>
                <a:spcPct val="107000"/>
              </a:lnSpc>
              <a:spcAft>
                <a:spcPts val="800"/>
              </a:spcAft>
            </a:pPr>
            <a:r>
              <a:rPr lang="en-US" sz="1000" dirty="0">
                <a:latin typeface="Calibri" panose="020F0502020204030204" pitchFamily="34" charset="0"/>
                <a:ea typeface="Calibri" panose="020F0502020204030204" pitchFamily="34" charset="0"/>
              </a:rPr>
              <a:t>   (2)  Aerial photo, map or layout of the school campus, adjacent properties and surrounding streets or roads.</a:t>
            </a:r>
          </a:p>
          <a:p>
            <a:pPr marL="0">
              <a:lnSpc>
                <a:spcPct val="107000"/>
              </a:lnSpc>
              <a:spcAft>
                <a:spcPts val="800"/>
              </a:spcAft>
            </a:pPr>
            <a:r>
              <a:rPr lang="en-US" sz="1000" dirty="0">
                <a:latin typeface="Calibri" panose="020F0502020204030204" pitchFamily="34" charset="0"/>
                <a:ea typeface="Calibri" panose="020F0502020204030204" pitchFamily="34" charset="0"/>
              </a:rPr>
              <a:t>   (3)  Locations of predetermined or prospective command posts.</a:t>
            </a:r>
          </a:p>
          <a:p>
            <a:pPr marL="0">
              <a:lnSpc>
                <a:spcPct val="107000"/>
              </a:lnSpc>
              <a:spcAft>
                <a:spcPts val="800"/>
              </a:spcAft>
            </a:pPr>
            <a:r>
              <a:rPr lang="en-US" sz="1000" dirty="0">
                <a:latin typeface="Calibri" panose="020F0502020204030204" pitchFamily="34" charset="0"/>
                <a:ea typeface="Calibri" panose="020F0502020204030204" pitchFamily="34" charset="0"/>
              </a:rPr>
              <a:t>   (4)  Current teacher/employee roster.</a:t>
            </a:r>
          </a:p>
          <a:p>
            <a:pPr marL="0">
              <a:lnSpc>
                <a:spcPct val="107000"/>
              </a:lnSpc>
              <a:spcAft>
                <a:spcPts val="800"/>
              </a:spcAft>
            </a:pPr>
            <a:r>
              <a:rPr lang="en-US" sz="1000" dirty="0">
                <a:latin typeface="Calibri" panose="020F0502020204030204" pitchFamily="34" charset="0"/>
                <a:ea typeface="Calibri" panose="020F0502020204030204" pitchFamily="34" charset="0"/>
              </a:rPr>
              <a:t>   (5)  Current student roster.</a:t>
            </a:r>
          </a:p>
          <a:p>
            <a:pPr marL="0">
              <a:lnSpc>
                <a:spcPct val="107000"/>
              </a:lnSpc>
              <a:spcAft>
                <a:spcPts val="800"/>
              </a:spcAft>
            </a:pPr>
            <a:r>
              <a:rPr lang="en-US" sz="1000" dirty="0">
                <a:latin typeface="Calibri" panose="020F0502020204030204" pitchFamily="34" charset="0"/>
                <a:ea typeface="Calibri" panose="020F0502020204030204" pitchFamily="34" charset="0"/>
              </a:rPr>
              <a:t>   (6)  Most recent school yearbook.</a:t>
            </a:r>
          </a:p>
          <a:p>
            <a:pPr marL="0">
              <a:lnSpc>
                <a:spcPct val="107000"/>
              </a:lnSpc>
              <a:spcAft>
                <a:spcPts val="800"/>
              </a:spcAft>
            </a:pPr>
            <a:r>
              <a:rPr lang="en-US" sz="1000" dirty="0">
                <a:latin typeface="Calibri" panose="020F0502020204030204" pitchFamily="34" charset="0"/>
                <a:ea typeface="Calibri" panose="020F0502020204030204" pitchFamily="34" charset="0"/>
              </a:rPr>
              <a:t>   (7)  School fire-alarm shutoff location and procedures.</a:t>
            </a:r>
          </a:p>
          <a:p>
            <a:pPr marL="0">
              <a:lnSpc>
                <a:spcPct val="107000"/>
              </a:lnSpc>
              <a:spcAft>
                <a:spcPts val="800"/>
              </a:spcAft>
            </a:pPr>
            <a:r>
              <a:rPr lang="en-US" sz="1000" dirty="0">
                <a:latin typeface="Calibri" panose="020F0502020204030204" pitchFamily="34" charset="0"/>
                <a:ea typeface="Calibri" panose="020F0502020204030204" pitchFamily="34" charset="0"/>
              </a:rPr>
              <a:t>   (8)  School sprinkler system shutoff location and procedures.</a:t>
            </a:r>
          </a:p>
          <a:p>
            <a:pPr marL="0">
              <a:lnSpc>
                <a:spcPct val="107000"/>
              </a:lnSpc>
              <a:spcAft>
                <a:spcPts val="800"/>
              </a:spcAft>
            </a:pPr>
            <a:r>
              <a:rPr lang="en-US" sz="1000" dirty="0">
                <a:latin typeface="Calibri" panose="020F0502020204030204" pitchFamily="34" charset="0"/>
                <a:ea typeface="Calibri" panose="020F0502020204030204" pitchFamily="34" charset="0"/>
              </a:rPr>
              <a:t>   (9)  Gas/utility line layouts and shutoff valve locations.</a:t>
            </a:r>
          </a:p>
          <a:p>
            <a:pPr marL="0">
              <a:lnSpc>
                <a:spcPct val="107000"/>
              </a:lnSpc>
              <a:spcAft>
                <a:spcPts val="800"/>
              </a:spcAft>
            </a:pPr>
            <a:r>
              <a:rPr lang="en-US" sz="1000" dirty="0">
                <a:latin typeface="Calibri" panose="020F0502020204030204" pitchFamily="34" charset="0"/>
                <a:ea typeface="Calibri" panose="020F0502020204030204" pitchFamily="34" charset="0"/>
              </a:rPr>
              <a:t>   (10)  Cable/satellite television shutoff location and procedures.</a:t>
            </a:r>
          </a:p>
          <a:p>
            <a:pPr marL="0">
              <a:lnSpc>
                <a:spcPct val="107000"/>
              </a:lnSpc>
              <a:spcAft>
                <a:spcPts val="800"/>
              </a:spcAft>
            </a:pPr>
            <a:r>
              <a:rPr lang="en-US" sz="1000" dirty="0">
                <a:latin typeface="Calibri" panose="020F0502020204030204" pitchFamily="34" charset="0"/>
                <a:ea typeface="Calibri" panose="020F0502020204030204" pitchFamily="34" charset="0"/>
              </a:rPr>
              <a:t>   (11)  Other information the school entity deems pertinent to assist local police and fire departments in responding to an emergency.</a:t>
            </a:r>
          </a:p>
          <a:p>
            <a:pPr marL="0">
              <a:lnSpc>
                <a:spcPct val="107000"/>
              </a:lnSpc>
              <a:spcAft>
                <a:spcPts val="800"/>
              </a:spcAft>
            </a:pPr>
            <a:endParaRPr lang="en-US" sz="1000" dirty="0">
              <a:latin typeface="Calibri" panose="020F0502020204030204" pitchFamily="34" charset="0"/>
              <a:ea typeface="Calibri" panose="020F0502020204030204" pitchFamily="34" charset="0"/>
            </a:endParaRPr>
          </a:p>
          <a:p>
            <a:pPr marL="0">
              <a:lnSpc>
                <a:spcPct val="107000"/>
              </a:lnSpc>
            </a:pPr>
            <a:r>
              <a:rPr lang="en-US" sz="1000" b="1" u="sng" dirty="0">
                <a:solidFill>
                  <a:srgbClr val="0000FF"/>
                </a:solidFill>
                <a:latin typeface="Calibri" panose="020F0502020204030204" pitchFamily="34" charset="0"/>
                <a:ea typeface="Calibri" panose="020F0502020204030204" pitchFamily="34" charset="0"/>
                <a:hlinkClick r:id="rId5"/>
              </a:rPr>
              <a:t>35 Pa.C.S. §7701(g)</a:t>
            </a:r>
            <a:r>
              <a:rPr lang="en-US" sz="1000" b="1" dirty="0">
                <a:latin typeface="Calibri" panose="020F0502020204030204" pitchFamily="34" charset="0"/>
                <a:ea typeface="Calibri" panose="020F0502020204030204" pitchFamily="34" charset="0"/>
              </a:rPr>
              <a:t> – Duties Concerning Disaster Prevention</a:t>
            </a:r>
            <a:endParaRPr lang="en-US" sz="1000" dirty="0">
              <a:latin typeface="Calibri" panose="020F0502020204030204" pitchFamily="34" charset="0"/>
              <a:ea typeface="Calibri" panose="020F0502020204030204" pitchFamily="34" charset="0"/>
            </a:endParaRPr>
          </a:p>
          <a:p>
            <a:pPr marL="0">
              <a:lnSpc>
                <a:spcPct val="107000"/>
              </a:lnSpc>
            </a:pPr>
            <a:r>
              <a:rPr lang="en-US" sz="1000" dirty="0">
                <a:latin typeface="Calibri" panose="020F0502020204030204" pitchFamily="34" charset="0"/>
                <a:ea typeface="Calibri" panose="020F0502020204030204" pitchFamily="34" charset="0"/>
              </a:rPr>
              <a:t> </a:t>
            </a:r>
          </a:p>
          <a:p>
            <a:pPr marL="0">
              <a:lnSpc>
                <a:spcPct val="107000"/>
              </a:lnSpc>
            </a:pPr>
            <a:r>
              <a:rPr lang="en-US" sz="1000" dirty="0">
                <a:latin typeface="Calibri" panose="020F0502020204030204" pitchFamily="34" charset="0"/>
                <a:ea typeface="Calibri" panose="020F0502020204030204" pitchFamily="34" charset="0"/>
              </a:rPr>
              <a:t>This statute broadly describes the requirements that school districts have to develop disaster prevention plans. The regulations above under Chapter 10 are more specific as to information required for disaster response.  All coordinators should be familiar with their school entity’s emergency response plan. The statute requires:</a:t>
            </a:r>
          </a:p>
          <a:p>
            <a:pPr marL="342857" indent="-342857">
              <a:lnSpc>
                <a:spcPct val="107000"/>
              </a:lnSpc>
              <a:buFont typeface="Symbol" panose="05050102010706020507" pitchFamily="18" charset="2"/>
              <a:buChar char=""/>
            </a:pPr>
            <a:r>
              <a:rPr lang="en-US" sz="1000" dirty="0">
                <a:latin typeface="Calibri" panose="020F0502020204030204" pitchFamily="34" charset="0"/>
                <a:ea typeface="Calibri" panose="020F0502020204030204" pitchFamily="34" charset="0"/>
              </a:rPr>
              <a:t>Every school district to develop and implement a comprehensive disaster response and emergency preparedness plan; </a:t>
            </a:r>
          </a:p>
          <a:p>
            <a:pPr marL="342857" indent="-342857">
              <a:lnSpc>
                <a:spcPct val="107000"/>
              </a:lnSpc>
              <a:buFont typeface="Symbol" panose="05050102010706020507" pitchFamily="18" charset="2"/>
              <a:buChar char=""/>
            </a:pPr>
            <a:r>
              <a:rPr lang="en-US" sz="1000" dirty="0">
                <a:latin typeface="Calibri" panose="020F0502020204030204" pitchFamily="34" charset="0"/>
                <a:ea typeface="Calibri" panose="020F0502020204030204" pitchFamily="34" charset="0"/>
              </a:rPr>
              <a:t>The plan must be consistent with the guidelines developed by the Pennsylvania Emergency Management Agency and other pertinent state requirements; </a:t>
            </a:r>
          </a:p>
          <a:p>
            <a:pPr marL="342857" indent="-342857">
              <a:lnSpc>
                <a:spcPct val="107000"/>
              </a:lnSpc>
              <a:buFont typeface="Symbol" panose="05050102010706020507" pitchFamily="18" charset="2"/>
              <a:buChar char=""/>
            </a:pPr>
            <a:r>
              <a:rPr lang="en-US" sz="1000" dirty="0">
                <a:latin typeface="Calibri" panose="020F0502020204030204" pitchFamily="34" charset="0"/>
                <a:ea typeface="Calibri" panose="020F0502020204030204" pitchFamily="34" charset="0"/>
              </a:rPr>
              <a:t>The plan must be reviewed annually and modified as necessary; and</a:t>
            </a:r>
          </a:p>
          <a:p>
            <a:pPr marL="342857" indent="-342857">
              <a:lnSpc>
                <a:spcPct val="107000"/>
              </a:lnSpc>
              <a:buFont typeface="Symbol" panose="05050102010706020507" pitchFamily="18" charset="2"/>
              <a:buChar char=""/>
            </a:pPr>
            <a:r>
              <a:rPr lang="en-US" sz="1000" dirty="0">
                <a:latin typeface="Calibri" panose="020F0502020204030204" pitchFamily="34" charset="0"/>
                <a:ea typeface="Calibri" panose="020F0502020204030204" pitchFamily="34" charset="0"/>
              </a:rPr>
              <a:t>A copy of the plan must be provided to the county emergency management agency.</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201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742438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pPr>
            <a:r>
              <a:rPr lang="en-US" sz="1000" dirty="0">
                <a:latin typeface="Calibri" panose="020F0502020204030204" pitchFamily="34" charset="0"/>
                <a:ea typeface="Calibri" panose="020F0502020204030204" pitchFamily="34" charset="0"/>
              </a:rPr>
              <a:t>The aim and goals if this section of the training: </a:t>
            </a:r>
          </a:p>
          <a:p>
            <a:pPr marL="0" indent="0">
              <a:spcBef>
                <a:spcPts val="600"/>
              </a:spcBef>
            </a:pPr>
            <a:endParaRPr lang="en-US" sz="1000" dirty="0">
              <a:latin typeface="Calibri" panose="020F0502020204030204" pitchFamily="34" charset="0"/>
              <a:ea typeface="Calibri" panose="020F0502020204030204" pitchFamily="34" charset="0"/>
            </a:endParaRP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To provide information about the legal requirements about coordination and communication with law enforcement and emergency personnel</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To review recognized best practice elements necessary to create and develop critical relationships with law enforcement and emergency personnel</a:t>
            </a:r>
          </a:p>
          <a:p>
            <a:pPr marL="342857" indent="-342857">
              <a:spcAft>
                <a:spcPts val="600"/>
              </a:spcAft>
              <a:buFont typeface="Arial" panose="020B0604020202020204" pitchFamily="34" charset="0"/>
              <a:buChar char="●"/>
            </a:pPr>
            <a:r>
              <a:rPr lang="en-US" sz="1000" dirty="0">
                <a:latin typeface="Calibri" panose="020F0502020204030204" pitchFamily="34" charset="0"/>
                <a:ea typeface="Calibri" panose="020F0502020204030204" pitchFamily="34" charset="0"/>
              </a:rPr>
              <a:t>To develop and provide insight in reviewing your school entities policies, procedures, and interagency agreements pertaining to law enforcement and emergency personnel engagement with your school entity’s students and staff</a:t>
            </a:r>
          </a:p>
          <a:p>
            <a:endParaRPr lang="en-US" dirty="0"/>
          </a:p>
        </p:txBody>
      </p:sp>
      <p:sp>
        <p:nvSpPr>
          <p:cNvPr id="4" name="Slide Number Placeholder 3"/>
          <p:cNvSpPr>
            <a:spLocks noGrp="1"/>
          </p:cNvSpPr>
          <p:nvPr>
            <p:ph type="sldNum" sz="quarter" idx="5"/>
          </p:nvPr>
        </p:nvSpPr>
        <p:spPr/>
        <p:txBody>
          <a:bodyPr/>
          <a:lstStyle/>
          <a:p>
            <a:fld id="{8E4EB65E-DAC0-854F-A36F-292AC047470E}" type="slidenum">
              <a:rPr lang="en-US" smtClean="0"/>
              <a:t>202</a:t>
            </a:fld>
            <a:endParaRPr lang="en-US"/>
          </a:p>
        </p:txBody>
      </p:sp>
    </p:spTree>
    <p:extLst>
      <p:ext uri="{BB962C8B-B14F-4D97-AF65-F5344CB8AC3E}">
        <p14:creationId xmlns:p14="http://schemas.microsoft.com/office/powerpoint/2010/main" val="161024993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203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826250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b="1" u="sng" dirty="0">
                <a:solidFill>
                  <a:srgbClr val="000000"/>
                </a:solidFill>
                <a:latin typeface="Calibri" panose="020F0502020204030204" pitchFamily="34" charset="0"/>
                <a:ea typeface="Times New Roman" panose="02020603050405020304" pitchFamily="18" charset="0"/>
                <a:hlinkClick r:id="rId3"/>
              </a:rPr>
              <a:t>Article XIII-A (Student Supports)</a:t>
            </a:r>
            <a:endParaRPr lang="en-US" sz="1000" dirty="0">
              <a:latin typeface="Times New Roman" panose="02020603050405020304" pitchFamily="18" charset="0"/>
              <a:ea typeface="Times New Roman" panose="02020603050405020304" pitchFamily="18" charset="0"/>
            </a:endParaRPr>
          </a:p>
          <a:p>
            <a:pPr marL="0"/>
            <a:r>
              <a:rPr lang="en-US" sz="1000" b="1" dirty="0">
                <a:solidFill>
                  <a:srgbClr val="FF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b="1" dirty="0">
                <a:solidFill>
                  <a:srgbClr val="FF0000"/>
                </a:solidFill>
                <a:latin typeface="Calibri" panose="020F0502020204030204" pitchFamily="34" charset="0"/>
                <a:ea typeface="Times New Roman" panose="02020603050405020304" pitchFamily="18" charset="0"/>
              </a:rPr>
              <a:t>(Diversion Programming and definitions)</a:t>
            </a:r>
            <a:endParaRPr lang="en-US" sz="1000" dirty="0">
              <a:latin typeface="Times New Roman" panose="02020603050405020304" pitchFamily="18" charset="0"/>
              <a:ea typeface="Times New Roman" panose="02020603050405020304" pitchFamily="18" charset="0"/>
            </a:endParaRPr>
          </a:p>
          <a:p>
            <a:pPr marL="0"/>
            <a:r>
              <a:rPr lang="en-US" sz="1000"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1301-A.  Definitions.--As used in this article,</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"Chief school administrator" shall mean the superintendent of a public school district, superintendent of an area career and technical school, executive director of an intermediate unit or chief executive officer of a charter school.</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"Office" (Def.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"School entity" shall mean any public school district, intermediate unit, area career and technical school or charter school.</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"School-based diversion programs" shall mean programs and interventions designed to redirect youth who commit minor offenses in school from exclusionary disciplinary practices or formal processing in the juvenile justice system, while still holding the student accountable for the student's actions. These programs include, but are not limited to, youth aid panels, positive youth development programming, teen/youth courts, restorative justice interventions, truancy prevention and intervention programs, mentoring programs and intervention programs and educational practices to assist students with persistent disruptive and serious problem behaviors.</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"School property" shall mean any public school grounds, any school-sponsored activity or any conveyance providing transportation to a school entity or school-sponsored activity.</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"School-wide positive behavior support" means a school-wide, evidence-based tiered framework for supporting students' behavioral, academic, social, emotional and mental health.</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"Student with a disability" (Def.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"Weapon" shall include, but not be limited to, any knife, cutting instrument, cutting tool, nunchaku, firearm, shotgun, rifle and any other tool, instrument or implement capable of inflicting serious bodily injury.</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(1301-A amended Dec. 13, 2023, P.L.187, No.33)</a:t>
            </a:r>
            <a:endParaRPr lang="en-US" sz="1000" dirty="0">
              <a:latin typeface="Times New Roman" panose="02020603050405020304" pitchFamily="18" charset="0"/>
              <a:ea typeface="Times New Roman" panose="02020603050405020304" pitchFamily="18" charset="0"/>
            </a:endParaRPr>
          </a:p>
          <a:p>
            <a:pPr marL="0"/>
            <a:r>
              <a:rPr lang="en-US" sz="1000"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kern="100" dirty="0">
                <a:latin typeface="Calibri" panose="020F0502020204030204" pitchFamily="34" charset="0"/>
                <a:ea typeface="Calibri" panose="020F0502020204030204" pitchFamily="34" charset="0"/>
                <a:cs typeface="Times New Roman" panose="02020603050405020304" pitchFamily="18" charset="0"/>
              </a:rPr>
              <a:t> </a:t>
            </a:r>
          </a:p>
          <a:p>
            <a:pPr marL="0"/>
            <a:r>
              <a:rPr lang="en-US" sz="10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(Code of Conduct, programs for positive behaviors and violence prevention, Risk Assessment and trainings to do so)</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kern="100" dirty="0">
                <a:latin typeface="Calibri" panose="020F0502020204030204" pitchFamily="34" charset="0"/>
                <a:ea typeface="Calibri" panose="020F0502020204030204" pitchFamily="34" charset="0"/>
                <a:cs typeface="Times New Roman" panose="02020603050405020304" pitchFamily="18" charset="0"/>
              </a:rPr>
              <a:t> </a:t>
            </a:r>
          </a:p>
          <a:p>
            <a:pPr marL="641904" indent="-366349"/>
            <a:r>
              <a:rPr lang="en-US" sz="1000" b="1" dirty="0">
                <a:solidFill>
                  <a:srgbClr val="000000"/>
                </a:solidFill>
                <a:latin typeface="Calibri" panose="020F0502020204030204" pitchFamily="34" charset="0"/>
                <a:ea typeface="Times New Roman" panose="02020603050405020304" pitchFamily="18" charset="0"/>
              </a:rPr>
              <a:t>Compiler's Note:</a:t>
            </a:r>
            <a:r>
              <a:rPr lang="en-US" sz="1000" dirty="0">
                <a:solidFill>
                  <a:srgbClr val="000000"/>
                </a:solidFill>
                <a:latin typeface="Calibri" panose="020F0502020204030204" pitchFamily="34" charset="0"/>
                <a:ea typeface="Times New Roman" panose="02020603050405020304" pitchFamily="18" charset="0"/>
              </a:rPr>
              <a:t>  Section 24 of Act 104 of 2010, which amended section 1301-A, provided that any regulations that are inconsistent with Act 104 are hereby abrogated to the extent of the inconsistency.</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1302-A.  Student Supports.--(a)  (Reserved).</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(b)  The Department of Education shall have the power and duty to implement the following:</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  </a:t>
            </a:r>
            <a:r>
              <a:rPr lang="en-US" sz="1000" b="1" dirty="0">
                <a:solidFill>
                  <a:srgbClr val="000000"/>
                </a:solidFill>
                <a:latin typeface="Calibri" panose="020F0502020204030204" pitchFamily="34" charset="0"/>
                <a:ea typeface="Times New Roman" panose="02020603050405020304" pitchFamily="18" charset="0"/>
              </a:rPr>
              <a:t>To collect, develop and disseminate information, policies, strategies and other information to assist in the development of programs that support students, reduce unnecessary student disciplinary actions and promote an environment of greater productivity, safety and learning, including, but not limited to:</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a:t>
            </a:r>
            <a:r>
              <a:rPr lang="en-US" sz="1000" b="1" dirty="0" err="1">
                <a:solidFill>
                  <a:srgbClr val="000000"/>
                </a:solidFill>
                <a:latin typeface="Calibri" panose="020F0502020204030204" pitchFamily="34" charset="0"/>
                <a:ea typeface="Times New Roman" panose="02020603050405020304" pitchFamily="18" charset="0"/>
              </a:rPr>
              <a:t>i</a:t>
            </a:r>
            <a:r>
              <a:rPr lang="en-US" sz="1000" b="1" dirty="0">
                <a:solidFill>
                  <a:srgbClr val="000000"/>
                </a:solidFill>
                <a:latin typeface="Calibri" panose="020F0502020204030204" pitchFamily="34" charset="0"/>
                <a:ea typeface="Times New Roman" panose="02020603050405020304" pitchFamily="18" charset="0"/>
              </a:rPr>
              <a:t>)  School-wide positive behavior support that includes primary or universal, secondary and tertiary supports and interventions in school entities.</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(ii)  School-based diversion programs.</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(iii)  Classroom management.</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(iv)  Student discipline.</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(v)  Student codes of conduct.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(vi)  </a:t>
            </a:r>
            <a:r>
              <a:rPr lang="en-US" sz="1000" b="1" dirty="0">
                <a:solidFill>
                  <a:srgbClr val="000000"/>
                </a:solidFill>
                <a:latin typeface="Calibri" panose="020F0502020204030204" pitchFamily="34" charset="0"/>
                <a:ea typeface="Times New Roman" panose="02020603050405020304" pitchFamily="18" charset="0"/>
              </a:rPr>
              <a:t>Training to assess risk factors that increase the likelihood of problem behaviors among students.</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(vii)  </a:t>
            </a:r>
            <a:r>
              <a:rPr lang="en-US" sz="1000" b="1" dirty="0">
                <a:solidFill>
                  <a:srgbClr val="000000"/>
                </a:solidFill>
                <a:latin typeface="Calibri" panose="020F0502020204030204" pitchFamily="34" charset="0"/>
                <a:ea typeface="Times New Roman" panose="02020603050405020304" pitchFamily="18" charset="0"/>
              </a:rPr>
              <a:t>Conflict resolution and dispute management.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(viii)  </a:t>
            </a:r>
            <a:r>
              <a:rPr lang="en-US" sz="1000" b="1" dirty="0">
                <a:solidFill>
                  <a:srgbClr val="000000"/>
                </a:solidFill>
                <a:latin typeface="Calibri" panose="020F0502020204030204" pitchFamily="34" charset="0"/>
                <a:ea typeface="Times New Roman" panose="02020603050405020304" pitchFamily="18" charset="0"/>
              </a:rPr>
              <a:t>Staff training programs in the use of positive behavior supports, de-escalation techniques, appropriate responses to student behavior that may require immediate intervention and trauma-informed treatment for mental health providers in schools.</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(ix)  Research-based violence prevention programs that address risk factors to reduce incidents of problem behaviors among students, including, but not limited to, mental health early intervention, self-care, bullying and suicide awareness and prevention.</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(x)  </a:t>
            </a:r>
            <a:r>
              <a:rPr lang="en-US" sz="1000" b="1" dirty="0">
                <a:solidFill>
                  <a:srgbClr val="000000"/>
                </a:solidFill>
                <a:latin typeface="Calibri" panose="020F0502020204030204" pitchFamily="34" charset="0"/>
                <a:ea typeface="Times New Roman" panose="02020603050405020304" pitchFamily="18" charset="0"/>
              </a:rPr>
              <a:t>Risk assessment, safety-related, violence prevention curricula, including dating violence curricula, restorative justice strategies, mental health early intervention, self-care and suicide awareness and prevention curricula.</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(xi)  Evidence-based screenings for adverse childhood experiences that are proven to be determinants of physical, social and behavioral health and provide trauma-informed counseling services as necessary to students based upon the screening results.</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(xii)  Trauma-informed approaches that increase student and school employee access to quality trauma support services and behavioral health care.</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(2)  </a:t>
            </a:r>
            <a:r>
              <a:rPr lang="en-US" sz="1000" b="1" dirty="0">
                <a:solidFill>
                  <a:srgbClr val="000000"/>
                </a:solidFill>
                <a:latin typeface="Calibri" panose="020F0502020204030204" pitchFamily="34" charset="0"/>
                <a:ea typeface="Times New Roman" panose="02020603050405020304" pitchFamily="18" charset="0"/>
              </a:rPr>
              <a:t>To provide direct training to school employees, parents, law enforcement officials and communities on effective measures to maintain and improve learning environments for students and staff.</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(2.1)  ((2.1)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(3)  To assist in collaboration and coordination with the School Safety and Security Committee established under section 1302-B and school entities and nonpublic schools on the development of policies to be used regarding possession of weapons by any person, acts of violence and protocols for coordination with and reporting to law enforcement officials and the Department of Education.</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(4)  To verify the existence of corrective action plans to reduce incidents of violence as required in the Every Student Succeeds Act (Public Law 114-95, 129 Stat. 1802).</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(4.1) ((4.1)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(5)  To develop in collaboration and coordination with the School Safety and Security Committee established under section 1302-B forms to be used by school entities and police departments for reporting incidents involving acts of violence and possession of weapons on school property. The forms shall be reviewed on a biennial basis and revised when necessary.</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(6)  ((6)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(7)  ((7)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(8)  ((8)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(9)  ((9)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(b.1)  The Department of Education shall process and tabulate the data on an annual basis to assist school administrators, the School Safety and Security Committee established under section 1302-B and law enforcement officials in their duties under this article.</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(c)  ((c)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(c.1)  ((c.1)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(d)  ((d)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(e)  ((e)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(e.1)  ((e.1)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(e.2)  ((e.2)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(f)  ((f)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(1302-A amended Dec. 13, 2023, P.L.187, No.33)</a:t>
            </a:r>
            <a:endParaRPr lang="en-US" sz="1000" dirty="0">
              <a:latin typeface="Times New Roman" panose="02020603050405020304" pitchFamily="18" charset="0"/>
              <a:ea typeface="Times New Roman" panose="02020603050405020304" pitchFamily="18" charset="0"/>
            </a:endParaRPr>
          </a:p>
          <a:p>
            <a:pPr marL="0"/>
            <a:r>
              <a:rPr lang="en-US" sz="1000" dirty="0">
                <a:solidFill>
                  <a:srgbClr val="000000"/>
                </a:solidFill>
                <a:latin typeface="Courier New" panose="02070309020205020404" pitchFamily="49"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b="1" dirty="0">
                <a:solidFill>
                  <a:srgbClr val="000000"/>
                </a:solidFill>
                <a:latin typeface="Courier New" panose="02070309020205020404" pitchFamily="49"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b="1" dirty="0">
                <a:solidFill>
                  <a:srgbClr val="FF0000"/>
                </a:solidFill>
                <a:latin typeface="Calibri" panose="020F0502020204030204" pitchFamily="34" charset="0"/>
                <a:ea typeface="Times New Roman" panose="02020603050405020304" pitchFamily="18" charset="0"/>
              </a:rPr>
              <a:t>(Bullying)</a:t>
            </a:r>
            <a:endParaRPr lang="en-US" sz="1000" dirty="0">
              <a:latin typeface="Times New Roman" panose="02020603050405020304" pitchFamily="18" charset="0"/>
              <a:ea typeface="Times New Roman" panose="02020603050405020304" pitchFamily="18" charset="0"/>
            </a:endParaRPr>
          </a:p>
          <a:p>
            <a:pPr marL="641904" indent="-366349"/>
            <a:r>
              <a:rPr lang="en-US" sz="1000" b="1"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641904" indent="-366349"/>
            <a:r>
              <a:rPr lang="en-US" sz="1000" b="1" dirty="0">
                <a:solidFill>
                  <a:srgbClr val="000000"/>
                </a:solidFill>
                <a:latin typeface="Calibri" panose="020F0502020204030204" pitchFamily="34" charset="0"/>
                <a:ea typeface="Times New Roman" panose="02020603050405020304" pitchFamily="18" charset="0"/>
              </a:rPr>
              <a:t>Compiler's Note:</a:t>
            </a:r>
            <a:r>
              <a:rPr lang="en-US" sz="1000" dirty="0">
                <a:solidFill>
                  <a:srgbClr val="000000"/>
                </a:solidFill>
                <a:latin typeface="Calibri" panose="020F0502020204030204" pitchFamily="34" charset="0"/>
                <a:ea typeface="Times New Roman" panose="02020603050405020304" pitchFamily="18" charset="0"/>
              </a:rPr>
              <a:t>  Section 24 of Act 104 of 2010, which amended section 1303-A, provided that any regulations that are inconsistent with Act 104 are hereby abrogated to the extent of the inconsistency.</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Section 1303.1-A.  Policy Relating to Bullying.--(a)  No later than January 1, 2009, each school entity shall adopt a policy or amend its existing policy relating to bullying and incorporate the policy into the school entity's code of student conduct required under 22 Pa. Code § 12.3(c) (relating to school rules). The policy shall delineate disciplinary consequences for bullying and may provide for prevention, intervention and education programs, provided that no school entity shall be required to establish a new policy under this section if one currently exists and reasonably fulfills the requirements of this section. The policy shall identify the appropriate school staff person to receive reports of incidents of alleged bullying.</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(b)  Each school entity shall make the policy available on its publicly accessible Internet website, if available, and in every classroom. Each school entity shall post the policy at a prominent location within each school building where such notices are usually posted. Each school entity shall ensure that the policy and procedures for reporting bullying incidents are reviewed with students within ninety (90) days after their adoption and thereafter at least once each school year.</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(c)  Each school entity shall review its policy every three (3) years and annually provide the Department of Education with a copy of its policy relating to bullying, including information related to the development and implementation of any bullying prevention, intervention and education programs. The information required under this subsection shall be attached to or made part of the annual report required under section 1319-B(b). ((c) amended Dec. 13, 2023, P.L.187, No.33)</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(d)  In its policy relating to bullying adopted or maintained under subsection (a), a school entity shall not be prohibited from defining bullying in such a way as to encompass acts that occur outside a school setting if those acts meet the requirements contained in subsection (e)(1), (3) and (4). If a school entity reports acts of bullying to the Department of Education in accordance with section 1319-B(b), it shall report all incidents that qualify as bullying under the entity's adopted definition of that term. ((d) amended Dec. 13, 2023, P.L.187, No.33)</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(e)  For purposes of this article, "bullying" shall mean an intentional electronic, written, verbal or physical act, or a series of acts:</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(1)  directed at another student or students;</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(2)  which occurs in a school setting;</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(3)  that is severe, persistent or pervasive; and</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(4)  that has the effect of doing any of the following:</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a:t>
            </a:r>
            <a:r>
              <a:rPr lang="en-US" sz="1000" b="1" dirty="0" err="1">
                <a:solidFill>
                  <a:srgbClr val="000000"/>
                </a:solidFill>
                <a:latin typeface="Calibri" panose="020F0502020204030204" pitchFamily="34" charset="0"/>
                <a:ea typeface="Times New Roman" panose="02020603050405020304" pitchFamily="18" charset="0"/>
              </a:rPr>
              <a:t>i</a:t>
            </a:r>
            <a:r>
              <a:rPr lang="en-US" sz="1000" b="1" dirty="0">
                <a:solidFill>
                  <a:srgbClr val="000000"/>
                </a:solidFill>
                <a:latin typeface="Calibri" panose="020F0502020204030204" pitchFamily="34" charset="0"/>
                <a:ea typeface="Times New Roman" panose="02020603050405020304" pitchFamily="18" charset="0"/>
              </a:rPr>
              <a:t>)  substantially interfering with a student's education;</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(ii)  creating a threatening environment; or</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(iii)  substantially disrupting the orderly operation of the school; and</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"school setting" shall mean in the school, on school grounds, in school vehicles, at a designated bus stop or at any activity sponsored, supervised or sanctioned by the school.</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(1303.1-A added July 9, 2008, P.L.846, No.61)</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1304-A.  Sworn Statement.--(a)  Prior to admission to any school entity, the parent, guardian or other person having control or charge of a student shall, upon registration, provide a sworn statement or affirmation stating whether the pupil was previously or is presently suspended or expelled from any public or private school of this Commonwealth or any other state for an act or offense involving weapons, alcohol or drugs or for the </a:t>
            </a:r>
            <a:r>
              <a:rPr lang="en-US" sz="1000" dirty="0" err="1">
                <a:solidFill>
                  <a:srgbClr val="000000"/>
                </a:solidFill>
                <a:latin typeface="Calibri" panose="020F0502020204030204" pitchFamily="34" charset="0"/>
                <a:ea typeface="Times New Roman" panose="02020603050405020304" pitchFamily="18" charset="0"/>
              </a:rPr>
              <a:t>wilful</a:t>
            </a:r>
            <a:r>
              <a:rPr lang="en-US" sz="1000" dirty="0">
                <a:solidFill>
                  <a:srgbClr val="000000"/>
                </a:solidFill>
                <a:latin typeface="Calibri" panose="020F0502020204030204" pitchFamily="34" charset="0"/>
                <a:ea typeface="Times New Roman" panose="02020603050405020304" pitchFamily="18" charset="0"/>
              </a:rPr>
              <a:t> infliction of injury to another person or for any act of violence committed on school property. The registration shall include the name of the school from which the student was expelled or suspended for the above-listed reasons with the dates of expulsion or suspension and shall be maintained as part of the student's disciplinary record.</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(b)  Any </a:t>
            </a:r>
            <a:r>
              <a:rPr lang="en-US" sz="1000" dirty="0" err="1">
                <a:solidFill>
                  <a:srgbClr val="000000"/>
                </a:solidFill>
                <a:latin typeface="Calibri" panose="020F0502020204030204" pitchFamily="34" charset="0"/>
                <a:ea typeface="Times New Roman" panose="02020603050405020304" pitchFamily="18" charset="0"/>
              </a:rPr>
              <a:t>wilful</a:t>
            </a:r>
            <a:r>
              <a:rPr lang="en-US" sz="1000" dirty="0">
                <a:solidFill>
                  <a:srgbClr val="000000"/>
                </a:solidFill>
                <a:latin typeface="Calibri" panose="020F0502020204030204" pitchFamily="34" charset="0"/>
                <a:ea typeface="Times New Roman" panose="02020603050405020304" pitchFamily="18" charset="0"/>
              </a:rPr>
              <a:t> false statement made under this section shall be a misdemeanor of the third degree.</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(1304-A amended June 25, 1997, P.L.297, No.30)</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1305-A.  Transfer of Records.--Whenever a pupil transfers to another school entity or nonpublic school, a certified copy of the student's disciplinary record shall be transmitted to the school entity or nonpublic school to which the pupil has transferred. The school entity or nonpublic school to which the student has transferred should request the record. The sending school entity or nonpublic school shall have ten (10) days from receipt of the request to supply a certified copy of the student's disciplinary record. The requirements of this section apply as well to transfers between schools within the same school entity.</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(1305-A amended July 9, 2008, P.L.846, No.61)</a:t>
            </a:r>
            <a:endParaRPr lang="en-US" sz="1000" dirty="0">
              <a:latin typeface="Times New Roman" panose="02020603050405020304" pitchFamily="18" charset="0"/>
              <a:ea typeface="Times New Roman" panose="02020603050405020304" pitchFamily="18" charset="0"/>
            </a:endParaRPr>
          </a:p>
          <a:p>
            <a:pPr marL="0"/>
            <a:r>
              <a:rPr lang="en-US" sz="1000" dirty="0">
                <a:solidFill>
                  <a:srgbClr val="000000"/>
                </a:solidFill>
                <a:latin typeface="Courier New" panose="02070309020205020404" pitchFamily="49"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kern="100" dirty="0">
                <a:latin typeface="Calibri" panose="020F0502020204030204" pitchFamily="34" charset="0"/>
                <a:ea typeface="Calibri" panose="020F0502020204030204" pitchFamily="34" charset="0"/>
                <a:cs typeface="Times New Roman" panose="02020603050405020304" pitchFamily="18" charset="0"/>
              </a:rPr>
              <a:t> </a:t>
            </a:r>
          </a:p>
          <a:p>
            <a:pPr marL="0"/>
            <a:r>
              <a:rPr lang="en-US" sz="1000" b="1" dirty="0">
                <a:solidFill>
                  <a:srgbClr val="FF0000"/>
                </a:solidFill>
                <a:latin typeface="Calibri" panose="020F0502020204030204" pitchFamily="34" charset="0"/>
                <a:ea typeface="Times New Roman" panose="02020603050405020304" pitchFamily="18" charset="0"/>
              </a:rPr>
              <a:t>(Student Discipline Records)</a:t>
            </a:r>
            <a:endParaRPr lang="en-US" sz="1000" dirty="0">
              <a:latin typeface="Times New Roman" panose="02020603050405020304" pitchFamily="18" charset="0"/>
              <a:ea typeface="Times New Roman" panose="02020603050405020304" pitchFamily="18" charset="0"/>
            </a:endParaRPr>
          </a:p>
          <a:p>
            <a:pPr marL="641904" indent="-366349"/>
            <a:r>
              <a:rPr lang="en-US" sz="1000" b="1"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641904" indent="-366349"/>
            <a:r>
              <a:rPr lang="en-US" sz="1000" b="1" dirty="0">
                <a:solidFill>
                  <a:srgbClr val="000000"/>
                </a:solidFill>
                <a:latin typeface="Calibri" panose="020F0502020204030204" pitchFamily="34" charset="0"/>
                <a:ea typeface="Times New Roman" panose="02020603050405020304" pitchFamily="18" charset="0"/>
              </a:rPr>
              <a:t>Compiler's Note:</a:t>
            </a:r>
            <a:r>
              <a:rPr lang="en-US" sz="1000" dirty="0">
                <a:solidFill>
                  <a:srgbClr val="000000"/>
                </a:solidFill>
                <a:latin typeface="Calibri" panose="020F0502020204030204" pitchFamily="34" charset="0"/>
                <a:ea typeface="Times New Roman" panose="02020603050405020304" pitchFamily="18" charset="0"/>
              </a:rPr>
              <a:t>  Section 34 of Act 61 of 2008, which amended section 1305-A, provided that Act 61 shall apply retroactively to July 1 2008.</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1306-A.  Availability of Records.--A student's disciplinary record, as well as records maintained under section 1307-A, shall be available for inspection to the student and his parent, guardian or other person having control or charge of the student, to school officials and to State and local law enforcement officials as provided by law. Permission of the parent, guardian or other person having control or charge of the student shall not be required for transfer of the individual's student record to another school entity within this Commonwealth or in another state in which the student seeks enrollment or is enrolled.</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(1306-A added June 30, 1995, P.L.220, No.26)</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1307-A.  Maintenance of Records.--All school entities and private schools within this Commonwealth shall maintain updated records of all incidents of violence, incidents involving possession of a weapon and convictions or adjudications of delinquency for acts committed on school property by students enrolled therein on both a district-wide and school-by-school basis. Records maintained under this section shall be contained in a format developed by the Pennsylvania State Police in cooperation with the Department of Education. A statistical summary of these records shall be made accessible to the public for examination by the public during regular business hours.</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(1307-A amended Dec. 13, 2023, P.L.187, No.33)</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1308-A.  Report.--(1308-A repealed June 5, 2020, P.L.223, No.30)</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1309-A.  Technical Assistance.--The Department of Education shall provide guidelines and technical assistance to assist school districts and nonpublic schools in implementing the provisions of this act.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(1309-A added June 30, 1995, P.L.220, No.26)</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1310-A.  Safe Schools Advocate in School Districts of the First Class.--(1310-A repealed Dec. 13, 2023, P.L.187, No.33)</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1311-A.  Standing.--(1311-A repealed Dec. 13, 2023, P.L.187, No.33)</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1312-A.  Enforcement.--(1312-A repealed Dec. 13, 2023, P.L.187, No.33)</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1313-A.  Construction of Article and Other Laws.--(1313-A repealed Dec. 13, 2023, P.L.187, No.33)</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7B08B23-07E7-724E-AA15-B3559FB709F6}" type="slidenum">
              <a:rPr lang="en-US" smtClean="0"/>
              <a:t>204</a:t>
            </a:fld>
            <a:endParaRPr lang="en-US"/>
          </a:p>
        </p:txBody>
      </p:sp>
    </p:spTree>
    <p:extLst>
      <p:ext uri="{BB962C8B-B14F-4D97-AF65-F5344CB8AC3E}">
        <p14:creationId xmlns:p14="http://schemas.microsoft.com/office/powerpoint/2010/main" val="203256765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b="1" u="sng" dirty="0">
                <a:solidFill>
                  <a:srgbClr val="000000"/>
                </a:solidFill>
                <a:latin typeface="Calibri" panose="020F0502020204030204" pitchFamily="34" charset="0"/>
                <a:ea typeface="Times New Roman" panose="02020603050405020304" pitchFamily="18" charset="0"/>
                <a:hlinkClick r:id="rId3"/>
              </a:rPr>
              <a:t>Article XIII-A (Student Supports)</a:t>
            </a:r>
            <a:endParaRPr lang="en-US" sz="1000" dirty="0">
              <a:latin typeface="Times New Roman" panose="02020603050405020304" pitchFamily="18" charset="0"/>
              <a:ea typeface="Times New Roman" panose="02020603050405020304" pitchFamily="18" charset="0"/>
            </a:endParaRPr>
          </a:p>
          <a:p>
            <a:pPr marL="0"/>
            <a:r>
              <a:rPr lang="en-US" sz="1000" b="1" dirty="0">
                <a:solidFill>
                  <a:srgbClr val="FF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b="1" dirty="0">
                <a:solidFill>
                  <a:srgbClr val="FF0000"/>
                </a:solidFill>
                <a:latin typeface="Calibri" panose="020F0502020204030204" pitchFamily="34" charset="0"/>
                <a:ea typeface="Times New Roman" panose="02020603050405020304" pitchFamily="18" charset="0"/>
              </a:rPr>
              <a:t>(Diversion Programming and definitions)</a:t>
            </a:r>
            <a:endParaRPr lang="en-US" sz="1000" dirty="0">
              <a:latin typeface="Times New Roman" panose="02020603050405020304" pitchFamily="18" charset="0"/>
              <a:ea typeface="Times New Roman" panose="02020603050405020304" pitchFamily="18" charset="0"/>
            </a:endParaRPr>
          </a:p>
          <a:p>
            <a:pPr marL="0"/>
            <a:r>
              <a:rPr lang="en-US" sz="1000"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1301-A.  Definitions.--As used in this article,</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"Chief school administrator" shall mean the superintendent of a public school district, superintendent of an area career and technical school, executive director of an intermediate unit or chief executive officer of a charter school.</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"Office" (Def.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"School entity" shall mean any public school district, intermediate unit, area career and technical school or charter school.</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"School-based diversion programs" shall mean programs and interventions designed to redirect youth who commit minor offenses in school from exclusionary disciplinary practices or formal processing in the juvenile justice system, while still holding the student accountable for the student's actions. These programs include, but are not limited to, youth aid panels, positive youth development programming, teen/youth courts, restorative justice interventions, truancy prevention and intervention programs, mentoring programs and intervention programs and educational practices to assist students with persistent disruptive and serious problem behaviors.</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"School property" shall mean any public school grounds, any school-sponsored activity or any conveyance providing transportation to a school entity or school-sponsored activity.</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"School-wide positive behavior support" means a school-wide, evidence-based tiered framework for supporting students' behavioral, academic, social, emotional and mental health.</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"Student with a disability" (Def.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"Weapon" shall include, but not be limited to, any knife, cutting instrument, cutting tool, nunchaku, firearm, shotgun, rifle and any other tool, instrument or implement capable of inflicting serious bodily injury.</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(1301-A amended Dec. 13, 2023, P.L.187, No.33)</a:t>
            </a:r>
            <a:endParaRPr lang="en-US" sz="1000" dirty="0">
              <a:latin typeface="Times New Roman" panose="02020603050405020304" pitchFamily="18" charset="0"/>
              <a:ea typeface="Times New Roman" panose="02020603050405020304" pitchFamily="18" charset="0"/>
            </a:endParaRPr>
          </a:p>
          <a:p>
            <a:pPr marL="0"/>
            <a:r>
              <a:rPr lang="en-US" sz="1000"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kern="100" dirty="0">
                <a:latin typeface="Calibri" panose="020F0502020204030204" pitchFamily="34" charset="0"/>
                <a:ea typeface="Calibri" panose="020F0502020204030204" pitchFamily="34" charset="0"/>
                <a:cs typeface="Times New Roman" panose="02020603050405020304" pitchFamily="18" charset="0"/>
              </a:rPr>
              <a:t> </a:t>
            </a:r>
          </a:p>
          <a:p>
            <a:pPr marL="0"/>
            <a:r>
              <a:rPr lang="en-US" sz="10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(Code of Conduct, programs for positive behaviors and violence prevention, Risk Assessment and trainings to do so)</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kern="100" dirty="0">
                <a:latin typeface="Calibri" panose="020F0502020204030204" pitchFamily="34" charset="0"/>
                <a:ea typeface="Calibri" panose="020F0502020204030204" pitchFamily="34" charset="0"/>
                <a:cs typeface="Times New Roman" panose="02020603050405020304" pitchFamily="18" charset="0"/>
              </a:rPr>
              <a:t> </a:t>
            </a:r>
          </a:p>
          <a:p>
            <a:pPr marL="641904" indent="-366349"/>
            <a:r>
              <a:rPr lang="en-US" sz="1000" b="1" dirty="0">
                <a:solidFill>
                  <a:srgbClr val="000000"/>
                </a:solidFill>
                <a:latin typeface="Calibri" panose="020F0502020204030204" pitchFamily="34" charset="0"/>
                <a:ea typeface="Times New Roman" panose="02020603050405020304" pitchFamily="18" charset="0"/>
              </a:rPr>
              <a:t>Compiler's Note:</a:t>
            </a:r>
            <a:r>
              <a:rPr lang="en-US" sz="1000" dirty="0">
                <a:solidFill>
                  <a:srgbClr val="000000"/>
                </a:solidFill>
                <a:latin typeface="Calibri" panose="020F0502020204030204" pitchFamily="34" charset="0"/>
                <a:ea typeface="Times New Roman" panose="02020603050405020304" pitchFamily="18" charset="0"/>
              </a:rPr>
              <a:t>  Section 24 of Act 104 of 2010, which amended section 1301-A, provided that any regulations that are inconsistent with Act 104 are hereby abrogated to the extent of the inconsistency.</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1302-A.  Student Supports.--(a)  (Reserved).</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(b)  The Department of Education shall have the power and duty to implement the following:</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  </a:t>
            </a:r>
            <a:r>
              <a:rPr lang="en-US" sz="1000" b="1" dirty="0">
                <a:solidFill>
                  <a:srgbClr val="000000"/>
                </a:solidFill>
                <a:latin typeface="Calibri" panose="020F0502020204030204" pitchFamily="34" charset="0"/>
                <a:ea typeface="Times New Roman" panose="02020603050405020304" pitchFamily="18" charset="0"/>
              </a:rPr>
              <a:t>To collect, develop and disseminate information, policies, strategies and other information to assist in the development of programs that support students, reduce unnecessary student disciplinary actions and promote an environment of greater productivity, safety and learning, including, but not limited to:</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a:t>
            </a:r>
            <a:r>
              <a:rPr lang="en-US" sz="1000" b="1" dirty="0" err="1">
                <a:solidFill>
                  <a:srgbClr val="000000"/>
                </a:solidFill>
                <a:latin typeface="Calibri" panose="020F0502020204030204" pitchFamily="34" charset="0"/>
                <a:ea typeface="Times New Roman" panose="02020603050405020304" pitchFamily="18" charset="0"/>
              </a:rPr>
              <a:t>i</a:t>
            </a:r>
            <a:r>
              <a:rPr lang="en-US" sz="1000" b="1" dirty="0">
                <a:solidFill>
                  <a:srgbClr val="000000"/>
                </a:solidFill>
                <a:latin typeface="Calibri" panose="020F0502020204030204" pitchFamily="34" charset="0"/>
                <a:ea typeface="Times New Roman" panose="02020603050405020304" pitchFamily="18" charset="0"/>
              </a:rPr>
              <a:t>)  School-wide positive behavior support that includes primary or universal, secondary and tertiary supports and interventions in school entities.</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(ii)  School-based diversion programs.</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(iii)  Classroom management.</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(iv)  Student discipline.</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(v)  Student codes of conduct.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(vi)  </a:t>
            </a:r>
            <a:r>
              <a:rPr lang="en-US" sz="1000" b="1" dirty="0">
                <a:solidFill>
                  <a:srgbClr val="000000"/>
                </a:solidFill>
                <a:latin typeface="Calibri" panose="020F0502020204030204" pitchFamily="34" charset="0"/>
                <a:ea typeface="Times New Roman" panose="02020603050405020304" pitchFamily="18" charset="0"/>
              </a:rPr>
              <a:t>Training to assess risk factors that increase the likelihood of problem behaviors among students.</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(vii)  </a:t>
            </a:r>
            <a:r>
              <a:rPr lang="en-US" sz="1000" b="1" dirty="0">
                <a:solidFill>
                  <a:srgbClr val="000000"/>
                </a:solidFill>
                <a:latin typeface="Calibri" panose="020F0502020204030204" pitchFamily="34" charset="0"/>
                <a:ea typeface="Times New Roman" panose="02020603050405020304" pitchFamily="18" charset="0"/>
              </a:rPr>
              <a:t>Conflict resolution and dispute management.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(viii)  </a:t>
            </a:r>
            <a:r>
              <a:rPr lang="en-US" sz="1000" b="1" dirty="0">
                <a:solidFill>
                  <a:srgbClr val="000000"/>
                </a:solidFill>
                <a:latin typeface="Calibri" panose="020F0502020204030204" pitchFamily="34" charset="0"/>
                <a:ea typeface="Times New Roman" panose="02020603050405020304" pitchFamily="18" charset="0"/>
              </a:rPr>
              <a:t>Staff training programs in the use of positive behavior supports, de-escalation techniques, appropriate responses to student behavior that may require immediate intervention and trauma-informed treatment for mental health providers in schools.</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(ix)  Research-based violence prevention programs that address risk factors to reduce incidents of problem behaviors among students, including, but not limited to, mental health early intervention, self-care, bullying and suicide awareness and prevention.</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(x)  </a:t>
            </a:r>
            <a:r>
              <a:rPr lang="en-US" sz="1000" b="1" dirty="0">
                <a:solidFill>
                  <a:srgbClr val="000000"/>
                </a:solidFill>
                <a:latin typeface="Calibri" panose="020F0502020204030204" pitchFamily="34" charset="0"/>
                <a:ea typeface="Times New Roman" panose="02020603050405020304" pitchFamily="18" charset="0"/>
              </a:rPr>
              <a:t>Risk assessment, safety-related, violence prevention curricula, including dating violence curricula, restorative justice strategies, mental health early intervention, self-care and suicide awareness and prevention curricula.</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(xi)  Evidence-based screenings for adverse childhood experiences that are proven to be determinants of physical, social and behavioral health and provide trauma-informed counseling services as necessary to students based upon the screening results.</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(xii)  Trauma-informed approaches that increase student and school employee access to quality trauma support services and behavioral health care.</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(2)  </a:t>
            </a:r>
            <a:r>
              <a:rPr lang="en-US" sz="1000" b="1" dirty="0">
                <a:solidFill>
                  <a:srgbClr val="000000"/>
                </a:solidFill>
                <a:latin typeface="Calibri" panose="020F0502020204030204" pitchFamily="34" charset="0"/>
                <a:ea typeface="Times New Roman" panose="02020603050405020304" pitchFamily="18" charset="0"/>
              </a:rPr>
              <a:t>To provide direct training to school employees, parents, law enforcement officials and communities on effective measures to maintain and improve learning environments for students and staff.</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(2.1)  ((2.1)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(3)  To assist in collaboration and coordination with the School Safety and Security Committee established under section 1302-B and school entities and nonpublic schools on the development of policies to be used regarding possession of weapons by any person, acts of violence and protocols for coordination with and reporting to law enforcement officials and the Department of Education.</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(4)  To verify the existence of corrective action plans to reduce incidents of violence as required in the Every Student Succeeds Act (Public Law 114-95, 129 Stat. 1802).</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(4.1) ((4.1)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(5)  To develop in collaboration and coordination with the School Safety and Security Committee established under section 1302-B forms to be used by school entities and police departments for reporting incidents involving acts of violence and possession of weapons on school property. The forms shall be reviewed on a biennial basis and revised when necessary.</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(6)  ((6)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(7)  ((7)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(8)  ((8)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(9)  ((9)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(b.1)  The Department of Education shall process and tabulate the data on an annual basis to assist school administrators, the School Safety and Security Committee established under section 1302-B and law enforcement officials in their duties under this article.</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(c)  ((c)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(c.1)  ((c.1)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(d)  ((d)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(e)  ((e)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(e.1)  ((e.1)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(e.2)  ((e.2)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(f)  ((f) deleted by amendment).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(1302-A amended Dec. 13, 2023, P.L.187, No.33)</a:t>
            </a:r>
            <a:endParaRPr lang="en-US" sz="1000" dirty="0">
              <a:latin typeface="Times New Roman" panose="02020603050405020304" pitchFamily="18" charset="0"/>
              <a:ea typeface="Times New Roman" panose="02020603050405020304" pitchFamily="18" charset="0"/>
            </a:endParaRPr>
          </a:p>
          <a:p>
            <a:pPr marL="0"/>
            <a:r>
              <a:rPr lang="en-US" sz="1000" dirty="0">
                <a:solidFill>
                  <a:srgbClr val="000000"/>
                </a:solidFill>
                <a:latin typeface="Courier New" panose="02070309020205020404" pitchFamily="49"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b="1" dirty="0">
                <a:solidFill>
                  <a:srgbClr val="000000"/>
                </a:solidFill>
                <a:latin typeface="Courier New" panose="02070309020205020404" pitchFamily="49"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b="1" dirty="0">
                <a:solidFill>
                  <a:srgbClr val="FF0000"/>
                </a:solidFill>
                <a:latin typeface="Calibri" panose="020F0502020204030204" pitchFamily="34" charset="0"/>
                <a:ea typeface="Times New Roman" panose="02020603050405020304" pitchFamily="18" charset="0"/>
              </a:rPr>
              <a:t>(Bullying)</a:t>
            </a:r>
            <a:endParaRPr lang="en-US" sz="1000" dirty="0">
              <a:latin typeface="Times New Roman" panose="02020603050405020304" pitchFamily="18" charset="0"/>
              <a:ea typeface="Times New Roman" panose="02020603050405020304" pitchFamily="18" charset="0"/>
            </a:endParaRPr>
          </a:p>
          <a:p>
            <a:pPr marL="641904" indent="-366349"/>
            <a:r>
              <a:rPr lang="en-US" sz="1000" b="1"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641904" indent="-366349"/>
            <a:r>
              <a:rPr lang="en-US" sz="1000" b="1" dirty="0">
                <a:solidFill>
                  <a:srgbClr val="000000"/>
                </a:solidFill>
                <a:latin typeface="Calibri" panose="020F0502020204030204" pitchFamily="34" charset="0"/>
                <a:ea typeface="Times New Roman" panose="02020603050405020304" pitchFamily="18" charset="0"/>
              </a:rPr>
              <a:t>Compiler's Note:</a:t>
            </a:r>
            <a:r>
              <a:rPr lang="en-US" sz="1000" dirty="0">
                <a:solidFill>
                  <a:srgbClr val="000000"/>
                </a:solidFill>
                <a:latin typeface="Calibri" panose="020F0502020204030204" pitchFamily="34" charset="0"/>
                <a:ea typeface="Times New Roman" panose="02020603050405020304" pitchFamily="18" charset="0"/>
              </a:rPr>
              <a:t>  Section 24 of Act 104 of 2010, which amended section 1303-A, provided that any regulations that are inconsistent with Act 104 are hereby abrogated to the extent of the inconsistency.</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Section 1303.1-A.  Policy Relating to Bullying.--(a)  No later than January 1, 2009, each school entity shall adopt a policy or amend its existing policy relating to bullying and incorporate the policy into the school entity's code of student conduct required under 22 Pa. Code § 12.3(c) (relating to school rules). The policy shall delineate disciplinary consequences for bullying and may provide for prevention, intervention and education programs, provided that no school entity shall be required to establish a new policy under this section if one currently exists and reasonably fulfills the requirements of this section. The policy shall identify the appropriate school staff person to receive reports of incidents of alleged bullying.</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(b)  Each school entity shall make the policy available on its publicly accessible Internet website, if available, and in every classroom. Each school entity shall post the policy at a prominent location within each school building where such notices are usually posted. Each school entity shall ensure that the policy and procedures for reporting bullying incidents are reviewed with students within ninety (90) days after their adoption and thereafter at least once each school year.</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(c)  Each school entity shall review its policy every three (3) years and annually provide the Department of Education with a copy of its policy relating to bullying, including information related to the development and implementation of any bullying prevention, intervention and education programs. The information required under this subsection shall be attached to or made part of the annual report required under section 1319-B(b). ((c) amended Dec. 13, 2023, P.L.187, No.33)</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(d)  In its policy relating to bullying adopted or maintained under subsection (a), a school entity shall not be prohibited from defining bullying in such a way as to encompass acts that occur outside a school setting if those acts meet the requirements contained in subsection (e)(1), (3) and (4). If a school entity reports acts of bullying to the Department of Education in accordance with section 1319-B(b), it shall report all incidents that qualify as bullying under the entity's adopted definition of that term. ((d) amended Dec. 13, 2023, P.L.187, No.33)</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(e)  For purposes of this article, "bullying" shall mean an intentional electronic, written, verbal or physical act, or a series of acts:</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(1)  directed at another student or students;</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(2)  which occurs in a school setting;</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(3)  that is severe, persistent or pervasive; and</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(4)  that has the effect of doing any of the following:</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a:t>
            </a:r>
            <a:r>
              <a:rPr lang="en-US" sz="1000" b="1" dirty="0" err="1">
                <a:solidFill>
                  <a:srgbClr val="000000"/>
                </a:solidFill>
                <a:latin typeface="Calibri" panose="020F0502020204030204" pitchFamily="34" charset="0"/>
                <a:ea typeface="Times New Roman" panose="02020603050405020304" pitchFamily="18" charset="0"/>
              </a:rPr>
              <a:t>i</a:t>
            </a:r>
            <a:r>
              <a:rPr lang="en-US" sz="1000" b="1" dirty="0">
                <a:solidFill>
                  <a:srgbClr val="000000"/>
                </a:solidFill>
                <a:latin typeface="Calibri" panose="020F0502020204030204" pitchFamily="34" charset="0"/>
                <a:ea typeface="Times New Roman" panose="02020603050405020304" pitchFamily="18" charset="0"/>
              </a:rPr>
              <a:t>)  substantially interfering with a student's education;</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(ii)  creating a threatening environment; or</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(iii)  substantially disrupting the orderly operation of the school; and</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"school setting" shall mean in the school, on school grounds, in school vehicles, at a designated bus stop or at any activity sponsored, supervised or sanctioned by the school.</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(1303.1-A added July 9, 2008, P.L.846, No.61)</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1304-A.  Sworn Statement.--(a)  Prior to admission to any school entity, the parent, guardian or other person having control or charge of a student shall, upon registration, provide a sworn statement or affirmation stating whether the pupil was previously or is presently suspended or expelled from any public or private school of this Commonwealth or any other state for an act or offense involving weapons, alcohol or drugs or for the </a:t>
            </a:r>
            <a:r>
              <a:rPr lang="en-US" sz="1000" dirty="0" err="1">
                <a:solidFill>
                  <a:srgbClr val="000000"/>
                </a:solidFill>
                <a:latin typeface="Calibri" panose="020F0502020204030204" pitchFamily="34" charset="0"/>
                <a:ea typeface="Times New Roman" panose="02020603050405020304" pitchFamily="18" charset="0"/>
              </a:rPr>
              <a:t>wilful</a:t>
            </a:r>
            <a:r>
              <a:rPr lang="en-US" sz="1000" dirty="0">
                <a:solidFill>
                  <a:srgbClr val="000000"/>
                </a:solidFill>
                <a:latin typeface="Calibri" panose="020F0502020204030204" pitchFamily="34" charset="0"/>
                <a:ea typeface="Times New Roman" panose="02020603050405020304" pitchFamily="18" charset="0"/>
              </a:rPr>
              <a:t> infliction of injury to another person or for any act of violence committed on school property. The registration shall include the name of the school from which the student was expelled or suspended for the above-listed reasons with the dates of expulsion or suspension and shall be maintained as part of the student's disciplinary record.</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(b)  Any </a:t>
            </a:r>
            <a:r>
              <a:rPr lang="en-US" sz="1000" dirty="0" err="1">
                <a:solidFill>
                  <a:srgbClr val="000000"/>
                </a:solidFill>
                <a:latin typeface="Calibri" panose="020F0502020204030204" pitchFamily="34" charset="0"/>
                <a:ea typeface="Times New Roman" panose="02020603050405020304" pitchFamily="18" charset="0"/>
              </a:rPr>
              <a:t>wilful</a:t>
            </a:r>
            <a:r>
              <a:rPr lang="en-US" sz="1000" dirty="0">
                <a:solidFill>
                  <a:srgbClr val="000000"/>
                </a:solidFill>
                <a:latin typeface="Calibri" panose="020F0502020204030204" pitchFamily="34" charset="0"/>
                <a:ea typeface="Times New Roman" panose="02020603050405020304" pitchFamily="18" charset="0"/>
              </a:rPr>
              <a:t> false statement made under this section shall be a misdemeanor of the third degree.</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(1304-A amended June 25, 1997, P.L.297, No.30)</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1305-A.  Transfer of Records.--Whenever a pupil transfers to another school entity or nonpublic school, a certified copy of the student's disciplinary record shall be transmitted to the school entity or nonpublic school to which the pupil has transferred. The school entity or nonpublic school to which the student has transferred should request the record. The sending school entity or nonpublic school shall have ten (10) days from receipt of the request to supply a certified copy of the student's disciplinary record. The requirements of this section apply as well to transfers between schools within the same school entity.</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(1305-A amended July 9, 2008, P.L.846, No.61)</a:t>
            </a:r>
            <a:endParaRPr lang="en-US" sz="1000" dirty="0">
              <a:latin typeface="Times New Roman" panose="02020603050405020304" pitchFamily="18" charset="0"/>
              <a:ea typeface="Times New Roman" panose="02020603050405020304" pitchFamily="18" charset="0"/>
            </a:endParaRPr>
          </a:p>
          <a:p>
            <a:pPr marL="0"/>
            <a:r>
              <a:rPr lang="en-US" sz="1000" dirty="0">
                <a:solidFill>
                  <a:srgbClr val="000000"/>
                </a:solidFill>
                <a:latin typeface="Courier New" panose="02070309020205020404" pitchFamily="49"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kern="100" dirty="0">
                <a:latin typeface="Calibri" panose="020F0502020204030204" pitchFamily="34" charset="0"/>
                <a:ea typeface="Calibri" panose="020F0502020204030204" pitchFamily="34" charset="0"/>
                <a:cs typeface="Times New Roman" panose="02020603050405020304" pitchFamily="18" charset="0"/>
              </a:rPr>
              <a:t> </a:t>
            </a:r>
          </a:p>
          <a:p>
            <a:pPr marL="0"/>
            <a:r>
              <a:rPr lang="en-US" sz="1000" b="1" dirty="0">
                <a:solidFill>
                  <a:srgbClr val="FF0000"/>
                </a:solidFill>
                <a:latin typeface="Calibri" panose="020F0502020204030204" pitchFamily="34" charset="0"/>
                <a:ea typeface="Times New Roman" panose="02020603050405020304" pitchFamily="18" charset="0"/>
              </a:rPr>
              <a:t>(Student Discipline Records)</a:t>
            </a:r>
            <a:endParaRPr lang="en-US" sz="1000" dirty="0">
              <a:latin typeface="Times New Roman" panose="02020603050405020304" pitchFamily="18" charset="0"/>
              <a:ea typeface="Times New Roman" panose="02020603050405020304" pitchFamily="18" charset="0"/>
            </a:endParaRPr>
          </a:p>
          <a:p>
            <a:pPr marL="641904" indent="-366349"/>
            <a:r>
              <a:rPr lang="en-US" sz="1000" b="1"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641904" indent="-366349"/>
            <a:r>
              <a:rPr lang="en-US" sz="1000" b="1" dirty="0">
                <a:solidFill>
                  <a:srgbClr val="000000"/>
                </a:solidFill>
                <a:latin typeface="Calibri" panose="020F0502020204030204" pitchFamily="34" charset="0"/>
                <a:ea typeface="Times New Roman" panose="02020603050405020304" pitchFamily="18" charset="0"/>
              </a:rPr>
              <a:t>Compiler's Note:</a:t>
            </a:r>
            <a:r>
              <a:rPr lang="en-US" sz="1000" dirty="0">
                <a:solidFill>
                  <a:srgbClr val="000000"/>
                </a:solidFill>
                <a:latin typeface="Calibri" panose="020F0502020204030204" pitchFamily="34" charset="0"/>
                <a:ea typeface="Times New Roman" panose="02020603050405020304" pitchFamily="18" charset="0"/>
              </a:rPr>
              <a:t>  Section 34 of Act 61 of 2008, which amended section 1305-A, provided that Act 61 shall apply retroactively to July 1 2008.</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1306-A.  Availability of Records.--A student's disciplinary record, as well as records maintained under section 1307-A, shall be available for inspection to the student and his parent, guardian or other person having control or charge of the student, to school officials and to State and local law enforcement officials as provided by law. Permission of the parent, guardian or other person having control or charge of the student shall not be required for transfer of the individual's student record to another school entity within this Commonwealth or in another state in which the student seeks enrollment or is enrolled.</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(1306-A added June 30, 1995, P.L.220, No.26)</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1307-A.  Maintenance of Records.--All school entities and private schools within this Commonwealth shall maintain updated records of all incidents of violence, incidents involving possession of a weapon and convictions or adjudications of delinquency for acts committed on school property by students enrolled therein on both a district-wide and school-by-school basis. Records maintained under this section shall be contained in a format developed by the Pennsylvania State Police in cooperation with the Department of Education. A statistical summary of these records shall be made accessible to the public for examination by the public during regular business hours.</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(1307-A amended Dec. 13, 2023, P.L.187, No.33)</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1308-A.  Report.--(1308-A repealed June 5, 2020, P.L.223, No.30)</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1309-A.  Technical Assistance.--The Department of Education shall provide guidelines and technical assistance to assist school districts and nonpublic schools in implementing the provisions of this act.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(1309-A added June 30, 1995, P.L.220, No.26)</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1310-A.  Safe Schools Advocate in School Districts of the First Class.--(1310-A repealed Dec. 13, 2023, P.L.187, No.33)</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1311-A.  Standing.--(1311-A repealed Dec. 13, 2023, P.L.187, No.33)</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1312-A.  Enforcement.--(1312-A repealed Dec. 13, 2023, P.L.187, No.33)</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Section 1313-A.  Construction of Article and Other Laws.--(1313-A repealed Dec. 13, 2023, P.L.187, No.33)</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7B08B23-07E7-724E-AA15-B3559FB709F6}" type="slidenum">
              <a:rPr lang="en-US" smtClean="0"/>
              <a:t>205</a:t>
            </a:fld>
            <a:endParaRPr lang="en-US"/>
          </a:p>
        </p:txBody>
      </p:sp>
    </p:spTree>
    <p:extLst>
      <p:ext uri="{BB962C8B-B14F-4D97-AF65-F5344CB8AC3E}">
        <p14:creationId xmlns:p14="http://schemas.microsoft.com/office/powerpoint/2010/main" val="212971514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b="1" u="sng" dirty="0">
                <a:solidFill>
                  <a:srgbClr val="0000FF"/>
                </a:solidFill>
                <a:latin typeface="Calibri" panose="020F0502020204030204" pitchFamily="34" charset="0"/>
                <a:ea typeface="Calibri" panose="020F0502020204030204" pitchFamily="34" charset="0"/>
                <a:hlinkClick r:id="rId3"/>
              </a:rPr>
              <a:t>24 P.S. §13-1306.2-B (Section 1306.2-</a:t>
            </a:r>
            <a:r>
              <a:rPr lang="en-US" sz="1000" u="sng" dirty="0">
                <a:solidFill>
                  <a:srgbClr val="0000FF"/>
                </a:solidFill>
                <a:latin typeface="Calibri" panose="020F0502020204030204" pitchFamily="34" charset="0"/>
                <a:ea typeface="Calibri" panose="020F0502020204030204" pitchFamily="34" charset="0"/>
                <a:hlinkClick r:id="rId3"/>
              </a:rPr>
              <a:t>B</a:t>
            </a:r>
            <a:r>
              <a:rPr lang="en-US" sz="1000" b="1" u="sng" dirty="0">
                <a:solidFill>
                  <a:srgbClr val="0000FF"/>
                </a:solidFill>
                <a:latin typeface="Calibri" panose="020F0502020204030204" pitchFamily="34" charset="0"/>
                <a:ea typeface="Calibri" panose="020F0502020204030204" pitchFamily="34" charset="0"/>
                <a:hlinkClick r:id="rId3"/>
              </a:rPr>
              <a:t> of the Public School Code)</a:t>
            </a: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Section 1306.2-B was recently added to the Public School Code of 1949 via Act 33 of 2023 (most of its provisions were previously contained in section 1302.1-A). This section simply describes what must be included in the Chapter 10 regulations above related to the MOU with policy and reporting of criminal incidents to police. The recent amendment, which took effect on December 13, 2023, made some very minor adjustments to what is to be included in Chapter 10, however, </a:t>
            </a:r>
            <a:r>
              <a:rPr lang="en-US" sz="1000" b="1" dirty="0">
                <a:latin typeface="Calibri" panose="020F0502020204030204" pitchFamily="34" charset="0"/>
                <a:ea typeface="Calibri" panose="020F0502020204030204" pitchFamily="34" charset="0"/>
              </a:rPr>
              <a:t>the regulations currently found in Chapter 10 will remain the same until such time as they are updated.</a:t>
            </a:r>
            <a:r>
              <a:rPr lang="en-US" sz="1000" dirty="0">
                <a:latin typeface="Calibri" panose="020F0502020204030204" pitchFamily="34" charset="0"/>
                <a:ea typeface="Calibri" panose="020F0502020204030204" pitchFamily="34" charset="0"/>
              </a:rPr>
              <a:t> </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b="1" dirty="0">
                <a:latin typeface="Calibri" panose="020F0502020204030204" pitchFamily="34" charset="0"/>
                <a:ea typeface="Calibri" panose="020F0502020204030204" pitchFamily="34" charset="0"/>
              </a:rPr>
              <a:t>SUMMARY</a:t>
            </a:r>
          </a:p>
          <a:p>
            <a:pPr marL="0">
              <a:spcBef>
                <a:spcPts val="1500"/>
              </a:spcBef>
              <a:spcAft>
                <a:spcPts val="1500"/>
              </a:spcAft>
            </a:pPr>
            <a:r>
              <a:rPr lang="en-US" sz="1000" b="1" dirty="0">
                <a:latin typeface="Calibri" panose="020F0502020204030204" pitchFamily="34" charset="0"/>
                <a:ea typeface="Calibri" panose="020F0502020204030204" pitchFamily="34" charset="0"/>
              </a:rPr>
              <a:t>General Provisions</a:t>
            </a:r>
            <a:endParaRPr lang="en-US" sz="1000" dirty="0">
              <a:latin typeface="Calibri" panose="020F0502020204030204" pitchFamily="34" charset="0"/>
              <a:ea typeface="Calibri" panose="020F0502020204030204" pitchFamily="34" charset="0"/>
            </a:endParaRPr>
          </a:p>
          <a:p>
            <a:pPr marL="342857" indent="-342857">
              <a:lnSpc>
                <a:spcPct val="107000"/>
              </a:lnSpc>
              <a:spcBef>
                <a:spcPts val="1500"/>
              </a:spcBef>
              <a:buClr>
                <a:srgbClr val="374151"/>
              </a:buClr>
              <a:buSzPts val="1200"/>
              <a:buFont typeface="Arial" panose="020B0604020202020204" pitchFamily="34" charset="0"/>
              <a:buChar char="●"/>
            </a:pPr>
            <a:r>
              <a:rPr lang="en-US" sz="1000" b="1" dirty="0">
                <a:latin typeface="Roboto" panose="02000000000000000000" pitchFamily="2" charset="0"/>
                <a:ea typeface="Roboto" panose="02000000000000000000" pitchFamily="2" charset="0"/>
                <a:cs typeface="Roboto" panose="02000000000000000000" pitchFamily="2" charset="0"/>
              </a:rPr>
              <a:t>10.1 Purpose</a:t>
            </a:r>
            <a:r>
              <a:rPr lang="en-US" sz="1000" dirty="0">
                <a:latin typeface="Roboto" panose="02000000000000000000" pitchFamily="2" charset="0"/>
                <a:ea typeface="Roboto" panose="02000000000000000000" pitchFamily="2" charset="0"/>
                <a:cs typeface="Roboto" panose="02000000000000000000" pitchFamily="2" charset="0"/>
              </a:rPr>
              <a:t>: Establishes the intent to maintain a cooperative relationship between school entities and local police departments for reporting and resolving incidents occurring on school property or during school-related activities.</a:t>
            </a:r>
          </a:p>
          <a:p>
            <a:pPr marL="342857" indent="-342857">
              <a:lnSpc>
                <a:spcPct val="107000"/>
              </a:lnSpc>
              <a:spcAft>
                <a:spcPts val="1500"/>
              </a:spcAft>
              <a:buClr>
                <a:srgbClr val="374151"/>
              </a:buClr>
              <a:buSzPts val="1200"/>
              <a:buFont typeface="Arial" panose="020B0604020202020204" pitchFamily="34" charset="0"/>
              <a:buChar char="●"/>
            </a:pPr>
            <a:r>
              <a:rPr lang="en-US" sz="1000" b="1" dirty="0">
                <a:latin typeface="Roboto" panose="02000000000000000000" pitchFamily="2" charset="0"/>
                <a:ea typeface="Roboto" panose="02000000000000000000" pitchFamily="2" charset="0"/>
                <a:cs typeface="Roboto" panose="02000000000000000000" pitchFamily="2" charset="0"/>
              </a:rPr>
              <a:t>10.2 Definitions</a:t>
            </a:r>
            <a:r>
              <a:rPr lang="en-US" sz="1000" dirty="0">
                <a:latin typeface="Roboto" panose="02000000000000000000" pitchFamily="2" charset="0"/>
                <a:ea typeface="Roboto" panose="02000000000000000000" pitchFamily="2" charset="0"/>
                <a:cs typeface="Roboto" panose="02000000000000000000" pitchFamily="2" charset="0"/>
              </a:rPr>
              <a:t>: Provides definitions for terms used in the chapter, such as "Charter School," "Chief School Administrator," "Incident," "Local Police Department," "Memorandum of Understanding," and others, including various categories of incidents (e.g., acts of violence, possession of weapons, drug-related activities).</a:t>
            </a:r>
          </a:p>
          <a:p>
            <a:pPr marL="0">
              <a:spcBef>
                <a:spcPts val="1500"/>
              </a:spcBef>
              <a:spcAft>
                <a:spcPts val="1500"/>
              </a:spcAft>
            </a:pPr>
            <a:r>
              <a:rPr lang="en-US" sz="1000" b="1" dirty="0">
                <a:latin typeface="Calibri" panose="020F0502020204030204" pitchFamily="34" charset="0"/>
                <a:ea typeface="Calibri" panose="020F0502020204030204" pitchFamily="34" charset="0"/>
              </a:rPr>
              <a:t>Memorandum of Understanding</a:t>
            </a:r>
            <a:endParaRPr lang="en-US" sz="1000" dirty="0">
              <a:latin typeface="Calibri" panose="020F0502020204030204" pitchFamily="34" charset="0"/>
              <a:ea typeface="Calibri" panose="020F0502020204030204" pitchFamily="34" charset="0"/>
            </a:endParaRPr>
          </a:p>
          <a:p>
            <a:pPr marL="342857" indent="-342857">
              <a:lnSpc>
                <a:spcPct val="107000"/>
              </a:lnSpc>
              <a:spcBef>
                <a:spcPts val="1500"/>
              </a:spcBef>
              <a:spcAft>
                <a:spcPts val="1500"/>
              </a:spcAft>
              <a:buClr>
                <a:srgbClr val="374151"/>
              </a:buClr>
              <a:buSzPts val="1200"/>
              <a:buFont typeface="Arial" panose="020B0604020202020204" pitchFamily="34" charset="0"/>
              <a:buChar char="●"/>
            </a:pPr>
            <a:r>
              <a:rPr lang="en-US" sz="1000" b="1" dirty="0">
                <a:latin typeface="Roboto" panose="02000000000000000000" pitchFamily="2" charset="0"/>
                <a:ea typeface="Roboto" panose="02000000000000000000" pitchFamily="2" charset="0"/>
                <a:cs typeface="Roboto" panose="02000000000000000000" pitchFamily="2" charset="0"/>
              </a:rPr>
              <a:t>10.11 Memorandum of Understanding</a:t>
            </a:r>
            <a:r>
              <a:rPr lang="en-US" sz="1000" dirty="0">
                <a:latin typeface="Roboto" panose="02000000000000000000" pitchFamily="2" charset="0"/>
                <a:ea typeface="Roboto" panose="02000000000000000000" pitchFamily="2" charset="0"/>
                <a:cs typeface="Roboto" panose="02000000000000000000" pitchFamily="2" charset="0"/>
              </a:rPr>
              <a:t>: Requires each chief school administrator to create and update a memorandum of understanding with local police departments biennially. This document outlines the cooperation terms between schools and police for handling incidents on school property. A model memorandum of understanding is included in the Appendix of Chapter 10 to be used by school entities when developing their own MOU with local law enforcement.  </a:t>
            </a:r>
            <a:r>
              <a:rPr lang="en-US" sz="1000" dirty="0">
                <a:solidFill>
                  <a:srgbClr val="0000FF"/>
                </a:solidFill>
                <a:latin typeface="Roboto" panose="02000000000000000000" pitchFamily="2" charset="0"/>
                <a:ea typeface="Roboto" panose="02000000000000000000" pitchFamily="2" charset="0"/>
                <a:cs typeface="Roboto" panose="02000000000000000000" pitchFamily="2" charset="0"/>
                <a:hlinkClick r:id="rId4"/>
              </a:rPr>
              <a:t>Section 1319-B</a:t>
            </a:r>
            <a:r>
              <a:rPr lang="en-US" sz="1000" dirty="0">
                <a:latin typeface="Roboto" panose="02000000000000000000" pitchFamily="2" charset="0"/>
                <a:ea typeface="Roboto" panose="02000000000000000000" pitchFamily="2" charset="0"/>
                <a:cs typeface="Roboto" panose="02000000000000000000" pitchFamily="2" charset="0"/>
              </a:rPr>
              <a:t> (largely formerly contained in section 1303-A) of the public School Code provides the underlying statutory authority for the memorandum of understanding and details the incidents that must be reported to police. </a:t>
            </a:r>
          </a:p>
          <a:p>
            <a:pPr marL="0">
              <a:spcBef>
                <a:spcPts val="1500"/>
              </a:spcBef>
              <a:spcAft>
                <a:spcPts val="1500"/>
              </a:spcAft>
            </a:pPr>
            <a:r>
              <a:rPr lang="en-US" sz="1000" b="1" dirty="0">
                <a:latin typeface="Calibri" panose="020F0502020204030204" pitchFamily="34" charset="0"/>
                <a:ea typeface="Calibri" panose="020F0502020204030204" pitchFamily="34" charset="0"/>
              </a:rPr>
              <a:t>Notification of Incidents</a:t>
            </a:r>
            <a:endParaRPr lang="en-US" sz="1000" dirty="0">
              <a:latin typeface="Calibri" panose="020F0502020204030204" pitchFamily="34" charset="0"/>
              <a:ea typeface="Calibri" panose="020F0502020204030204" pitchFamily="34" charset="0"/>
            </a:endParaRPr>
          </a:p>
          <a:p>
            <a:pPr marL="342857" indent="-342857">
              <a:lnSpc>
                <a:spcPct val="107000"/>
              </a:lnSpc>
              <a:spcBef>
                <a:spcPts val="1500"/>
              </a:spcBef>
              <a:buClr>
                <a:srgbClr val="374151"/>
              </a:buClr>
              <a:buSzPts val="1200"/>
              <a:buFont typeface="Arial" panose="020B0604020202020204" pitchFamily="34" charset="0"/>
              <a:buChar char="●"/>
            </a:pPr>
            <a:r>
              <a:rPr lang="en-US" sz="1000" b="1" dirty="0">
                <a:latin typeface="Roboto" panose="02000000000000000000" pitchFamily="2" charset="0"/>
                <a:ea typeface="Roboto" panose="02000000000000000000" pitchFamily="2" charset="0"/>
                <a:cs typeface="Roboto" panose="02000000000000000000" pitchFamily="2" charset="0"/>
              </a:rPr>
              <a:t>10.21 Immediate Notification</a:t>
            </a:r>
            <a:r>
              <a:rPr lang="en-US" sz="1000" dirty="0">
                <a:latin typeface="Roboto" panose="02000000000000000000" pitchFamily="2" charset="0"/>
                <a:ea typeface="Roboto" panose="02000000000000000000" pitchFamily="2" charset="0"/>
                <a:cs typeface="Roboto" panose="02000000000000000000" pitchFamily="2" charset="0"/>
              </a:rPr>
              <a:t>: Mandates </a:t>
            </a:r>
            <a:r>
              <a:rPr lang="en-US" sz="1000" b="1" u="sng" dirty="0">
                <a:latin typeface="Roboto" panose="02000000000000000000" pitchFamily="2" charset="0"/>
                <a:ea typeface="Roboto" panose="02000000000000000000" pitchFamily="2" charset="0"/>
                <a:cs typeface="Roboto" panose="02000000000000000000" pitchFamily="2" charset="0"/>
              </a:rPr>
              <a:t>immediate</a:t>
            </a:r>
            <a:r>
              <a:rPr lang="en-US" sz="1000" dirty="0">
                <a:latin typeface="Roboto" panose="02000000000000000000" pitchFamily="2" charset="0"/>
                <a:ea typeface="Roboto" panose="02000000000000000000" pitchFamily="2" charset="0"/>
                <a:cs typeface="Roboto" panose="02000000000000000000" pitchFamily="2" charset="0"/>
              </a:rPr>
              <a:t> notification by the chief school administrator to local police when the criminal offenses in </a:t>
            </a:r>
            <a:r>
              <a:rPr lang="en-US" sz="1000" dirty="0">
                <a:solidFill>
                  <a:srgbClr val="0000FF"/>
                </a:solidFill>
                <a:latin typeface="Roboto" panose="02000000000000000000" pitchFamily="2" charset="0"/>
                <a:ea typeface="Roboto" panose="02000000000000000000" pitchFamily="2" charset="0"/>
                <a:cs typeface="Roboto" panose="02000000000000000000" pitchFamily="2" charset="0"/>
                <a:hlinkClick r:id="rId4"/>
              </a:rPr>
              <a:t>section 1319-B(b)(7)</a:t>
            </a:r>
            <a:r>
              <a:rPr lang="en-US" sz="1000" dirty="0">
                <a:latin typeface="Roboto" panose="02000000000000000000" pitchFamily="2" charset="0"/>
                <a:ea typeface="Roboto" panose="02000000000000000000" pitchFamily="2" charset="0"/>
                <a:cs typeface="Roboto" panose="02000000000000000000" pitchFamily="2" charset="0"/>
              </a:rPr>
              <a:t> of the School Code (formerly section 1303-A(b)(4.1)) occur on school property or during school activities.</a:t>
            </a:r>
          </a:p>
          <a:p>
            <a:pPr marL="342857" indent="-342857">
              <a:lnSpc>
                <a:spcPct val="107000"/>
              </a:lnSpc>
              <a:buClr>
                <a:srgbClr val="374151"/>
              </a:buClr>
              <a:buSzPts val="1200"/>
              <a:buFont typeface="Arial" panose="020B0604020202020204" pitchFamily="34" charset="0"/>
              <a:buChar char="●"/>
            </a:pPr>
            <a:r>
              <a:rPr lang="en-US" sz="1000" b="1" dirty="0">
                <a:latin typeface="Roboto" panose="02000000000000000000" pitchFamily="2" charset="0"/>
                <a:ea typeface="Roboto" panose="02000000000000000000" pitchFamily="2" charset="0"/>
                <a:cs typeface="Roboto" panose="02000000000000000000" pitchFamily="2" charset="0"/>
              </a:rPr>
              <a:t>10.22 Discretionary Notification</a:t>
            </a:r>
            <a:r>
              <a:rPr lang="en-US" sz="1000" dirty="0">
                <a:latin typeface="Roboto" panose="02000000000000000000" pitchFamily="2" charset="0"/>
                <a:ea typeface="Roboto" panose="02000000000000000000" pitchFamily="2" charset="0"/>
                <a:cs typeface="Roboto" panose="02000000000000000000" pitchFamily="2" charset="0"/>
              </a:rPr>
              <a:t>: </a:t>
            </a:r>
            <a:r>
              <a:rPr lang="en-US" sz="1000" dirty="0">
                <a:solidFill>
                  <a:srgbClr val="0000FF"/>
                </a:solidFill>
                <a:latin typeface="Roboto" panose="02000000000000000000" pitchFamily="2" charset="0"/>
                <a:ea typeface="Roboto" panose="02000000000000000000" pitchFamily="2" charset="0"/>
                <a:cs typeface="Roboto" panose="02000000000000000000" pitchFamily="2" charset="0"/>
              </a:rPr>
              <a:t>Gives the chief school administrator the discretion to notify police for the criminal offenses listed under </a:t>
            </a:r>
            <a:r>
              <a:rPr lang="en-US" sz="1000" dirty="0">
                <a:solidFill>
                  <a:srgbClr val="0000FF"/>
                </a:solidFill>
                <a:latin typeface="Roboto" panose="02000000000000000000" pitchFamily="2" charset="0"/>
                <a:ea typeface="Roboto" panose="02000000000000000000" pitchFamily="2" charset="0"/>
                <a:cs typeface="Roboto" panose="02000000000000000000" pitchFamily="2" charset="0"/>
                <a:hlinkClick r:id="rId4"/>
              </a:rPr>
              <a:t>section 1319-B(b)(8)</a:t>
            </a:r>
            <a:r>
              <a:rPr lang="en-US" sz="1000" dirty="0">
                <a:latin typeface="Roboto" panose="02000000000000000000" pitchFamily="2" charset="0"/>
                <a:ea typeface="Roboto" panose="02000000000000000000" pitchFamily="2" charset="0"/>
                <a:cs typeface="Roboto" panose="02000000000000000000" pitchFamily="2" charset="0"/>
              </a:rPr>
              <a:t> of the School Code (formerly section 1303-A(b)(4.2)) and allows for consideration of factors like seriousness, the student’s age, and whether the student has a disability.</a:t>
            </a:r>
          </a:p>
          <a:p>
            <a:pPr marL="342857" indent="-342857">
              <a:lnSpc>
                <a:spcPct val="107000"/>
              </a:lnSpc>
              <a:buClr>
                <a:srgbClr val="374151"/>
              </a:buClr>
              <a:buSzPts val="1200"/>
              <a:buFont typeface="Arial" panose="020B0604020202020204" pitchFamily="34" charset="0"/>
              <a:buChar char="●"/>
            </a:pPr>
            <a:r>
              <a:rPr lang="en-US" sz="1000" b="1" dirty="0">
                <a:latin typeface="Roboto" panose="02000000000000000000" pitchFamily="2" charset="0"/>
                <a:ea typeface="Roboto" panose="02000000000000000000" pitchFamily="2" charset="0"/>
                <a:cs typeface="Roboto" panose="02000000000000000000" pitchFamily="2" charset="0"/>
              </a:rPr>
              <a:t>10.23 Response and Handling of a Student with a Disability:</a:t>
            </a:r>
            <a:r>
              <a:rPr lang="en-US" sz="1000" dirty="0">
                <a:latin typeface="Roboto" panose="02000000000000000000" pitchFamily="2" charset="0"/>
                <a:ea typeface="Roboto" panose="02000000000000000000" pitchFamily="2" charset="0"/>
                <a:cs typeface="Roboto" panose="02000000000000000000" pitchFamily="2" charset="0"/>
              </a:rPr>
              <a:t> </a:t>
            </a:r>
            <a:r>
              <a:rPr lang="en-US" sz="1000" dirty="0">
                <a:solidFill>
                  <a:srgbClr val="0000FF"/>
                </a:solidFill>
                <a:latin typeface="Roboto" panose="02000000000000000000" pitchFamily="2" charset="0"/>
                <a:ea typeface="Roboto" panose="02000000000000000000" pitchFamily="2" charset="0"/>
                <a:cs typeface="Roboto" panose="02000000000000000000" pitchFamily="2" charset="0"/>
              </a:rPr>
              <a:t>Outlines specific procedures for handling incidents involving students with disabilities, including provision of a copy of the school’s behavior support services to local law enforcement and consulting individualized education plans (IEPs) and behavior support plans.</a:t>
            </a:r>
            <a:endParaRPr lang="en-US" sz="1000" dirty="0">
              <a:latin typeface="Roboto" panose="02000000000000000000" pitchFamily="2" charset="0"/>
              <a:ea typeface="Roboto" panose="02000000000000000000" pitchFamily="2" charset="0"/>
              <a:cs typeface="Roboto" panose="02000000000000000000" pitchFamily="2" charset="0"/>
            </a:endParaRPr>
          </a:p>
          <a:p>
            <a:pPr marL="342857" indent="-342857">
              <a:lnSpc>
                <a:spcPct val="107000"/>
              </a:lnSpc>
              <a:buClr>
                <a:srgbClr val="374151"/>
              </a:buClr>
              <a:buSzPts val="1200"/>
              <a:buFont typeface="Arial" panose="020B0604020202020204" pitchFamily="34" charset="0"/>
              <a:buChar char="●"/>
            </a:pPr>
            <a:r>
              <a:rPr lang="en-US" sz="1000" b="1" dirty="0">
                <a:latin typeface="Roboto" panose="02000000000000000000" pitchFamily="2" charset="0"/>
                <a:ea typeface="Roboto" panose="02000000000000000000" pitchFamily="2" charset="0"/>
                <a:cs typeface="Roboto" panose="02000000000000000000" pitchFamily="2" charset="0"/>
              </a:rPr>
              <a:t>10.24 Emergency and Nonemergency Response and Preparedness</a:t>
            </a:r>
            <a:r>
              <a:rPr lang="en-US" sz="1000" dirty="0">
                <a:latin typeface="Roboto" panose="02000000000000000000" pitchFamily="2" charset="0"/>
                <a:ea typeface="Roboto" panose="02000000000000000000" pitchFamily="2" charset="0"/>
                <a:cs typeface="Roboto" panose="02000000000000000000" pitchFamily="2" charset="0"/>
              </a:rPr>
              <a:t>: Requires school districts to develop and implement comprehensive disaster response and emergency preparedness plans in cooperation with local emergency management agencies. (See “Emergency Preparedness” section for more specific information). </a:t>
            </a:r>
          </a:p>
          <a:p>
            <a:pPr marL="342857" indent="-342857">
              <a:lnSpc>
                <a:spcPct val="107000"/>
              </a:lnSpc>
              <a:buClr>
                <a:srgbClr val="374151"/>
              </a:buClr>
              <a:buSzPts val="1200"/>
              <a:buFont typeface="Arial" panose="020B0604020202020204" pitchFamily="34" charset="0"/>
              <a:buChar char="●"/>
            </a:pPr>
            <a:r>
              <a:rPr lang="en-US" sz="1000" b="1" dirty="0">
                <a:latin typeface="Roboto" panose="02000000000000000000" pitchFamily="2" charset="0"/>
                <a:ea typeface="Roboto" panose="02000000000000000000" pitchFamily="2" charset="0"/>
                <a:cs typeface="Roboto" panose="02000000000000000000" pitchFamily="2" charset="0"/>
              </a:rPr>
              <a:t>10.25 Notification to Parents/Guardians</a:t>
            </a:r>
            <a:r>
              <a:rPr lang="en-US" sz="1000" dirty="0">
                <a:latin typeface="Roboto" panose="02000000000000000000" pitchFamily="2" charset="0"/>
                <a:ea typeface="Roboto" panose="02000000000000000000" pitchFamily="2" charset="0"/>
                <a:cs typeface="Roboto" panose="02000000000000000000" pitchFamily="2" charset="0"/>
              </a:rPr>
              <a:t> Requires immediate notification of the parents or guardians of victims or suspects involved in an incident listed in section 1319-B(B)(7) or (8) of the School Code. Requires that the notification include whether the incident has been or may be reported to police.</a:t>
            </a:r>
          </a:p>
          <a:p>
            <a:pPr marL="342857" indent="-342857">
              <a:lnSpc>
                <a:spcPct val="107000"/>
              </a:lnSpc>
              <a:buClr>
                <a:srgbClr val="374151"/>
              </a:buClr>
              <a:buSzPts val="1200"/>
              <a:buFont typeface="Arial" panose="020B0604020202020204" pitchFamily="34" charset="0"/>
              <a:buChar char="●"/>
            </a:pPr>
            <a:r>
              <a:rPr lang="en-US" sz="1000" b="1" dirty="0">
                <a:latin typeface="Roboto" panose="02000000000000000000" pitchFamily="2" charset="0"/>
                <a:ea typeface="Roboto" panose="02000000000000000000" pitchFamily="2" charset="0"/>
                <a:cs typeface="Roboto" panose="02000000000000000000" pitchFamily="2" charset="0"/>
              </a:rPr>
              <a:t>Appendix A – Model Memorandum of Understanding </a:t>
            </a:r>
            <a:r>
              <a:rPr lang="en-US" sz="1000" dirty="0">
                <a:latin typeface="Roboto" panose="02000000000000000000" pitchFamily="2" charset="0"/>
                <a:ea typeface="Roboto" panose="02000000000000000000" pitchFamily="2" charset="0"/>
                <a:cs typeface="Roboto" panose="02000000000000000000" pitchFamily="2" charset="0"/>
              </a:rPr>
              <a:t>– Provides a model or sample MOU for use when school entities develop their own MOU with a law enforcement agency. PDE also provides this model MOU and it can be located </a:t>
            </a:r>
            <a:r>
              <a:rPr lang="en-US" sz="1000" dirty="0">
                <a:solidFill>
                  <a:srgbClr val="0000FF"/>
                </a:solidFill>
                <a:latin typeface="Roboto" panose="02000000000000000000" pitchFamily="2" charset="0"/>
                <a:ea typeface="Roboto" panose="02000000000000000000" pitchFamily="2" charset="0"/>
                <a:cs typeface="Roboto" panose="02000000000000000000" pitchFamily="2" charset="0"/>
                <a:hlinkClick r:id="rId5"/>
              </a:rPr>
              <a:t>here</a:t>
            </a:r>
            <a:r>
              <a:rPr lang="en-US" sz="1000" dirty="0">
                <a:latin typeface="Roboto" panose="02000000000000000000" pitchFamily="2" charset="0"/>
                <a:ea typeface="Roboto" panose="02000000000000000000" pitchFamily="2" charset="0"/>
                <a:cs typeface="Roboto" panose="02000000000000000000" pitchFamily="2" charset="0"/>
              </a:rPr>
              <a:t>.</a:t>
            </a:r>
          </a:p>
          <a:p>
            <a:pPr marL="0">
              <a:spcBef>
                <a:spcPts val="600"/>
              </a:spcBef>
            </a:pPr>
            <a:endParaRPr lang="en-US" sz="1000" b="1" dirty="0">
              <a:latin typeface="Calibri" panose="020F0502020204030204" pitchFamily="34" charset="0"/>
              <a:ea typeface="Calibri" panose="020F0502020204030204" pitchFamily="34" charset="0"/>
            </a:endParaRPr>
          </a:p>
          <a:p>
            <a:pPr marL="0">
              <a:spcBef>
                <a:spcPts val="1500"/>
              </a:spcBef>
              <a:spcAft>
                <a:spcPts val="750"/>
              </a:spcAft>
            </a:pPr>
            <a:r>
              <a:rPr lang="en-US" sz="1000" b="1" dirty="0">
                <a:solidFill>
                  <a:srgbClr val="333333"/>
                </a:solidFill>
                <a:highlight>
                  <a:srgbClr val="000000"/>
                </a:highlight>
                <a:latin typeface="Calibri" panose="020F0502020204030204" pitchFamily="34" charset="0"/>
                <a:ea typeface="Times New Roman" panose="02020603050405020304" pitchFamily="18" charset="0"/>
                <a:hlinkClick r:id="" action="ppaction://noaction"/>
              </a:rPr>
              <a:t>DETAILED</a:t>
            </a:r>
          </a:p>
          <a:p>
            <a:pPr marL="0">
              <a:spcBef>
                <a:spcPts val="1500"/>
              </a:spcBef>
              <a:spcAft>
                <a:spcPts val="750"/>
              </a:spcAft>
            </a:pPr>
            <a:endParaRPr lang="en-US" sz="1000" b="1" u="sng" dirty="0">
              <a:solidFill>
                <a:srgbClr val="333333"/>
              </a:solidFill>
              <a:latin typeface="Calibri" panose="020F0502020204030204" pitchFamily="34" charset="0"/>
              <a:ea typeface="Times New Roman" panose="02020603050405020304" pitchFamily="18" charset="0"/>
              <a:hlinkClick r:id="" action="ppaction://noaction"/>
            </a:endParaRPr>
          </a:p>
          <a:p>
            <a:pPr marL="0">
              <a:spcBef>
                <a:spcPts val="1500"/>
              </a:spcBef>
              <a:spcAft>
                <a:spcPts val="750"/>
              </a:spcAft>
            </a:pPr>
            <a:r>
              <a:rPr lang="en-US" sz="1000" b="1" u="sng" dirty="0">
                <a:solidFill>
                  <a:srgbClr val="333333"/>
                </a:solidFill>
                <a:latin typeface="Calibri" panose="020F0502020204030204" pitchFamily="34" charset="0"/>
                <a:ea typeface="Times New Roman" panose="02020603050405020304" pitchFamily="18" charset="0"/>
                <a:hlinkClick r:id="" action="ppaction://noaction"/>
              </a:rPr>
              <a:t>Chapter 10 (Safe Schools)</a:t>
            </a:r>
            <a:endParaRPr lang="en-US" sz="1000" dirty="0">
              <a:latin typeface="Times New Roman" panose="02020603050405020304" pitchFamily="18" charset="0"/>
              <a:ea typeface="Times New Roman" panose="02020603050405020304" pitchFamily="18" charset="0"/>
            </a:endParaRPr>
          </a:p>
          <a:p>
            <a:pPr marL="0">
              <a:spcBef>
                <a:spcPts val="1500"/>
              </a:spcBef>
              <a:spcAft>
                <a:spcPts val="750"/>
              </a:spcAft>
            </a:pPr>
            <a:r>
              <a:rPr lang="en-US" sz="1000" b="1" dirty="0">
                <a:solidFill>
                  <a:srgbClr val="FF0000"/>
                </a:solidFill>
                <a:latin typeface="Calibri" panose="020F0502020204030204" pitchFamily="34" charset="0"/>
                <a:ea typeface="Times New Roman" panose="02020603050405020304" pitchFamily="18" charset="0"/>
              </a:rPr>
              <a:t>(MEMORANDUM OF UNDERSTANDING)</a:t>
            </a:r>
            <a:endParaRPr lang="en-US" sz="1000" dirty="0">
              <a:latin typeface="Times New Roman" panose="02020603050405020304" pitchFamily="18" charset="0"/>
              <a:ea typeface="Times New Roman" panose="02020603050405020304" pitchFamily="18" charset="0"/>
            </a:endParaRPr>
          </a:p>
          <a:p>
            <a:pPr marL="0">
              <a:spcBef>
                <a:spcPts val="1500"/>
              </a:spcBef>
              <a:spcAft>
                <a:spcPts val="750"/>
              </a:spcAft>
            </a:pPr>
            <a:endParaRPr lang="en-US" sz="1000" b="1" dirty="0">
              <a:solidFill>
                <a:srgbClr val="333333"/>
              </a:solidFill>
              <a:latin typeface="Calibri" panose="020F0502020204030204" pitchFamily="34" charset="0"/>
              <a:ea typeface="Times New Roman" panose="02020603050405020304" pitchFamily="18" charset="0"/>
            </a:endParaRPr>
          </a:p>
          <a:p>
            <a:pPr marL="0" indent="0">
              <a:spcBef>
                <a:spcPts val="1500"/>
              </a:spcBef>
              <a:spcAft>
                <a:spcPts val="750"/>
              </a:spcAft>
            </a:pPr>
            <a:r>
              <a:rPr lang="en-US" sz="1000" b="1" dirty="0">
                <a:solidFill>
                  <a:srgbClr val="333333"/>
                </a:solidFill>
                <a:latin typeface="Calibri" panose="020F0502020204030204" pitchFamily="34" charset="0"/>
                <a:ea typeface="Times New Roman" panose="02020603050405020304" pitchFamily="18" charset="0"/>
              </a:rPr>
              <a:t>§ 10.11. Memorandum of understanding.</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(a)  Each chief school administrator shall execute and update, on a biennial basis, a memorandum of understanding with each local police department having jurisdiction over school property of the school entity.</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(b)  A memorandum of understanding between a school entity and a local police department, including its development and implementation, must meet the requirements of section 1303-A(c) of the Safe Schools Act (24 P. S. §  13-1303-A(c)).</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(c)  In developing a memorandum of understanding to execute with a local police department, a school entity shall consult and consider the model memorandum of understanding promulgated by the Board in Appendix A (relating to model memorandum of understanding).</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(d)  On a biennial basis, a school entity shall file with the Department’s Office for Safe Schools a memorandum of understanding with each local police department having jurisdiction over property of the school entity. As part of its filing with the Department, a school entity shall identify substantive differences between the memorandum of understanding adopted by the school entity and the model memorandum of understanding and provide a statement of reasons for the differences.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(e)  The Board, on a biennial basis, will review and, as necessary, revise its model memorandum of understanding in Appendix A. As part of its biennial review, the Board will consider the memoranda of understanding filed by school entities with the Department’s Office for Safe Schools and statements explaining school entities’ reasons for adopting memoranda of understanding having substantive differences with the model memorandum of understanding.</a:t>
            </a:r>
            <a:endParaRPr lang="en-US" sz="1000" dirty="0">
              <a:latin typeface="Times New Roman" panose="02020603050405020304" pitchFamily="18" charset="0"/>
              <a:ea typeface="Times New Roman" panose="02020603050405020304" pitchFamily="18" charset="0"/>
            </a:endParaRPr>
          </a:p>
          <a:p>
            <a:pPr marL="0">
              <a:spcBef>
                <a:spcPts val="1500"/>
              </a:spcBef>
              <a:spcAft>
                <a:spcPts val="750"/>
              </a:spcAft>
            </a:pPr>
            <a:r>
              <a:rPr lang="en-US" sz="1000" b="1" dirty="0">
                <a:solidFill>
                  <a:srgbClr val="FF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spcBef>
                <a:spcPts val="1500"/>
              </a:spcBef>
              <a:spcAft>
                <a:spcPts val="750"/>
              </a:spcAft>
            </a:pPr>
            <a:r>
              <a:rPr lang="en-US" sz="1000" b="1" dirty="0">
                <a:solidFill>
                  <a:srgbClr val="FF0000"/>
                </a:solidFill>
                <a:latin typeface="Calibri" panose="020F0502020204030204" pitchFamily="34" charset="0"/>
                <a:ea typeface="Times New Roman" panose="02020603050405020304" pitchFamily="18" charset="0"/>
              </a:rPr>
              <a:t>(NOTIFICATION OF INCIDENTS)</a:t>
            </a:r>
            <a:endParaRPr lang="en-US" sz="1000" dirty="0">
              <a:latin typeface="Times New Roman" panose="02020603050405020304" pitchFamily="18" charset="0"/>
              <a:ea typeface="Times New Roman" panose="02020603050405020304" pitchFamily="18" charset="0"/>
            </a:endParaRPr>
          </a:p>
          <a:p>
            <a:pPr marL="0"/>
            <a:endParaRPr lang="en-US" sz="1000" b="1" dirty="0">
              <a:solidFill>
                <a:srgbClr val="333333"/>
              </a:solidFill>
              <a:latin typeface="Calibri" panose="020F0502020204030204" pitchFamily="34" charset="0"/>
              <a:ea typeface="Times New Roman" panose="02020603050405020304" pitchFamily="18" charset="0"/>
            </a:endParaRPr>
          </a:p>
          <a:p>
            <a:pPr marL="0"/>
            <a:r>
              <a:rPr lang="en-US" sz="1000" b="1" dirty="0">
                <a:solidFill>
                  <a:srgbClr val="333333"/>
                </a:solidFill>
                <a:latin typeface="Calibri" panose="020F0502020204030204" pitchFamily="34" charset="0"/>
                <a:ea typeface="Times New Roman" panose="02020603050405020304" pitchFamily="18" charset="0"/>
              </a:rPr>
              <a:t>§ 10.21. Immediate notification.</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(a)  The chief school administrator, or a designee, shall immediately notify the local police department when an offense listed in section 1303-A(b)(4.1) of the Safe Schools Act (24 P. S. §  13-1303-A(b)(4.1)) occurs on school property, at a school sponsored activity or on a conveyance as described in the Safe Schools Act, such as a school bus, providing transportation to or from a school or school sponsored activity.</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(b)  Notification shall be made to the local police department by the most expeditious means practicable.</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(c)  As part of its notification of the incident to the local police department, the chief school administrator or a designee shall provide as much of the information in this subsection as is available at the time of notification. The gathering of information should not unnecessarily delay notification.</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(1)  Whether the incident is in-progress or has concluded.</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(2)  Nature of the incident.</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(3)  Exact location of the incident.</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(4)  Number of persons involved in the incident.</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(5)  Names and ages of the individuals involved.</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(6)  Weapons involved in the incident.</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(7)  Whether the weapons have been secured and the custodian of the weapons. </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(8)  Injuries.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(9)  Whether emergency medical services or the fire department was notified. </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(10)  Identity of the school contact person.</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(11)  Identity of the witnesses.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(12)  Whether the incident involves a student with a disability, the type of disability and its impact on the student’s behavior.</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(13)  Other information as is known to the school entity and believed to be relevant to the incident.</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(d)  In responding to students who commit an incident listed in section 1303-A(b)(4.1) of the Safe Schools Act, a school entity may consider the propriety of utilizing available school-based programs, such as school-wide positive behavior supports, to address the student’s behavior and shall notify the local police department of the student’s placement in the program. This subsection does not limit law enforcement’s discretion.</a:t>
            </a:r>
            <a:endParaRPr lang="en-US" sz="1000" dirty="0">
              <a:latin typeface="Times New Roman" panose="02020603050405020304" pitchFamily="18" charset="0"/>
              <a:ea typeface="Times New Roman" panose="02020603050405020304" pitchFamily="18" charset="0"/>
            </a:endParaRPr>
          </a:p>
          <a:p>
            <a:pPr marL="0">
              <a:spcBef>
                <a:spcPts val="1500"/>
              </a:spcBef>
              <a:spcAft>
                <a:spcPts val="1500"/>
              </a:spcAft>
            </a:pPr>
            <a:endParaRPr lang="en-US" sz="1000" b="1" dirty="0">
              <a:solidFill>
                <a:srgbClr val="333333"/>
              </a:solidFill>
              <a:latin typeface="Calibri" panose="020F0502020204030204" pitchFamily="34" charset="0"/>
              <a:ea typeface="Times New Roman" panose="02020603050405020304" pitchFamily="18" charset="0"/>
            </a:endParaRPr>
          </a:p>
          <a:p>
            <a:pPr marL="0">
              <a:spcBef>
                <a:spcPts val="1500"/>
              </a:spcBef>
              <a:spcAft>
                <a:spcPts val="1500"/>
              </a:spcAft>
            </a:pPr>
            <a:r>
              <a:rPr lang="en-US" sz="1000" b="1" dirty="0">
                <a:solidFill>
                  <a:srgbClr val="333333"/>
                </a:solidFill>
                <a:latin typeface="Calibri" panose="020F0502020204030204" pitchFamily="34" charset="0"/>
                <a:ea typeface="Times New Roman" panose="02020603050405020304" pitchFamily="18" charset="0"/>
              </a:rPr>
              <a:t>§ 10.22. Discretionary notification.</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(a)  The chief school administrator, or a designee, may notify the local police department having jurisdiction when an offense listed in section 1303-A(b)(4.2) of the Safe Schools Act (24 P. S. §  13-1303-A(b)(4.2)) occurs on school property, at a school sponsored activity or on a conveyance as described in the Safe Schools Act, such as a school bus, providing transportation to or from a school or school sponsored activity.</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(b)  In determining whether to notify the local police department of an incident described in subsection (a), the chief school administrator, or a designee, may consider the following factors: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(1)  The seriousness of the situation.</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(2)  The school’s ability to defuse or resolve the situation.</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(3)  The child’s intent.</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(4)  The child’s age.</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(5)  Whether the student has a disability, the type of disability and its impact on the student’s behavior.</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(6)  Other factors believed to be relevant.</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(c)  In making a determination whether to notify law enforcement when an offense listed in section 1303-A(b)(4.2) of the Safe Schools Act occurs on school property, at a school sponsored activity or on a conveyance as described in the Safe Schools Act, such as a school bus, providing transportation to or from a school or school sponsored activity, and to the extent that it has authority, a school entity may consider addressing the student’s behavior through the use of available school-based diversion programs and available school-wide positive behavior supports.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(d)  Upon notification of the incident to the local police department, the chief school administrator or a designee shall provide as much of the information in this subsection as is available at the time of notification. The gathering of information should not unnecessarily delay notification.</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(1)  Whether the incident is in-progress or has concluded.</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(2)  Nature of the incident.</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(3)  Exact location of the incident.</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(4)  Number of persons involved in the incident.</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(5)  Names and ages of the individuals involved.</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(6)  Weapons involved in the incident.</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(7)  Whether the weapons have been secured and the custodian of the weapons. </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(8)  Injuries.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(9)  Whether emergency medical services or the fire department was notified. </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(10)  Identity of the school contact person.</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(11)  Identity of the witnesses.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(12)  Whether the incident involves a student with a disability, the type of disability and its impact on the student’s behavior.</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(13)  Other information known to the school entity and believed to be relevant to the incident.</a:t>
            </a:r>
            <a:endParaRPr lang="en-US" sz="1000" dirty="0">
              <a:latin typeface="Times New Roman" panose="02020603050405020304" pitchFamily="18" charset="0"/>
              <a:ea typeface="Times New Roman" panose="02020603050405020304" pitchFamily="18" charset="0"/>
            </a:endParaRPr>
          </a:p>
          <a:p>
            <a:pPr marL="0">
              <a:spcBef>
                <a:spcPts val="1500"/>
              </a:spcBef>
              <a:spcAft>
                <a:spcPts val="1500"/>
              </a:spcAft>
            </a:pPr>
            <a:endParaRPr lang="en-US" sz="1000" b="1" dirty="0">
              <a:solidFill>
                <a:srgbClr val="333333"/>
              </a:solidFill>
              <a:latin typeface="Calibri" panose="020F0502020204030204" pitchFamily="34" charset="0"/>
              <a:ea typeface="Times New Roman" panose="02020603050405020304" pitchFamily="18" charset="0"/>
            </a:endParaRPr>
          </a:p>
          <a:p>
            <a:pPr marL="0">
              <a:spcBef>
                <a:spcPts val="1500"/>
              </a:spcBef>
              <a:spcAft>
                <a:spcPts val="1500"/>
              </a:spcAft>
            </a:pPr>
            <a:r>
              <a:rPr lang="en-US" sz="1000" b="1" dirty="0">
                <a:solidFill>
                  <a:srgbClr val="333333"/>
                </a:solidFill>
                <a:latin typeface="Calibri" panose="020F0502020204030204" pitchFamily="34" charset="0"/>
                <a:ea typeface="Times New Roman" panose="02020603050405020304" pitchFamily="18" charset="0"/>
              </a:rPr>
              <a:t>§ 10.23. Response and handling of a student with a disability.</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(a)  A school entity shall provide to each local police department having jurisdiction over property of the school entity a copy of its procedures on behavior support services (see §  14.104 (relating to special education plans)) by September 30, 2012. Thereafter, a school entity shall provide to each local police department a copy of its procedures on behavior support services each time the procedures are revised by the school entity.</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(b)  A school entity shall invite representatives of each local police department having jurisdiction over property of the school entity to participate in trainings in the use of positive behavior supports, de-escalation techniques and appropriate responses to student behavior that may require immediate intervention, as provided by the school entity’s special education plan (see §  14.104) and the school entity’s positive behavior support program (see § §  14.133 and 711.46 (relating to positive behavior support)).</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(c)  When a student with a disability commits an incident listed in section 1303-A(b)(4.1) or (4.2) of the Safe Schools Act (24 P. S. §  13-1303-A(b)(4.1) and (4.2)), the school entity shall respond in a manner that is consistent with the training provided in accordance with the school entity’s special education plan (see §  14.104) and, if applicable, with the procedures, methods and techniques defined in the student’s behavior support plan (see § §  14.133 and 711.46).</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(d)  When a protected handicapped student commits an incident listed in section 1303-A(b)(4.1) or (4.2) of the Safe Schools Act, the school entity, including a charter school, shall respond in a manner that is consistent with the student’s service agreement (see § §  15.2 and 15.7 (relating to definitions; and service agreement)).</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(e)  For a student with a disability who has a positive behavior support plan, upon notification to a local police department that a student with a disability has committed an incident listed in section 1303-A(b)(4.1) or (4.2) of the Safe Schools Act, a school entity shall act in accordance with §  14.133(h) or §  711.46(h).</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(f)  For a protected handicapped student whose service agreement includes a positive behavior support plan, upon notification to a local police department that a protected handicapped student has committed an incident listed in section 1303-A(b)(4.1) or (4.2) of the Safe Schools Act, a school entity, including a charter school, shall act in accordance with §  15.3 (relating to general).</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(g)  For a student with a disability who does not have a positive behavior support plan, upon notification to a local police department that a student with a disability has committed an incident listed in section 1303-A(b)(4.1) or (4.2) of the Safe Schools Act, the school entity shall convene the student’s IEP team. At this meeting, the IEP team shall consider whether a positive behavior support plan should be developed to address the student’s behavior.</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(h)  For a protected handicapped student whose service agreement does not include a positive behavior support plan, upon notification to a local police department that a protected handicapped student has committed an incident listed in section 1303-A(b)(4.1) or (4.2) of the Safe Schools Act, the school entity, including a charter school, in consultation with the student’s parents, shall consider whether a positive behavior support plan should be developed as part of the service agreement to address the student’s behavior.</a:t>
            </a:r>
            <a:endParaRPr lang="en-US" sz="1000" dirty="0">
              <a:latin typeface="Times New Roman" panose="02020603050405020304" pitchFamily="18" charset="0"/>
              <a:ea typeface="Times New Roman" panose="02020603050405020304" pitchFamily="18" charset="0"/>
            </a:endParaRPr>
          </a:p>
          <a:p>
            <a:pPr marL="0">
              <a:spcBef>
                <a:spcPts val="1500"/>
              </a:spcBef>
              <a:spcAft>
                <a:spcPts val="1500"/>
              </a:spcAft>
            </a:pPr>
            <a:endParaRPr lang="en-US" sz="1000" b="1" dirty="0">
              <a:solidFill>
                <a:srgbClr val="333333"/>
              </a:solidFill>
              <a:latin typeface="Calibri" panose="020F0502020204030204" pitchFamily="34" charset="0"/>
              <a:ea typeface="Times New Roman" panose="02020603050405020304" pitchFamily="18" charset="0"/>
            </a:endParaRPr>
          </a:p>
          <a:p>
            <a:pPr marL="0">
              <a:spcBef>
                <a:spcPts val="1500"/>
              </a:spcBef>
              <a:spcAft>
                <a:spcPts val="1500"/>
              </a:spcAft>
            </a:pPr>
            <a:r>
              <a:rPr lang="en-US" sz="1000" b="1" dirty="0">
                <a:solidFill>
                  <a:srgbClr val="333333"/>
                </a:solidFill>
                <a:latin typeface="Calibri" panose="020F0502020204030204" pitchFamily="34" charset="0"/>
                <a:ea typeface="Times New Roman" panose="02020603050405020304" pitchFamily="18" charset="0"/>
              </a:rPr>
              <a:t>§ 10.24. Emergency and nonemergency response and preparedness.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(a)  Each school district, in cooperation with the local emergency management agency and the Pennsylvania Emergency Management Agency, shall develop and implement a comprehensive disaster response and emergency preparedness plan as required under 35 Pa.C.S. §  7701(g) (relating to duties concerning disaster prevention). The plan shall be reviewed annually and modified as necessary.</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(b)  A school district’s comprehensive disaster response and emergency preparedness plan shall be consistent with the guidelines developed by the Pennsylvania Emergency Management Agency and other applicable State requirements as required under 35 Pa.C.S. §  7701(g).</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(c)  In developing a comprehensive disaster response and emergency preparedness plan, a school district shall consider the framework presented in the National Incident Management System.</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(d)  A school district shall provide the emergency management agency of every county of which the school district is a part a copy of the district’s comprehensive disaster response and emergency preparedness plan as required under 35 Pa.C.S. §  7701(g).</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(e)  A school district shall provide to each local police department and each local fire department having jurisdiction over geographic territory of which the school district is a part a copy of the district’s comprehensive disaster and response emergency preparedness plan.</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(f)  In an emergency, a school district shall follow the procedures in its comprehensive disaster response and emergency preparedness plan adopted under 35 Pa.C.S. §  7701(g).</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(g)  By September 30 of each year, a school entity shall assemble and make ready for immediate deployment to the Incident Command Post, that is, a physical location established in accordance with the school entity’s plan adopted under 35 Pa.C.S. §  7701(g) to manage an emergency incident or disaster, the following information for the purpose of assisting local police and fire departments in responding to an emergency:</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(1)  Blueprints or floor plans of the school buildings.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(2)  Aerial photo, map or layout of the school campus, adjacent properties and surrounding streets or roads.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(3)  Locations of predetermined or prospective command posts.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(4)  Current teacher/employee roster.</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(5)  Current student roster.</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(6)  Most recent school yearbook.</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(7)  School fire-alarm shutoff location and procedures.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(8)  School sprinkler system shutoff location and procedures.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(9)  Gas/utility line layouts and shutoff valve locations.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(10)  Cable/satellite television shutoff location and procedures.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(11)  Other information the school entity deems pertinent to assist local police and fire departments in responding to an emergency.</a:t>
            </a:r>
          </a:p>
          <a:p>
            <a:pPr marL="0">
              <a:spcAft>
                <a:spcPts val="750"/>
              </a:spcAft>
            </a:pPr>
            <a:endParaRPr lang="en-US" sz="1000" dirty="0">
              <a:latin typeface="Times New Roman" panose="02020603050405020304" pitchFamily="18" charset="0"/>
              <a:ea typeface="Times New Roman" panose="02020603050405020304" pitchFamily="18" charset="0"/>
            </a:endParaRPr>
          </a:p>
          <a:p>
            <a:pPr marL="0">
              <a:spcBef>
                <a:spcPts val="1500"/>
              </a:spcBef>
              <a:spcAft>
                <a:spcPts val="1500"/>
              </a:spcAft>
            </a:pPr>
            <a:r>
              <a:rPr lang="en-US" sz="1000" b="1" dirty="0">
                <a:solidFill>
                  <a:srgbClr val="333333"/>
                </a:solidFill>
                <a:latin typeface="Calibri" panose="020F0502020204030204" pitchFamily="34" charset="0"/>
                <a:ea typeface="Times New Roman" panose="02020603050405020304" pitchFamily="18" charset="0"/>
              </a:rPr>
              <a:t>§ 10.25. Notification to parents/guardians.</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(a)  A school entity shall immediately notify, as soon as practicable, the parent or guardian of a victim or suspect directly involved in an incident listed in section 1303-A(b)(4.1) or (4.2) of the Safe Schools Act (24 P.S. §  13-1303-A(b)(4.1) and (4.2)). In making the notification, the school entity shall inform the parent or guardian as to whether the local police department having jurisdiction over property of the school entity has been, or may be, notified of the incident.</a:t>
            </a:r>
            <a:endParaRPr lang="en-US" sz="1000" dirty="0">
              <a:latin typeface="Times New Roman" panose="02020603050405020304" pitchFamily="18" charset="0"/>
              <a:ea typeface="Times New Roman" panose="02020603050405020304" pitchFamily="18" charset="0"/>
            </a:endParaRPr>
          </a:p>
          <a:p>
            <a:pPr marL="0">
              <a:spcAft>
                <a:spcPts val="750"/>
              </a:spcAft>
            </a:pPr>
            <a:r>
              <a:rPr lang="en-US" sz="1000" dirty="0">
                <a:solidFill>
                  <a:srgbClr val="333333"/>
                </a:solidFill>
                <a:latin typeface="Calibri" panose="020F0502020204030204" pitchFamily="34" charset="0"/>
                <a:ea typeface="Times New Roman" panose="02020603050405020304" pitchFamily="18" charset="0"/>
              </a:rPr>
              <a:t> (b)  A school entity shall document attempts made to reach the parent or guardian of a victim or suspect directly involved in an incident listed in section 1303-A(b)(4.1) or (4.2) of the Safe Schools Act.</a:t>
            </a:r>
          </a:p>
          <a:p>
            <a:pPr marL="0">
              <a:spcAft>
                <a:spcPts val="750"/>
              </a:spcAft>
            </a:pPr>
            <a:endParaRPr lang="en-US" sz="1000" dirty="0">
              <a:solidFill>
                <a:srgbClr val="333333"/>
              </a:solidFill>
              <a:latin typeface="Calibri" panose="020F0502020204030204" pitchFamily="34" charset="0"/>
              <a:ea typeface="Times New Roman" panose="02020603050405020304" pitchFamily="18" charset="0"/>
            </a:endParaRPr>
          </a:p>
          <a:p>
            <a:pPr marL="0">
              <a:spcAft>
                <a:spcPts val="750"/>
              </a:spcAft>
            </a:pPr>
            <a:endParaRPr lang="en-US" sz="1000" dirty="0">
              <a:solidFill>
                <a:srgbClr val="333333"/>
              </a:solidFill>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7B08B23-07E7-724E-AA15-B3559FB709F6}" type="slidenum">
              <a:rPr lang="en-US" smtClean="0"/>
              <a:t>206</a:t>
            </a:fld>
            <a:endParaRPr lang="en-US"/>
          </a:p>
        </p:txBody>
      </p:sp>
    </p:spTree>
    <p:extLst>
      <p:ext uri="{BB962C8B-B14F-4D97-AF65-F5344CB8AC3E}">
        <p14:creationId xmlns:p14="http://schemas.microsoft.com/office/powerpoint/2010/main" val="424450271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u="sng" dirty="0">
                <a:solidFill>
                  <a:srgbClr val="0563C1"/>
                </a:solidFill>
                <a:latin typeface="Calibri" panose="020F0502020204030204" pitchFamily="34" charset="0"/>
                <a:ea typeface="Times New Roman" panose="02020603050405020304" pitchFamily="18" charset="0"/>
                <a:hlinkClick r:id="rId3"/>
              </a:rPr>
              <a:t>Section 1309-B</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1011428" indent="-1011428"/>
            <a:r>
              <a:rPr lang="en-US" sz="1000" b="1" dirty="0">
                <a:solidFill>
                  <a:srgbClr val="FF0000"/>
                </a:solidFill>
                <a:latin typeface="Calibri" panose="020F0502020204030204" pitchFamily="34" charset="0"/>
                <a:ea typeface="Times New Roman" panose="02020603050405020304" pitchFamily="18" charset="0"/>
              </a:rPr>
              <a:t>(School Safety &amp; Security Coordinator)</a:t>
            </a:r>
            <a:r>
              <a:rPr lang="en-US" sz="1000" b="1" dirty="0">
                <a:solidFill>
                  <a:schemeClr val="tx1"/>
                </a:solidFill>
                <a:latin typeface="Times New Roman" panose="02020603050405020304" pitchFamily="18" charset="0"/>
                <a:ea typeface="Times New Roman" panose="02020603050405020304" pitchFamily="18" charset="0"/>
              </a:rPr>
              <a:t>: </a:t>
            </a:r>
            <a:r>
              <a:rPr lang="en-US" sz="1000" dirty="0">
                <a:solidFill>
                  <a:srgbClr val="000000"/>
                </a:solidFill>
                <a:latin typeface="Calibri" panose="020F0502020204030204" pitchFamily="34" charset="0"/>
                <a:ea typeface="Times New Roman" panose="02020603050405020304" pitchFamily="18" charset="0"/>
              </a:rPr>
              <a:t>Section 1309-B.  School safety and security coordinator.</a:t>
            </a:r>
            <a:endParaRPr lang="en-US" sz="1000" dirty="0">
              <a:solidFill>
                <a:schemeClr val="tx1"/>
              </a:solidFill>
              <a:latin typeface="Times New Roman" panose="02020603050405020304" pitchFamily="18" charset="0"/>
              <a:ea typeface="Times New Roman" panose="02020603050405020304" pitchFamily="18" charset="0"/>
            </a:endParaRPr>
          </a:p>
          <a:p>
            <a:pPr marL="1011428" indent="-1011428"/>
            <a:endParaRPr lang="en-US" sz="1000" dirty="0">
              <a:solidFill>
                <a:schemeClr val="tx1"/>
              </a:solidFill>
              <a:latin typeface="Times New Roman" panose="02020603050405020304" pitchFamily="18" charset="0"/>
              <a:ea typeface="Times New Roman" panose="02020603050405020304" pitchFamily="18" charset="0"/>
            </a:endParaRPr>
          </a:p>
          <a:p>
            <a:pPr marL="1011428" indent="-1011428"/>
            <a:r>
              <a:rPr lang="en-US" sz="1000" b="1" dirty="0">
                <a:solidFill>
                  <a:srgbClr val="000000"/>
                </a:solidFill>
                <a:latin typeface="Calibri" panose="020F0502020204030204" pitchFamily="34" charset="0"/>
                <a:ea typeface="Times New Roman" panose="02020603050405020304" pitchFamily="18" charset="0"/>
              </a:rPr>
              <a:t>Appointment</a:t>
            </a:r>
            <a:r>
              <a:rPr lang="en-US" sz="1000" dirty="0">
                <a:solidFill>
                  <a:srgbClr val="000000"/>
                </a:solidFill>
                <a:latin typeface="Calibri" panose="020F0502020204030204" pitchFamily="34" charset="0"/>
                <a:ea typeface="Times New Roman" panose="02020603050405020304" pitchFamily="18" charset="0"/>
              </a:rPr>
              <a:t>.--The chief school administrator of a school entity shall appoint a school administrator as the school safety and security coordinator for the school entity. The appointment shall be made not later than August 31, 2018.</a:t>
            </a:r>
            <a:endParaRPr lang="en-US" sz="1000" dirty="0">
              <a:solidFill>
                <a:schemeClr val="tx1"/>
              </a:solidFill>
              <a:latin typeface="Times New Roman" panose="02020603050405020304" pitchFamily="18" charset="0"/>
              <a:ea typeface="Times New Roman" panose="02020603050405020304" pitchFamily="18" charset="0"/>
            </a:endParaRPr>
          </a:p>
          <a:p>
            <a:pPr marL="1011428" indent="-1011428"/>
            <a:endParaRPr lang="en-US" sz="1000" dirty="0">
              <a:solidFill>
                <a:schemeClr val="tx1"/>
              </a:solidFill>
              <a:latin typeface="Times New Roman" panose="02020603050405020304" pitchFamily="18" charset="0"/>
              <a:ea typeface="Times New Roman" panose="02020603050405020304" pitchFamily="18" charset="0"/>
            </a:endParaRPr>
          </a:p>
          <a:p>
            <a:pPr marL="1011428" indent="-1011428"/>
            <a:r>
              <a:rPr lang="en-US" sz="1000" b="1" dirty="0">
                <a:solidFill>
                  <a:srgbClr val="000000"/>
                </a:solidFill>
                <a:latin typeface="Calibri" panose="020F0502020204030204" pitchFamily="34" charset="0"/>
                <a:ea typeface="Times New Roman" panose="02020603050405020304" pitchFamily="18" charset="0"/>
              </a:rPr>
              <a:t>Deadline</a:t>
            </a:r>
            <a:r>
              <a:rPr lang="en-US" sz="1000" dirty="0">
                <a:solidFill>
                  <a:srgbClr val="000000"/>
                </a:solidFill>
                <a:latin typeface="Calibri" panose="020F0502020204030204" pitchFamily="34" charset="0"/>
                <a:ea typeface="Times New Roman" panose="02020603050405020304" pitchFamily="18" charset="0"/>
              </a:rPr>
              <a:t> for appointment and vacancies.--</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(1)  Within 30 days of the effective date of this subsection, the chief school administrator of a school entity shall ensure the school entity has appointed a school administrator as the school safety and security coordinator for the school entity.</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(2)  Whenever a vacancy in a school entity's school safety and security coordinator occurs, the chief school administrator of a school entity shall, within 30 days of the vacancy, appoint a new school safety and security coordinator in accordance with this section.</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((a.1) added July 8, 2022, P.L.620, No.55)</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(a.2)  </a:t>
            </a:r>
            <a:r>
              <a:rPr lang="en-US" sz="1000" b="1" dirty="0">
                <a:solidFill>
                  <a:srgbClr val="000000"/>
                </a:solidFill>
                <a:latin typeface="Calibri" panose="020F0502020204030204" pitchFamily="34" charset="0"/>
                <a:ea typeface="Times New Roman" panose="02020603050405020304" pitchFamily="18" charset="0"/>
              </a:rPr>
              <a:t>Submission</a:t>
            </a:r>
            <a:r>
              <a:rPr lang="en-US" sz="1000" dirty="0">
                <a:solidFill>
                  <a:srgbClr val="000000"/>
                </a:solidFill>
                <a:latin typeface="Calibri" panose="020F0502020204030204" pitchFamily="34" charset="0"/>
                <a:ea typeface="Times New Roman" panose="02020603050405020304" pitchFamily="18" charset="0"/>
              </a:rPr>
              <a:t>.--A school entity shall submit to the committee the name and contact information for a chief school administrator appointed as a school safety and security coordinator within 30 days of the appointment. ((a.2) added July 8, 2022, P.L.620, No.55)</a:t>
            </a:r>
          </a:p>
          <a:p>
            <a:pPr marL="0" indent="276825"/>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(b)  </a:t>
            </a:r>
            <a:r>
              <a:rPr lang="en-US" sz="1000" b="1" dirty="0">
                <a:solidFill>
                  <a:srgbClr val="000000"/>
                </a:solidFill>
                <a:latin typeface="Calibri" panose="020F0502020204030204" pitchFamily="34" charset="0"/>
                <a:ea typeface="Times New Roman" panose="02020603050405020304" pitchFamily="18" charset="0"/>
              </a:rPr>
              <a:t>General duties</a:t>
            </a:r>
            <a:r>
              <a:rPr lang="en-US" sz="1000" dirty="0">
                <a:solidFill>
                  <a:srgbClr val="000000"/>
                </a:solidFill>
                <a:latin typeface="Calibri" panose="020F0502020204030204" pitchFamily="34" charset="0"/>
                <a:ea typeface="Times New Roman" panose="02020603050405020304" pitchFamily="18" charset="0"/>
              </a:rPr>
              <a:t>.--The school safety and security coordinator shall oversee all school police officers, school resource officers, school security guards and policies and procedures in the school entity and report directly to the chief school administrator. As used in this subsection, the terms "school police officer," "school resource officer" and "school security guard" shall have the meanings given to them in section 1301-C.</a:t>
            </a:r>
          </a:p>
          <a:p>
            <a:pPr marL="0" indent="276825"/>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(c)  </a:t>
            </a:r>
            <a:r>
              <a:rPr lang="en-US" sz="1000" b="1" dirty="0">
                <a:solidFill>
                  <a:srgbClr val="000000"/>
                </a:solidFill>
                <a:latin typeface="Calibri" panose="020F0502020204030204" pitchFamily="34" charset="0"/>
                <a:ea typeface="Times New Roman" panose="02020603050405020304" pitchFamily="18" charset="0"/>
              </a:rPr>
              <a:t>Specific duties</a:t>
            </a:r>
            <a:r>
              <a:rPr lang="en-US" sz="1000" dirty="0">
                <a:solidFill>
                  <a:srgbClr val="000000"/>
                </a:solidFill>
                <a:latin typeface="Calibri" panose="020F0502020204030204" pitchFamily="34" charset="0"/>
                <a:ea typeface="Times New Roman" panose="02020603050405020304" pitchFamily="18" charset="0"/>
              </a:rPr>
              <a:t>.--The school safety and security coordinator shall:</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(1)  Review the school entity's policies and procedures relative to school safety and security and compliance with Federal and State laws regarding school safety and security.</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(2)  Coordinate training and resources for students and school entity staff in matters relating to situational awareness, trauma-informed approaches, behavioral health awareness, suicide and bullying awareness, substance abuse awareness and emergency procedures and training drills, including fire, natural disaster, active shooter, hostage situation and bomb threat. ((2) amended June 28, 2019, P.L.146, No.18)</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(3)  Coordinate school safety and security assessments as necessary.</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(4)  Serve as the school entity liaison with the committee, the department, law enforcement and other organizations on matters of school safety and security.</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(5)  Make a report no later than June 30, 2019, and each June 30 thereafter, to the school entity's board of directors on the school entity's current safety and security practices that identify strategies to improve school safety and security. The report shall be presented to the school entity's board of directors at an executive session of the school entity's board of directors. The report shall be submitted to the committee and shall not be subject to the act of February 14, 2008 (P.L.6, No.3), known as the Right-to-Know Law.</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(6)  Coordinate a tour of the school entity's buildings and grounds biennially or when a building is first occupied or reconfigured with the law enforcement agencies and first responders that are primarily responsible for protecting and securing the school entity to discuss and coordinate school safety and security matters.</a:t>
            </a:r>
          </a:p>
          <a:p>
            <a:pPr marL="276825" indent="366349" defTabSz="914285">
              <a:defRPr/>
            </a:pPr>
            <a:r>
              <a:rPr lang="en-US" sz="1000" dirty="0">
                <a:solidFill>
                  <a:srgbClr val="000000"/>
                </a:solidFill>
                <a:latin typeface="Calibri" panose="020F0502020204030204" pitchFamily="34" charset="0"/>
                <a:ea typeface="Times New Roman" panose="02020603050405020304" pitchFamily="18" charset="0"/>
              </a:rPr>
              <a:t>NOTE: </a:t>
            </a:r>
            <a:r>
              <a:rPr lang="en-US" sz="1000" dirty="0">
                <a:solidFill>
                  <a:srgbClr val="000000"/>
                </a:solidFill>
                <a:latin typeface="Calibri" panose="020F0502020204030204" pitchFamily="34" charset="0"/>
                <a:ea typeface="Calibri" panose="020F0502020204030204" pitchFamily="34" charset="0"/>
              </a:rPr>
              <a:t>As SSSC, one of the responsibilities put forth by 1309-B is to coordinate a </a:t>
            </a:r>
            <a:r>
              <a:rPr lang="en-US" sz="1000" b="1" dirty="0">
                <a:solidFill>
                  <a:srgbClr val="000000"/>
                </a:solidFill>
                <a:latin typeface="Calibri" panose="020F0502020204030204" pitchFamily="34" charset="0"/>
                <a:ea typeface="Calibri" panose="020F0502020204030204" pitchFamily="34" charset="0"/>
              </a:rPr>
              <a:t>tour of the school entity's buildings and grounds biennially or when a building is first occupied or reconfigured </a:t>
            </a:r>
            <a:r>
              <a:rPr lang="en-US" sz="1000" dirty="0">
                <a:solidFill>
                  <a:srgbClr val="000000"/>
                </a:solidFill>
                <a:latin typeface="Calibri" panose="020F0502020204030204" pitchFamily="34" charset="0"/>
                <a:ea typeface="Calibri" panose="020F0502020204030204" pitchFamily="34" charset="0"/>
              </a:rPr>
              <a:t>with the law enforcement agencies and first responders that are primarily responsible for protecting and securing the school entity to discuss and coordinate school safety and security matters.</a:t>
            </a:r>
            <a:endParaRPr lang="en-US" sz="1000" dirty="0">
              <a:latin typeface="Calibri" panose="020F0502020204030204" pitchFamily="34" charset="0"/>
              <a:ea typeface="Calibri" panose="020F0502020204030204" pitchFamily="34" charset="0"/>
            </a:endParaRPr>
          </a:p>
          <a:p>
            <a:pPr marL="276825" indent="366349"/>
            <a:endParaRPr lang="en-US" sz="1000" dirty="0">
              <a:solidFill>
                <a:srgbClr val="000000"/>
              </a:solidFill>
              <a:latin typeface="Calibri" panose="020F0502020204030204" pitchFamily="34" charset="0"/>
              <a:ea typeface="Times New Roman" panose="02020603050405020304" pitchFamily="18" charset="0"/>
            </a:endParaRPr>
          </a:p>
          <a:p>
            <a:pPr marL="276825" indent="366349"/>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(d)  </a:t>
            </a:r>
            <a:r>
              <a:rPr lang="en-US" sz="1000" b="1" dirty="0">
                <a:solidFill>
                  <a:srgbClr val="000000"/>
                </a:solidFill>
                <a:latin typeface="Calibri" panose="020F0502020204030204" pitchFamily="34" charset="0"/>
                <a:ea typeface="Times New Roman" panose="02020603050405020304" pitchFamily="18" charset="0"/>
              </a:rPr>
              <a:t>Training required</a:t>
            </a:r>
            <a:r>
              <a:rPr lang="en-US" sz="1000" dirty="0">
                <a:solidFill>
                  <a:srgbClr val="000000"/>
                </a:solidFill>
                <a:latin typeface="Calibri" panose="020F0502020204030204" pitchFamily="34" charset="0"/>
                <a:ea typeface="Times New Roman" panose="02020603050405020304" pitchFamily="18" charset="0"/>
              </a:rPr>
              <a:t>.--</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(1)  School administrators appointed as school safety and security coordinators shall complete the training required under section 1316-B within one year from the time the first trainings that meet the criteria are posted by the committee.</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(2)  School administrators appointed as safety and security coordinators after trainings are posted shall complete the training within one year of appointment.</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((d) added July 8, 2022, P.L.620, No.55)</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(1309-B added June 22, 2018, P.L.327, No.44)</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7B08B23-07E7-724E-AA15-B3559FB709F6}" type="slidenum">
              <a:rPr lang="en-US" smtClean="0"/>
              <a:t>207</a:t>
            </a:fld>
            <a:endParaRPr lang="en-US"/>
          </a:p>
        </p:txBody>
      </p:sp>
    </p:spTree>
    <p:extLst>
      <p:ext uri="{BB962C8B-B14F-4D97-AF65-F5344CB8AC3E}">
        <p14:creationId xmlns:p14="http://schemas.microsoft.com/office/powerpoint/2010/main" val="242514063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u="sng" dirty="0">
                <a:solidFill>
                  <a:srgbClr val="0563C1"/>
                </a:solidFill>
                <a:latin typeface="Calibri" panose="020F0502020204030204" pitchFamily="34" charset="0"/>
                <a:ea typeface="Times New Roman" panose="02020603050405020304" pitchFamily="18" charset="0"/>
                <a:hlinkClick r:id="rId3"/>
              </a:rPr>
              <a:t>Section 1303-D</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b="1" dirty="0">
                <a:solidFill>
                  <a:srgbClr val="FF0000"/>
                </a:solidFill>
                <a:latin typeface="Calibri" panose="020F0502020204030204" pitchFamily="34" charset="0"/>
                <a:ea typeface="Times New Roman" panose="02020603050405020304" pitchFamily="18" charset="0"/>
              </a:rPr>
              <a:t>(Safe2Say Program)</a:t>
            </a:r>
            <a:r>
              <a:rPr lang="en-US" sz="1000" b="1" dirty="0">
                <a:solidFill>
                  <a:schemeClr val="tx1"/>
                </a:solidFill>
                <a:latin typeface="Times New Roman" panose="02020603050405020304" pitchFamily="18" charset="0"/>
                <a:ea typeface="Times New Roman" panose="02020603050405020304" pitchFamily="18" charset="0"/>
              </a:rPr>
              <a:t>: </a:t>
            </a:r>
            <a:r>
              <a:rPr lang="en-US" sz="1000" dirty="0">
                <a:solidFill>
                  <a:srgbClr val="000000"/>
                </a:solidFill>
                <a:latin typeface="Calibri" panose="020F0502020204030204" pitchFamily="34" charset="0"/>
                <a:ea typeface="Times New Roman" panose="02020603050405020304" pitchFamily="18" charset="0"/>
              </a:rPr>
              <a:t>Section 1303-D.  Safe2Say Program.</a:t>
            </a:r>
          </a:p>
          <a:p>
            <a:pPr marL="0"/>
            <a:endParaRPr lang="en-US" sz="1000" dirty="0">
              <a:latin typeface="Times New Roman" panose="02020603050405020304" pitchFamily="18" charset="0"/>
              <a:ea typeface="Times New Roman" panose="02020603050405020304" pitchFamily="18" charset="0"/>
            </a:endParaRPr>
          </a:p>
          <a:p>
            <a:pPr marL="342857" indent="-342857">
              <a:buFont typeface="+mj-lt"/>
              <a:buAutoNum type="alphaLcParenBoth"/>
            </a:pPr>
            <a:r>
              <a:rPr lang="en-US" sz="1000" b="1" dirty="0">
                <a:solidFill>
                  <a:srgbClr val="000000"/>
                </a:solidFill>
                <a:latin typeface="Calibri" panose="020F0502020204030204" pitchFamily="34" charset="0"/>
                <a:ea typeface="Times New Roman" panose="02020603050405020304" pitchFamily="18" charset="0"/>
              </a:rPr>
              <a:t>Establishment</a:t>
            </a:r>
            <a:r>
              <a:rPr lang="en-US" sz="1000" dirty="0">
                <a:solidFill>
                  <a:srgbClr val="000000"/>
                </a:solidFill>
                <a:latin typeface="Calibri" panose="020F0502020204030204" pitchFamily="34" charset="0"/>
                <a:ea typeface="Times New Roman" panose="02020603050405020304" pitchFamily="18" charset="0"/>
              </a:rPr>
              <a:t>.--The Safe2Say Program is established within the office.</a:t>
            </a:r>
            <a:endParaRPr lang="en-US" sz="1000" dirty="0">
              <a:solidFill>
                <a:schemeClr val="tx1"/>
              </a:solidFill>
              <a:latin typeface="Times New Roman" panose="02020603050405020304" pitchFamily="18" charset="0"/>
              <a:ea typeface="Times New Roman" panose="02020603050405020304" pitchFamily="18" charset="0"/>
            </a:endParaRPr>
          </a:p>
          <a:p>
            <a:pPr marL="342857" indent="-342857">
              <a:buFont typeface="+mj-lt"/>
              <a:buAutoNum type="alphaLcParenBoth"/>
            </a:pPr>
            <a:endParaRPr lang="en-US" sz="1000" dirty="0">
              <a:solidFill>
                <a:schemeClr val="tx1"/>
              </a:solidFill>
              <a:latin typeface="Times New Roman" panose="02020603050405020304" pitchFamily="18" charset="0"/>
              <a:ea typeface="Times New Roman" panose="02020603050405020304" pitchFamily="18" charset="0"/>
            </a:endParaRPr>
          </a:p>
          <a:p>
            <a:pPr marL="342857" indent="-342857">
              <a:buFont typeface="+mj-lt"/>
              <a:buAutoNum type="alphaLcParenBoth"/>
            </a:pPr>
            <a:r>
              <a:rPr lang="en-US" sz="1000" b="1" dirty="0">
                <a:solidFill>
                  <a:srgbClr val="000000"/>
                </a:solidFill>
                <a:latin typeface="Calibri" panose="020F0502020204030204" pitchFamily="34" charset="0"/>
                <a:ea typeface="Times New Roman" panose="02020603050405020304" pitchFamily="18" charset="0"/>
              </a:rPr>
              <a:t>Administration</a:t>
            </a:r>
            <a:r>
              <a:rPr lang="en-US" sz="1000" dirty="0">
                <a:solidFill>
                  <a:srgbClr val="000000"/>
                </a:solidFill>
                <a:latin typeface="Calibri" panose="020F0502020204030204" pitchFamily="34" charset="0"/>
                <a:ea typeface="Times New Roman" panose="02020603050405020304" pitchFamily="18" charset="0"/>
              </a:rPr>
              <a:t>.--The Attorney General shall:</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(1)  administer the program pursuant to the requirements under subsection (c); and</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(2)  promulgate regulations and adopt all guidelines necessary for the establishment of the program and administration of this article, in consultation with Statewide organizations.</a:t>
            </a:r>
            <a:endParaRPr lang="en-US" sz="1000" dirty="0">
              <a:solidFill>
                <a:schemeClr val="tx1"/>
              </a:solidFill>
              <a:latin typeface="Times New Roman" panose="02020603050405020304" pitchFamily="18" charset="0"/>
              <a:ea typeface="Times New Roman" panose="02020603050405020304" pitchFamily="18" charset="0"/>
            </a:endParaRPr>
          </a:p>
          <a:p>
            <a:pPr marL="276825" indent="366349"/>
            <a:endParaRPr lang="en-US" sz="1000" dirty="0">
              <a:solidFill>
                <a:schemeClr val="tx1"/>
              </a:solidFill>
              <a:latin typeface="Times New Roman" panose="02020603050405020304" pitchFamily="18" charset="0"/>
              <a:ea typeface="Times New Roman" panose="02020603050405020304" pitchFamily="18" charset="0"/>
            </a:endParaRPr>
          </a:p>
          <a:p>
            <a:pPr marL="2539" indent="635"/>
            <a:r>
              <a:rPr lang="en-US" sz="1000" b="1" dirty="0">
                <a:solidFill>
                  <a:schemeClr val="tx1"/>
                </a:solidFill>
                <a:latin typeface="Times New Roman" panose="02020603050405020304" pitchFamily="18" charset="0"/>
                <a:ea typeface="Times New Roman" panose="02020603050405020304" pitchFamily="18" charset="0"/>
              </a:rPr>
              <a:t>(c) </a:t>
            </a:r>
            <a:r>
              <a:rPr lang="en-US" sz="1000" b="1" dirty="0">
                <a:solidFill>
                  <a:srgbClr val="000000"/>
                </a:solidFill>
                <a:latin typeface="Calibri" panose="020F0502020204030204" pitchFamily="34" charset="0"/>
                <a:ea typeface="Times New Roman" panose="02020603050405020304" pitchFamily="18" charset="0"/>
              </a:rPr>
              <a:t>Program requirements</a:t>
            </a:r>
            <a:r>
              <a:rPr lang="en-US" sz="1000" dirty="0">
                <a:solidFill>
                  <a:srgbClr val="000000"/>
                </a:solidFill>
                <a:latin typeface="Calibri" panose="020F0502020204030204" pitchFamily="34" charset="0"/>
                <a:ea typeface="Times New Roman" panose="02020603050405020304" pitchFamily="18" charset="0"/>
              </a:rPr>
              <a:t>.--Beginning January 14, 2019, the program shall be responsible for the following:</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(1)  To ensure anonymous reporting concerning unsafe, potentially harmful, dangerous, violent or criminal activities in a school entity or the threat of the activities in a school entity.</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(2)  To establish protocols and procedures to promptly notify the appropriate law enforcement agency via 911 centers and the Pennsylvania State Police when the program receives an anonymous report of violent or criminal activities in a school entity that poses an immediate threat of violence or criminal activity.</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(3)  To ensure that the identity of the individual making a report remains unknown to any person, including law enforcement officers and employees of the office.</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(4)  To ensure that information obtained from an individual making a report who voluntarily discloses his or her identity and verifies that he or she is willing to be identified may be shared with law enforcement officers, employees of the office and school officials.</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(5)  To ensure that if the identity of an individual making a report becomes known through a means other than voluntary disclosure, the identity is not further disclosed.</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(6)  To establish procedures to promptly forward information received by the program to the appropriate law enforcement agency, school official or organization, as determined by the office. The office may not be held liable for investigation of a report made to the program following confirmation of receipt of the report by the appropriate law enforcement agency, school official or organization.</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(7)  To train or provide instruction to individuals, including, but not limited to, emergency dispatch centers and school entities, on appropriate awareness and response to the program.</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(8)  To provide program awareness and education materials to school entities.</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(9)  To, in consultation with the Department of Education, establish guidelines school entities may utilize to respond to a report received from the program.</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(10)  To work with school entities, local law enforcement agencies and organizations to identify each person to whom a report from the program will be sent.</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indent="276825"/>
            <a:r>
              <a:rPr lang="en-US" sz="1000" b="1" dirty="0">
                <a:solidFill>
                  <a:srgbClr val="000000"/>
                </a:solidFill>
                <a:latin typeface="Calibri" panose="020F0502020204030204" pitchFamily="34" charset="0"/>
                <a:ea typeface="Times New Roman" panose="02020603050405020304" pitchFamily="18" charset="0"/>
              </a:rPr>
              <a:t>(d)  School entity</a:t>
            </a:r>
            <a:r>
              <a:rPr lang="en-US" sz="1000" dirty="0">
                <a:solidFill>
                  <a:srgbClr val="000000"/>
                </a:solidFill>
                <a:latin typeface="Calibri" panose="020F0502020204030204" pitchFamily="34" charset="0"/>
                <a:ea typeface="Times New Roman" panose="02020603050405020304" pitchFamily="18" charset="0"/>
              </a:rPr>
              <a:t>.--Each school entity shall develop procedures for assessing and responding to reports received from the program.</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(1303-D added June 22, 2018, P.L.327, No.44)</a:t>
            </a:r>
          </a:p>
          <a:p>
            <a:pPr marL="0" indent="276825"/>
            <a:endParaRPr lang="en-US" sz="1000" dirty="0">
              <a:solidFill>
                <a:srgbClr val="000000"/>
              </a:solidFill>
              <a:latin typeface="Calibri" panose="020F0502020204030204" pitchFamily="34"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Summary:  </a:t>
            </a:r>
          </a:p>
          <a:p>
            <a:pPr marL="0" indent="276825"/>
            <a:endParaRPr lang="en-US" sz="1000" dirty="0">
              <a:solidFill>
                <a:srgbClr val="000000"/>
              </a:solidFill>
              <a:latin typeface="Calibri" panose="020F0502020204030204" pitchFamily="34" charset="0"/>
              <a:ea typeface="Times New Roman" panose="02020603050405020304" pitchFamily="18" charset="0"/>
            </a:endParaRPr>
          </a:p>
          <a:p>
            <a:pPr marL="0"/>
            <a:r>
              <a:rPr lang="en-US" sz="1000" dirty="0">
                <a:solidFill>
                  <a:srgbClr val="212529"/>
                </a:solidFill>
                <a:latin typeface="Calibri" panose="020F0502020204030204" pitchFamily="34" charset="0"/>
                <a:ea typeface="Calibri" panose="020F0502020204030204" pitchFamily="34" charset="0"/>
                <a:cs typeface="Calibri" panose="020F0502020204030204" pitchFamily="34" charset="0"/>
              </a:rPr>
              <a:t>Safe2Say Something is a youth violence prevention program run by the Pennsylvania Office of Attorney General. The program teaches youth and adults how to recognize warning signs and signals, especially within social media, from individuals who may be a threat to themselves or others and to “say something” BEFORE it is too late. With Safe2Say Something, it’s easy and confidential to report safety concerns to help prevent violence and tragedies.</a:t>
            </a:r>
            <a:endParaRPr lang="en-US" sz="1000" dirty="0">
              <a:latin typeface="Calibri" panose="020F0502020204030204" pitchFamily="34" charset="0"/>
              <a:ea typeface="Calibri" panose="020F0502020204030204" pitchFamily="34" charset="0"/>
            </a:endParaRPr>
          </a:p>
          <a:p>
            <a:pPr marL="1828571"/>
            <a:r>
              <a:rPr lang="en-US" sz="1000" dirty="0">
                <a:latin typeface="Calibri" panose="020F0502020204030204" pitchFamily="34" charset="0"/>
                <a:ea typeface="Calibri" panose="020F0502020204030204" pitchFamily="34" charset="0"/>
              </a:rPr>
              <a:t> </a:t>
            </a: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Provides anonymous reporting of unsafe, potentially harmful, dangerous, violent or criminal activities in a school entity or the threat of the activities in a school entity. </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Establishes protocols and procedures for immediate threats of violence, life safety, or criminal activities by notification to the appropriate law enforcement agencies by 911 emergency centers; law enforcement agencies will often contact the school entity’s Safe2Say Something response team for student or family contact information or address.</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To ensure that the identity of the individual making a report remains unknown to any person, including law enforcement officers and employees of the office.</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To ensure that information obtained from an individual making a report who voluntarily discloses his or her identity and verifies that he or she is willing to be identified may be shared with law enforcement officers, employees of the Office Attorney General and school officials.</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To ensure that if the identity of an individual making a report becomes known through a means other than voluntary disclosure, the identity is not further disclosed.</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To establish procedures to promptly forward information received by the program to the appropriate law enforcement agency, school official or organization, as determined by the Office of Attorney General.   </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To train or provide instruction to individuals, including, but not limited to, emergency dispatch centers and school entities, on appropriate awareness and response to the program.</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To provide program awareness and education materials to school entities.</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To, in consultation with the Department of Education, establish guidelines school entities may utilize to respond to a report received from the program.</a:t>
            </a:r>
          </a:p>
          <a:p>
            <a:pPr marL="0" indent="276825"/>
            <a:endParaRPr lang="en-US" sz="1000" dirty="0">
              <a:latin typeface="Times New Roman" panose="02020603050405020304" pitchFamily="18" charset="0"/>
              <a:ea typeface="Times New Roman" panose="02020603050405020304" pitchFamily="18" charset="0"/>
            </a:endParaRPr>
          </a:p>
          <a:p>
            <a:pPr marL="0" indent="276825"/>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7B08B23-07E7-724E-AA15-B3559FB709F6}" type="slidenum">
              <a:rPr lang="en-US" smtClean="0"/>
              <a:t>208</a:t>
            </a:fld>
            <a:endParaRPr lang="en-US"/>
          </a:p>
        </p:txBody>
      </p:sp>
    </p:spTree>
    <p:extLst>
      <p:ext uri="{BB962C8B-B14F-4D97-AF65-F5344CB8AC3E}">
        <p14:creationId xmlns:p14="http://schemas.microsoft.com/office/powerpoint/2010/main" val="298016518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u="sng" dirty="0">
                <a:solidFill>
                  <a:srgbClr val="0563C1"/>
                </a:solidFill>
                <a:latin typeface="Calibri" panose="020F0502020204030204" pitchFamily="34" charset="0"/>
                <a:ea typeface="Times New Roman" panose="02020603050405020304" pitchFamily="18" charset="0"/>
                <a:hlinkClick r:id="rId3"/>
              </a:rPr>
              <a:t>Section 1302-E</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r>
              <a:rPr lang="en-US" sz="1000" b="1" dirty="0">
                <a:solidFill>
                  <a:srgbClr val="FF0000"/>
                </a:solidFill>
                <a:latin typeface="Calibri" panose="020F0502020204030204" pitchFamily="34" charset="0"/>
                <a:ea typeface="Times New Roman" panose="02020603050405020304" pitchFamily="18" charset="0"/>
              </a:rPr>
              <a:t>(THREAT ASSESSMENT TEAMS): </a:t>
            </a:r>
            <a:r>
              <a:rPr lang="en-US" sz="1000" dirty="0">
                <a:solidFill>
                  <a:srgbClr val="000000"/>
                </a:solidFill>
                <a:latin typeface="Calibri" panose="020F0502020204030204" pitchFamily="34" charset="0"/>
                <a:ea typeface="Times New Roman" panose="02020603050405020304" pitchFamily="18" charset="0"/>
              </a:rPr>
              <a:t>Section 1302-E.  Threat assessment teams.</a:t>
            </a:r>
          </a:p>
          <a:p>
            <a:pPr marL="0"/>
            <a:endParaRPr lang="en-US" sz="1000" dirty="0">
              <a:solidFill>
                <a:srgbClr val="000000"/>
              </a:solidFill>
              <a:latin typeface="Calibri" panose="020F0502020204030204" pitchFamily="34" charset="0"/>
              <a:ea typeface="Times New Roman" panose="02020603050405020304" pitchFamily="18" charset="0"/>
            </a:endParaRPr>
          </a:p>
          <a:p>
            <a:pPr marL="0"/>
            <a:r>
              <a:rPr lang="en-US" sz="1000" dirty="0">
                <a:solidFill>
                  <a:srgbClr val="000000"/>
                </a:solidFill>
                <a:latin typeface="Calibri" panose="020F0502020204030204" pitchFamily="34" charset="0"/>
                <a:ea typeface="Times New Roman" panose="02020603050405020304" pitchFamily="18" charset="0"/>
              </a:rPr>
              <a:t>Summary:</a:t>
            </a:r>
          </a:p>
          <a:p>
            <a:pPr marL="0"/>
            <a:endParaRPr lang="en-US" sz="1000" dirty="0">
              <a:solidFill>
                <a:srgbClr val="000000"/>
              </a:solidFill>
              <a:latin typeface="Calibri" panose="020F0502020204030204" pitchFamily="34" charset="0"/>
              <a:ea typeface="Times New Roman" panose="02020603050405020304" pitchFamily="18" charset="0"/>
            </a:endParaRPr>
          </a:p>
          <a:p>
            <a:pPr marL="0">
              <a:spcBef>
                <a:spcPts val="600"/>
              </a:spcBef>
              <a:spcAft>
                <a:spcPts val="600"/>
              </a:spcAft>
            </a:pPr>
            <a:r>
              <a:rPr lang="en-US" sz="1000" dirty="0">
                <a:solidFill>
                  <a:srgbClr val="000000"/>
                </a:solidFill>
                <a:latin typeface="Calibri" panose="020F0502020204030204" pitchFamily="34" charset="0"/>
                <a:ea typeface="Calibri" panose="020F0502020204030204" pitchFamily="34" charset="0"/>
              </a:rPr>
              <a:t>Section 1302-E states that schools shall establish a threat assessment team. These teams confidentially review any threat that is reported to the threat assessment team. Any person having concern regarding a student should refer the matter immediately to the designated personnel. The concern will be reviewed by the designated personnel, and as appropriate activate the threat assessment </a:t>
            </a:r>
            <a:r>
              <a:rPr lang="en-US" sz="1000" u="sng" dirty="0">
                <a:solidFill>
                  <a:srgbClr val="000000"/>
                </a:solidFill>
                <a:latin typeface="Calibri" panose="020F0502020204030204" pitchFamily="34" charset="0"/>
                <a:ea typeface="Calibri" panose="020F0502020204030204" pitchFamily="34" charset="0"/>
              </a:rPr>
              <a:t>process</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a:solidFill>
                  <a:srgbClr val="000000"/>
                </a:solidFill>
                <a:latin typeface="Calibri" panose="020F0502020204030204" pitchFamily="34" charset="0"/>
                <a:ea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spcBef>
                <a:spcPts val="600"/>
              </a:spcBef>
              <a:spcAft>
                <a:spcPts val="600"/>
              </a:spcAft>
            </a:pPr>
            <a:r>
              <a:rPr lang="en-US" sz="1000" dirty="0">
                <a:solidFill>
                  <a:srgbClr val="000000"/>
                </a:solidFill>
                <a:latin typeface="Calibri" panose="020F0502020204030204" pitchFamily="34" charset="0"/>
                <a:ea typeface="Calibri" panose="020F0502020204030204" pitchFamily="34" charset="0"/>
              </a:rPr>
              <a:t>Here are some things to consider regarding threat assessment:</a:t>
            </a:r>
            <a:endParaRPr lang="en-US" sz="1000" dirty="0">
              <a:latin typeface="Calibri" panose="020F0502020204030204" pitchFamily="34" charset="0"/>
              <a:ea typeface="Calibri" panose="020F0502020204030204" pitchFamily="34" charset="0"/>
            </a:endParaRP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At least one Threat Assessment Team shall be established for each school entity (Local Education Agency). </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Threat assessment teams are required to address assessment of and intervention with students whose behavior may indicate a threat to the safety of the student, other students, school employees, school facilities, the community, or others.</a:t>
            </a:r>
          </a:p>
          <a:p>
            <a:pPr marL="342857" indent="-342857">
              <a:spcAft>
                <a:spcPts val="600"/>
              </a:spcAft>
              <a:buFont typeface="Arial" panose="020B0604020202020204" pitchFamily="34" charset="0"/>
              <a:buChar char="●"/>
            </a:pPr>
            <a:r>
              <a:rPr lang="en-US" sz="1000" dirty="0">
                <a:latin typeface="Calibri" panose="020F0502020204030204" pitchFamily="34" charset="0"/>
                <a:ea typeface="Calibri" panose="020F0502020204030204" pitchFamily="34" charset="0"/>
              </a:rPr>
              <a:t>Though not required, a member of law enforcement should be considered to be a standing member of the school entity’s threat assessment team.  At minimum, a member of law enforcement should be consulted in substantive cases of threats.</a:t>
            </a:r>
          </a:p>
          <a:p>
            <a:pPr marL="342857" indent="-342857">
              <a:spcAft>
                <a:spcPts val="600"/>
              </a:spcAft>
              <a:buFont typeface="Arial" panose="020B0604020202020204" pitchFamily="34" charset="0"/>
              <a:buChar char="●"/>
            </a:pPr>
            <a:r>
              <a:rPr lang="en-US" sz="1000" dirty="0">
                <a:latin typeface="Calibri" panose="020F0502020204030204" pitchFamily="34" charset="0"/>
                <a:ea typeface="Calibri" panose="020F0502020204030204" pitchFamily="34" charset="0"/>
              </a:rPr>
              <a:t>When a threat assessment team determines that a threat is immediate or imminent, the team should consult with the chief school administrator, School Safety and Security Coordinator, building principal and law enforcement to address the immediate threat.</a:t>
            </a:r>
          </a:p>
          <a:p>
            <a:pPr marL="0">
              <a:spcAft>
                <a:spcPts val="600"/>
              </a:spcAft>
            </a:pPr>
            <a:r>
              <a:rPr lang="en-US" sz="1000" dirty="0">
                <a:latin typeface="Calibri" panose="020F0502020204030204" pitchFamily="34" charset="0"/>
                <a:ea typeface="Calibri" panose="020F0502020204030204" pitchFamily="34" charset="0"/>
              </a:rPr>
              <a:t>Additional information, such as training and resources for Threat Assessment and Threat Assessment teams can be found on the </a:t>
            </a:r>
            <a:r>
              <a:rPr lang="en-US" sz="1000" u="sng" dirty="0">
                <a:solidFill>
                  <a:srgbClr val="0000FF"/>
                </a:solidFill>
                <a:latin typeface="Calibri" panose="020F0502020204030204" pitchFamily="34" charset="0"/>
                <a:ea typeface="Calibri" panose="020F0502020204030204" pitchFamily="34" charset="0"/>
                <a:hlinkClick r:id="rId4"/>
              </a:rPr>
              <a:t>PCCD Threat Assessment webpage</a:t>
            </a:r>
            <a:endParaRPr lang="en-US" sz="1000" dirty="0">
              <a:latin typeface="Calibri" panose="020F0502020204030204" pitchFamily="34" charset="0"/>
              <a:ea typeface="Calibri" panose="020F0502020204030204" pitchFamily="34" charset="0"/>
            </a:endParaRPr>
          </a:p>
          <a:p>
            <a:pPr marL="0">
              <a:spcBef>
                <a:spcPts val="600"/>
              </a:spcBef>
              <a:spcAft>
                <a:spcPts val="600"/>
              </a:spcAft>
            </a:pPr>
            <a:r>
              <a:rPr lang="en-US" sz="1000" dirty="0">
                <a:latin typeface="Calibri" panose="020F0502020204030204" pitchFamily="34" charset="0"/>
                <a:ea typeface="Calibri" panose="020F0502020204030204" pitchFamily="34" charset="0"/>
              </a:rPr>
              <a:t> School personnel must be informed of who is on the threat assessment team, and concerns could be reported to anyone on the team, so I think it’s more important to activate the threat assessment “process” since anyone on the team could be the “designated personnel” who receive the report.</a:t>
            </a:r>
          </a:p>
          <a:p>
            <a:pPr marL="0">
              <a:spcBef>
                <a:spcPts val="600"/>
              </a:spcBef>
              <a:spcAft>
                <a:spcPts val="600"/>
              </a:spcAft>
            </a:pPr>
            <a:r>
              <a:rPr lang="en-US" sz="1000" dirty="0">
                <a:latin typeface="Calibri" panose="020F0502020204030204" pitchFamily="34" charset="0"/>
                <a:ea typeface="Calibri" panose="020F0502020204030204" pitchFamily="34" charset="0"/>
              </a:rPr>
              <a:t> That makes sense</a:t>
            </a:r>
          </a:p>
          <a:p>
            <a:pPr marL="0"/>
            <a:endParaRPr lang="en-US" sz="1000" dirty="0">
              <a:latin typeface="Times New Roman" panose="02020603050405020304" pitchFamily="18" charset="0"/>
              <a:ea typeface="Times New Roman" panose="02020603050405020304" pitchFamily="18" charset="0"/>
            </a:endParaRPr>
          </a:p>
          <a:p>
            <a:pPr marL="0"/>
            <a:r>
              <a:rPr lang="en-US" sz="1000" b="1" dirty="0">
                <a:solidFill>
                  <a:srgbClr val="FF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indent="2539"/>
            <a:r>
              <a:rPr lang="en-US" sz="1000" b="1" dirty="0">
                <a:solidFill>
                  <a:srgbClr val="000000"/>
                </a:solidFill>
                <a:latin typeface="Calibri" panose="020F0502020204030204" pitchFamily="34" charset="0"/>
                <a:ea typeface="Times New Roman" panose="02020603050405020304" pitchFamily="18" charset="0"/>
              </a:rPr>
              <a:t>(a)  Duties of school entities and chief school administrators</a:t>
            </a:r>
            <a:r>
              <a:rPr lang="en-US" sz="1000" dirty="0">
                <a:solidFill>
                  <a:srgbClr val="000000"/>
                </a:solidFill>
                <a:latin typeface="Calibri" panose="020F0502020204030204" pitchFamily="34" charset="0"/>
                <a:ea typeface="Times New Roman" panose="02020603050405020304" pitchFamily="18" charset="0"/>
              </a:rPr>
              <a:t>.--</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(1)  A school entity shall establish at least one team as provided under subsection (b) for the assessment of and intervention with students whose behavior may indicate a threat to the safety of the student, other students, school employees, school facilities, the community or others.</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(2)  The chief school administrator or a designee, after consultation with the school entity's safety and security coordinator, shall:</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a:t>
            </a:r>
            <a:r>
              <a:rPr lang="en-US" sz="1000" dirty="0" err="1">
                <a:solidFill>
                  <a:srgbClr val="000000"/>
                </a:solidFill>
                <a:latin typeface="Calibri" panose="020F0502020204030204" pitchFamily="34" charset="0"/>
                <a:ea typeface="Times New Roman" panose="02020603050405020304" pitchFamily="18" charset="0"/>
              </a:rPr>
              <a:t>i</a:t>
            </a:r>
            <a:r>
              <a:rPr lang="en-US" sz="1000" dirty="0">
                <a:solidFill>
                  <a:srgbClr val="000000"/>
                </a:solidFill>
                <a:latin typeface="Calibri" panose="020F0502020204030204" pitchFamily="34" charset="0"/>
                <a:ea typeface="Times New Roman" panose="02020603050405020304" pitchFamily="18" charset="0"/>
              </a:rPr>
              <a:t>)  Appoint the members of the team and designate a member to serve as team leader.</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(ii)  Ensure and establish procedures for the implementation of this section.</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(iii)  Annually facilitate opportunities for members of the team to complete group or individual training consistent with nationally recognized best practices during paid working hours or as in-service training.</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(iv)  Annually ensure that students, school employees and parents and guardians are informed of the existence and purpose of the team. The information under this subparagraph shall be posted on the school entity's publicly accessible Internet website.</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(v)  Annually develop and present to the school entity's board of directors at an executive session a report generally outlining the school entity's approach to threat assessment. The report shall also be submitted to the school entity's school safety and security coordinator for inclusion in the required report under section 1309-B(c)(5) to the committee, which shall include:</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(A)  A verification that the school entity is in compliance with this article.</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(B)  The number and composition of established teams.</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(C)  The total number of threats assessed in the school entity.</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(D)  Additional information determined by the chief school administrator or designee.</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(vi)  Annually present to the school entity's board of directors at an executive session the following:</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(A)  A summary of interactions with outside law enforcement, juvenile probation and behavioral service providers.</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(B)  An assessment of the operation of the school entity's teams.</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(C)  Recommendations for improvement of the school entity's threat assessment processes.</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(D)  Any additional information determined by the chief school administrator or designee.</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((a) amended July 8, 2022, P.L.620, No.55)</a:t>
            </a:r>
          </a:p>
          <a:p>
            <a:pPr marL="0" indent="276825"/>
            <a:endParaRPr lang="en-US" sz="1000" dirty="0">
              <a:latin typeface="Times New Roman" panose="02020603050405020304" pitchFamily="18" charset="0"/>
              <a:ea typeface="Times New Roman" panose="02020603050405020304" pitchFamily="18" charset="0"/>
            </a:endParaRPr>
          </a:p>
          <a:p>
            <a:pPr marL="0" indent="2539"/>
            <a:r>
              <a:rPr lang="en-US" sz="1000" b="1" dirty="0">
                <a:solidFill>
                  <a:srgbClr val="000000"/>
                </a:solidFill>
                <a:latin typeface="Calibri" panose="020F0502020204030204" pitchFamily="34" charset="0"/>
                <a:ea typeface="Times New Roman" panose="02020603050405020304" pitchFamily="18" charset="0"/>
              </a:rPr>
              <a:t>(b)  Team requirements</a:t>
            </a:r>
            <a:r>
              <a:rPr lang="en-US" sz="1000" dirty="0">
                <a:solidFill>
                  <a:srgbClr val="000000"/>
                </a:solidFill>
                <a:latin typeface="Calibri" panose="020F0502020204030204" pitchFamily="34" charset="0"/>
                <a:ea typeface="Times New Roman" panose="02020603050405020304" pitchFamily="18" charset="0"/>
              </a:rPr>
              <a:t>.--The following shall apply to teams established under subsection (a):</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(1)  Each team shall:</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a:t>
            </a:r>
            <a:r>
              <a:rPr lang="en-US" sz="1000" dirty="0" err="1">
                <a:solidFill>
                  <a:srgbClr val="000000"/>
                </a:solidFill>
                <a:latin typeface="Calibri" panose="020F0502020204030204" pitchFamily="34" charset="0"/>
                <a:ea typeface="Times New Roman" panose="02020603050405020304" pitchFamily="18" charset="0"/>
              </a:rPr>
              <a:t>i</a:t>
            </a:r>
            <a:r>
              <a:rPr lang="en-US" sz="1000" dirty="0">
                <a:solidFill>
                  <a:srgbClr val="000000"/>
                </a:solidFill>
                <a:latin typeface="Calibri" panose="020F0502020204030204" pitchFamily="34" charset="0"/>
                <a:ea typeface="Times New Roman" panose="02020603050405020304" pitchFamily="18" charset="0"/>
              </a:rPr>
              <a:t>)  Include individuals with expertise in:</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(A)  School health.</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(B)  Counseling, school psychology or social work.</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(C)  Special education.</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(D)  School administration.</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(ii)  Include:</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(A)  The school safety and security coordinator appointed under section 1309-B or a designee.</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(B)  Other school staff or community resources who may serve as regular team members or be consulted during the threat assessment process, as appropriate, and as determined necessary by the team, including:</a:t>
            </a:r>
            <a:endParaRPr lang="en-US" sz="1000" dirty="0">
              <a:latin typeface="Times New Roman" panose="02020603050405020304" pitchFamily="18" charset="0"/>
              <a:ea typeface="Times New Roman" panose="02020603050405020304" pitchFamily="18" charset="0"/>
            </a:endParaRPr>
          </a:p>
          <a:p>
            <a:pPr marL="1377777" indent="366349"/>
            <a:r>
              <a:rPr lang="en-US" sz="1000" dirty="0">
                <a:solidFill>
                  <a:srgbClr val="000000"/>
                </a:solidFill>
                <a:latin typeface="Calibri" panose="020F0502020204030204" pitchFamily="34" charset="0"/>
                <a:ea typeface="Times New Roman" panose="02020603050405020304" pitchFamily="18" charset="0"/>
              </a:rPr>
              <a:t>(I)  School security personnel.</a:t>
            </a:r>
            <a:endParaRPr lang="en-US" sz="1000" dirty="0">
              <a:latin typeface="Times New Roman" panose="02020603050405020304" pitchFamily="18" charset="0"/>
              <a:ea typeface="Times New Roman" panose="02020603050405020304" pitchFamily="18" charset="0"/>
            </a:endParaRPr>
          </a:p>
          <a:p>
            <a:pPr marL="1377777" indent="366349"/>
            <a:r>
              <a:rPr lang="en-US" sz="1000" dirty="0">
                <a:solidFill>
                  <a:srgbClr val="000000"/>
                </a:solidFill>
                <a:latin typeface="Calibri" panose="020F0502020204030204" pitchFamily="34" charset="0"/>
                <a:ea typeface="Times New Roman" panose="02020603050405020304" pitchFamily="18" charset="0"/>
              </a:rPr>
              <a:t>(II)  Law enforcement agency representation.</a:t>
            </a:r>
            <a:endParaRPr lang="en-US" sz="1000" dirty="0">
              <a:latin typeface="Times New Roman" panose="02020603050405020304" pitchFamily="18" charset="0"/>
              <a:ea typeface="Times New Roman" panose="02020603050405020304" pitchFamily="18" charset="0"/>
            </a:endParaRPr>
          </a:p>
          <a:p>
            <a:pPr marL="1377777" indent="366349"/>
            <a:r>
              <a:rPr lang="en-US" sz="1000" dirty="0">
                <a:solidFill>
                  <a:srgbClr val="000000"/>
                </a:solidFill>
                <a:latin typeface="Calibri" panose="020F0502020204030204" pitchFamily="34" charset="0"/>
                <a:ea typeface="Times New Roman" panose="02020603050405020304" pitchFamily="18" charset="0"/>
              </a:rPr>
              <a:t>(III)  Behavioral health professionals.</a:t>
            </a:r>
            <a:endParaRPr lang="en-US" sz="1000" dirty="0">
              <a:latin typeface="Times New Roman" panose="02020603050405020304" pitchFamily="18" charset="0"/>
              <a:ea typeface="Times New Roman" panose="02020603050405020304" pitchFamily="18" charset="0"/>
            </a:endParaRPr>
          </a:p>
          <a:p>
            <a:pPr marL="1377777" indent="366349"/>
            <a:r>
              <a:rPr lang="en-US" sz="1000" dirty="0">
                <a:solidFill>
                  <a:srgbClr val="000000"/>
                </a:solidFill>
                <a:latin typeface="Calibri" panose="020F0502020204030204" pitchFamily="34" charset="0"/>
                <a:ea typeface="Times New Roman" panose="02020603050405020304" pitchFamily="18" charset="0"/>
              </a:rPr>
              <a:t>(IV)  The individual identified by the school entity to receive reports from the Safe2Say Program.</a:t>
            </a:r>
            <a:endParaRPr lang="en-US" sz="1000" dirty="0">
              <a:latin typeface="Times New Roman" panose="02020603050405020304" pitchFamily="18" charset="0"/>
              <a:ea typeface="Times New Roman" panose="02020603050405020304" pitchFamily="18" charset="0"/>
            </a:endParaRPr>
          </a:p>
          <a:p>
            <a:pPr marL="1377777" indent="366349"/>
            <a:r>
              <a:rPr lang="en-US" sz="1000" dirty="0">
                <a:solidFill>
                  <a:srgbClr val="000000"/>
                </a:solidFill>
                <a:latin typeface="Calibri" panose="020F0502020204030204" pitchFamily="34" charset="0"/>
                <a:ea typeface="Times New Roman" panose="02020603050405020304" pitchFamily="18" charset="0"/>
              </a:rPr>
              <a:t>(V)  An individual who serves on the student assistance program.</a:t>
            </a:r>
            <a:endParaRPr lang="en-US" sz="1000" dirty="0">
              <a:latin typeface="Times New Roman" panose="02020603050405020304" pitchFamily="18" charset="0"/>
              <a:ea typeface="Times New Roman" panose="02020603050405020304" pitchFamily="18" charset="0"/>
            </a:endParaRPr>
          </a:p>
          <a:p>
            <a:pPr marL="1377777" indent="366349"/>
            <a:r>
              <a:rPr lang="en-US" sz="1000" dirty="0">
                <a:solidFill>
                  <a:srgbClr val="000000"/>
                </a:solidFill>
                <a:latin typeface="Calibri" panose="020F0502020204030204" pitchFamily="34" charset="0"/>
                <a:ea typeface="Times New Roman" panose="02020603050405020304" pitchFamily="18" charset="0"/>
              </a:rPr>
              <a:t>(VI)  Juvenile probation professionals.</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(iii)  Have a designated leader.</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(iv)  Be responsible, at a minimum, for the following:</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(A)  Making age-appropriate informational materials available to students regarding recognition of threatening or at-risk behavior that may present a threat to the student, other students, school employees, school facilities, the community or others and how to report their concerns, including through the Safe2Say Program.</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(B)  Making informational materials available to school employees regarding recognition of threatening or at-risk behavior that may present a threat to the student, other students, school employees, school facilities, the community or others and how to report their concerns, including through the Safe2Say Program.</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(C)  Ensuring that school employees are aware of the staff members who are appointed to the team and how to report threatening or at-risk behavior, including through the Safe2Say program.</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(D)  Assisting in assessing and responding to reports received through the Safe2Say Program. Where a school entity has only one team, that team may also serve as the school entity's team for assessing and responding to reports received through the Safe2Say Program.</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(E)  Assessing and responding to reports of students exhibiting self-harm or suicide risk factors or warning signs as provided for under section 1526.</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(F)  Assessing, responding and making appropriate determinations and referrals under subsection (c) based on the information available to the team. The team, when appropriate, may coordinate with the student assistance program.</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(G)  Providing required information to the chief school administrator or designee to make the report provided for under subsection (a)(2)(v).</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(v)  Ensure that parents and guardians are notified as provided under subsection (c).</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(vi)  Undergo training which shall address, at a minimum, the following:</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(A)  Responsibilities of team members.</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(B)  The process of identifying, reporting, assessing, responding to and intervening with threats, including identifying and avoiding racial, cultural or disability bias.</a:t>
            </a:r>
            <a:endParaRPr lang="en-US" sz="1000" dirty="0">
              <a:latin typeface="Times New Roman" panose="02020603050405020304" pitchFamily="18" charset="0"/>
              <a:ea typeface="Times New Roman" panose="02020603050405020304" pitchFamily="18" charset="0"/>
            </a:endParaRPr>
          </a:p>
          <a:p>
            <a:pPr marL="1011428" indent="366349"/>
            <a:r>
              <a:rPr lang="en-US" sz="1000" dirty="0">
                <a:solidFill>
                  <a:srgbClr val="000000"/>
                </a:solidFill>
                <a:latin typeface="Calibri" panose="020F0502020204030204" pitchFamily="34" charset="0"/>
                <a:ea typeface="Times New Roman" panose="02020603050405020304" pitchFamily="18" charset="0"/>
              </a:rPr>
              <a:t>(C)  Confidentiality requirements under Federal and State law.</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(2)  The training required under this section shall be credited toward a professional educator's continuing professional education requirement under section 1205.2, any staff development requirements for paraprofessionals under 22 Pa. Code § 14.105 (relating to personnel), a school or system leader's continuing professional education requirement under section 1205.5 and the school safety and security training required under section 1310-B.</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(3)  A school entity may satisfy the requirements of subsection (a)(1) by assigning the duties listed under paragraph (1) to an existing team established by the school entity. For purposes of this paragraph, the existing team established may include, but is not limited to, the student assistance program.</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(4)  A team established by a school entity may serve one or more schools within the school entity.</a:t>
            </a:r>
          </a:p>
          <a:p>
            <a:pPr marL="276825" indent="366349"/>
            <a:endParaRPr lang="en-US" sz="1000" dirty="0">
              <a:solidFill>
                <a:srgbClr val="000000"/>
              </a:solidFill>
              <a:latin typeface="Calibri" panose="020F0502020204030204" pitchFamily="34" charset="0"/>
              <a:ea typeface="Times New Roman" panose="02020603050405020304" pitchFamily="18" charset="0"/>
            </a:endParaRPr>
          </a:p>
          <a:p>
            <a:pPr marL="2539" indent="635"/>
            <a:r>
              <a:rPr lang="en-US" sz="1000" b="1" dirty="0">
                <a:solidFill>
                  <a:srgbClr val="000000"/>
                </a:solidFill>
                <a:latin typeface="Calibri" panose="020F0502020204030204" pitchFamily="34" charset="0"/>
                <a:ea typeface="Times New Roman" panose="02020603050405020304" pitchFamily="18" charset="0"/>
              </a:rPr>
              <a:t>(c)  Notification and referral</a:t>
            </a:r>
            <a:r>
              <a:rPr lang="en-US" sz="1000" dirty="0">
                <a:solidFill>
                  <a:srgbClr val="000000"/>
                </a:solidFill>
                <a:latin typeface="Calibri" panose="020F0502020204030204" pitchFamily="34" charset="0"/>
                <a:ea typeface="Times New Roman" panose="02020603050405020304" pitchFamily="18" charset="0"/>
              </a:rPr>
              <a:t>.--Upon a preliminary determination that a student's behavior may indicate a threat to the safety of the student, other students, school employees, school facilities, the community or others, the following shall apply:</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(1)  The team shall immediately notify the chief school administrator or a designee, the student's building principal and the school safety and security coordinator. The building principal or designee shall then immediately notify the student's parent or guardian.</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(2)  Following notification of the parent or guardian, the team may refer the student, as appropriate, to:</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a:t>
            </a:r>
            <a:r>
              <a:rPr lang="en-US" sz="1000" dirty="0" err="1">
                <a:solidFill>
                  <a:srgbClr val="000000"/>
                </a:solidFill>
                <a:latin typeface="Calibri" panose="020F0502020204030204" pitchFamily="34" charset="0"/>
                <a:ea typeface="Times New Roman" panose="02020603050405020304" pitchFamily="18" charset="0"/>
              </a:rPr>
              <a:t>i</a:t>
            </a:r>
            <a:r>
              <a:rPr lang="en-US" sz="1000" dirty="0">
                <a:solidFill>
                  <a:srgbClr val="000000"/>
                </a:solidFill>
                <a:latin typeface="Calibri" panose="020F0502020204030204" pitchFamily="34" charset="0"/>
                <a:ea typeface="Times New Roman" panose="02020603050405020304" pitchFamily="18" charset="0"/>
              </a:rPr>
              <a:t>)  a student assistance program;</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(ii)  a law enforcement agency;</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(iii)  an evaluation under the Individuals with Disabilities Education Act (Public Law 91-230, 20 U.S.C. § 1400 et seq.) or section 504 of the Rehabilitation Act of 1973 (Public Law 93-112, 29 U.S.C. § 701 et seq.);</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(iv)  a student's existing individualized education program team established under the Individuals with Disabilities Education Act and 22 Pa. Code Ch. 14 (relating to special education services and programs); or</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(v)  an existing team established to implement a student's section 504 service agreement established under section 504 of the Rehabilitation Act of 1973 and 22 Pa. Code Ch. 15 (relating to protected handicapped students).</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(3)  A parent or guardian shall provide consent prior to a team referring a student to:</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a:t>
            </a:r>
            <a:r>
              <a:rPr lang="en-US" sz="1000" dirty="0" err="1">
                <a:solidFill>
                  <a:srgbClr val="000000"/>
                </a:solidFill>
                <a:latin typeface="Calibri" panose="020F0502020204030204" pitchFamily="34" charset="0"/>
                <a:ea typeface="Times New Roman" panose="02020603050405020304" pitchFamily="18" charset="0"/>
              </a:rPr>
              <a:t>i</a:t>
            </a:r>
            <a:r>
              <a:rPr lang="en-US" sz="1000" dirty="0">
                <a:solidFill>
                  <a:srgbClr val="000000"/>
                </a:solidFill>
                <a:latin typeface="Calibri" panose="020F0502020204030204" pitchFamily="34" charset="0"/>
                <a:ea typeface="Times New Roman" panose="02020603050405020304" pitchFamily="18" charset="0"/>
              </a:rPr>
              <a:t>)  a behavioral service provider;</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(ii)  a health care provider; or</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(iii)  a county agency.</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(4)  Nothing in this section shall:</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a:t>
            </a:r>
            <a:r>
              <a:rPr lang="en-US" sz="1000" dirty="0" err="1">
                <a:solidFill>
                  <a:srgbClr val="000000"/>
                </a:solidFill>
                <a:latin typeface="Calibri" panose="020F0502020204030204" pitchFamily="34" charset="0"/>
                <a:ea typeface="Times New Roman" panose="02020603050405020304" pitchFamily="18" charset="0"/>
              </a:rPr>
              <a:t>i</a:t>
            </a:r>
            <a:r>
              <a:rPr lang="en-US" sz="1000" dirty="0">
                <a:solidFill>
                  <a:srgbClr val="000000"/>
                </a:solidFill>
                <a:latin typeface="Calibri" panose="020F0502020204030204" pitchFamily="34" charset="0"/>
                <a:ea typeface="Times New Roman" panose="02020603050405020304" pitchFamily="18" charset="0"/>
              </a:rPr>
              <a:t>)  Preclude school employees from acting immediately to address an imminent threat. Imminent threats and emergencies shall be promptly reported to a law enforcement agency.</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(ii)  Limit the responsibilities of school employees or other mandated reporters to report suspected child abuse as required by law.</a:t>
            </a:r>
            <a:endParaRPr lang="en-US" sz="1000" dirty="0">
              <a:latin typeface="Times New Roman" panose="02020603050405020304" pitchFamily="18" charset="0"/>
              <a:ea typeface="Times New Roman" panose="02020603050405020304" pitchFamily="18" charset="0"/>
            </a:endParaRPr>
          </a:p>
          <a:p>
            <a:pPr marL="643810" indent="366349"/>
            <a:r>
              <a:rPr lang="en-US" sz="1000" dirty="0">
                <a:solidFill>
                  <a:srgbClr val="000000"/>
                </a:solidFill>
                <a:latin typeface="Calibri" panose="020F0502020204030204" pitchFamily="34" charset="0"/>
                <a:ea typeface="Times New Roman" panose="02020603050405020304" pitchFamily="18" charset="0"/>
              </a:rPr>
              <a:t>(iii)  Limit the authority of a school entity to refer a student to the student assistance program without referral by a team, so long as the student's behavior does not indicate a threat to the safety of the student, other students, school employees, school facilities, the community or others.</a:t>
            </a:r>
          </a:p>
          <a:p>
            <a:pPr marL="0" indent="276825"/>
            <a:endParaRPr lang="en-US" sz="1000" dirty="0">
              <a:solidFill>
                <a:schemeClr val="tx1"/>
              </a:solidFill>
              <a:latin typeface="Times New Roman" panose="02020603050405020304" pitchFamily="18" charset="0"/>
              <a:ea typeface="Times New Roman" panose="02020603050405020304" pitchFamily="18" charset="0"/>
            </a:endParaRPr>
          </a:p>
          <a:p>
            <a:pPr marL="0" indent="2539"/>
            <a:r>
              <a:rPr lang="en-US" sz="1000" b="1" dirty="0">
                <a:solidFill>
                  <a:srgbClr val="000000"/>
                </a:solidFill>
                <a:latin typeface="Calibri" panose="020F0502020204030204" pitchFamily="34" charset="0"/>
                <a:ea typeface="Times New Roman" panose="02020603050405020304" pitchFamily="18" charset="0"/>
              </a:rPr>
              <a:t>(d)  Access to student information</a:t>
            </a:r>
            <a:r>
              <a:rPr lang="en-US" sz="1000" dirty="0">
                <a:solidFill>
                  <a:srgbClr val="000000"/>
                </a:solidFill>
                <a:latin typeface="Calibri" panose="020F0502020204030204" pitchFamily="34" charset="0"/>
                <a:ea typeface="Times New Roman" panose="02020603050405020304" pitchFamily="18" charset="0"/>
              </a:rPr>
              <a:t>.--In order to carry out the duties under subsections (b) and (c) and facilitate the timely assessment of, and intervention with, students whose behavior may indicate a threat to the safety of the student, other students, school employees, school facilities, the community or others, a team shall have access to the following student information to the extent permissible under Federal law:</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(1)  Notwithstanding any provision of section 1409 to the contrary, student health records.</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(2)  Prior school disciplinary records.</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(3)  Records or information shared with the school entity under Article XIII-A and 42 Pa.C.S. § 6341(b.1) (relating to adjudication).</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(4)  Records of any prior behavioral or mental health or psychological evaluations or screenings maintained by the school entity.</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(5)  Other records or information that may be relevant to evaluating a threat or determining treatment or referral options for a student that are maintained by the school entity.</a:t>
            </a:r>
          </a:p>
          <a:p>
            <a:pPr marL="276825" indent="366349"/>
            <a:endParaRPr lang="en-US" sz="1000" dirty="0">
              <a:latin typeface="Times New Roman" panose="02020603050405020304" pitchFamily="18" charset="0"/>
              <a:ea typeface="Times New Roman" panose="02020603050405020304" pitchFamily="18" charset="0"/>
            </a:endParaRPr>
          </a:p>
          <a:p>
            <a:pPr marL="0" indent="2539"/>
            <a:r>
              <a:rPr lang="en-US" sz="1000" b="1" dirty="0">
                <a:solidFill>
                  <a:srgbClr val="000000"/>
                </a:solidFill>
                <a:latin typeface="Calibri" panose="020F0502020204030204" pitchFamily="34" charset="0"/>
                <a:ea typeface="Times New Roman" panose="02020603050405020304" pitchFamily="18" charset="0"/>
              </a:rPr>
              <a:t>(e)  Cooperation of county agency or juvenile probation department</a:t>
            </a:r>
            <a:r>
              <a:rPr lang="en-US" sz="1000" dirty="0">
                <a:solidFill>
                  <a:srgbClr val="000000"/>
                </a:solidFill>
                <a:latin typeface="Calibri" panose="020F0502020204030204" pitchFamily="34" charset="0"/>
                <a:ea typeface="Times New Roman" panose="02020603050405020304" pitchFamily="18" charset="0"/>
              </a:rPr>
              <a:t>.--Notwithstanding 42 Pa.C.S. § 6352.2 (relating to interagency information sharing), upon a preliminary determination that a student's behavior indicates a threat to the safety of the student, other students, school employees, school facilities, the community or others, a team may request that the county agency or juvenile probation department consult and cooperate with the team in assessing the student who is the subject of the preliminary determination. The county agency or juvenile probation department shall comply with the team's request except as prohibited by the following:</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(1)  42 Pa.C.S. § 5944 (relating to confidential communications to psychiatrists or licensed psychologists).</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(2)  The act of February 13, 1970 (P.L.19, No.10), entitled "An act enabling certain minors to consent to medical, dental and health services, declaring consent unnecessary under certain circumstances."</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(3)  The act of July 9, 1976 (P.L.817, No.143), known as the Mental Health Procedures Act.</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(4)  The act of November 29, 1990 (P.L.585, No.148), known as the Confidentiality of HIV-Related Information Act.</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(5)  Federal law, including the Family Educational Rights and Privacy Act of 1974 (Public Law 90-247, 20 U.S.C. § 1232g), the Individuals with Disabilities Education Act, the Health Insurance Portability and Accountability Act of 1996 (Public Law 104-191, 110 Stat. 1936), and the procedures, limitations and criteria set forth in regulations adopted by the United States Department of Health and Human Services relating to the confidentiality of drug and alcohol treatment records.</a:t>
            </a:r>
          </a:p>
          <a:p>
            <a:pPr marL="276825" indent="366349"/>
            <a:endParaRPr lang="en-US" sz="1000" dirty="0">
              <a:latin typeface="Times New Roman" panose="02020603050405020304" pitchFamily="18" charset="0"/>
              <a:ea typeface="Times New Roman" panose="02020603050405020304" pitchFamily="18" charset="0"/>
            </a:endParaRPr>
          </a:p>
          <a:p>
            <a:pPr marL="0" indent="2539"/>
            <a:r>
              <a:rPr lang="en-US" sz="1000" b="1" dirty="0">
                <a:solidFill>
                  <a:srgbClr val="000000"/>
                </a:solidFill>
                <a:latin typeface="Calibri" panose="020F0502020204030204" pitchFamily="34" charset="0"/>
                <a:ea typeface="Times New Roman" panose="02020603050405020304" pitchFamily="18" charset="0"/>
              </a:rPr>
              <a:t>(f)  Use of information or records</a:t>
            </a:r>
            <a:r>
              <a:rPr lang="en-US" sz="1000" dirty="0">
                <a:solidFill>
                  <a:srgbClr val="000000"/>
                </a:solidFill>
                <a:latin typeface="Calibri" panose="020F0502020204030204" pitchFamily="34" charset="0"/>
                <a:ea typeface="Times New Roman" panose="02020603050405020304" pitchFamily="18" charset="0"/>
              </a:rPr>
              <a:t>.--The team shall use the information or records obtained under subsection (d) or (e) in fulfilling the team's duty to evaluate a threat or the recommended disposition of a threat. No member of a team may redisclose any record or information obtained under this section or otherwise use any record of a student beyond the purpose for which the disclosure was made to the team.</a:t>
            </a:r>
          </a:p>
          <a:p>
            <a:pPr marL="0" indent="276825"/>
            <a:endParaRPr lang="en-US" sz="1000" dirty="0">
              <a:latin typeface="Times New Roman" panose="02020603050405020304" pitchFamily="18" charset="0"/>
              <a:ea typeface="Times New Roman" panose="02020603050405020304" pitchFamily="18" charset="0"/>
            </a:endParaRPr>
          </a:p>
          <a:p>
            <a:pPr marL="0" indent="2539"/>
            <a:r>
              <a:rPr lang="en-US" sz="1000" b="1" dirty="0">
                <a:solidFill>
                  <a:srgbClr val="000000"/>
                </a:solidFill>
                <a:latin typeface="Calibri" panose="020F0502020204030204" pitchFamily="34" charset="0"/>
                <a:ea typeface="Times New Roman" panose="02020603050405020304" pitchFamily="18" charset="0"/>
              </a:rPr>
              <a:t>(g)  Disclosure</a:t>
            </a:r>
            <a:r>
              <a:rPr lang="en-US" sz="1000" dirty="0">
                <a:solidFill>
                  <a:srgbClr val="000000"/>
                </a:solidFill>
                <a:latin typeface="Calibri" panose="020F0502020204030204" pitchFamily="34" charset="0"/>
                <a:ea typeface="Times New Roman" panose="02020603050405020304" pitchFamily="18" charset="0"/>
              </a:rPr>
              <a:t>.--The following shall apply:</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(1)  Records or documentation developed or maintained by a team shall not be subject to the act of February 14, 2008 (P.L.6, No.3), known as the Right-to-Know Law.</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(2)  The report and information presented to the school entity's board of directors and submitted to the committee under subsection (a)(2)(v) shall not be subject to the Right-to-Know Law.</a:t>
            </a:r>
            <a:endParaRPr lang="en-US" sz="1000" dirty="0">
              <a:latin typeface="Times New Roman" panose="02020603050405020304" pitchFamily="18" charset="0"/>
              <a:ea typeface="Times New Roman" panose="02020603050405020304" pitchFamily="18" charset="0"/>
            </a:endParaRPr>
          </a:p>
          <a:p>
            <a:pPr marL="276825" indent="366349"/>
            <a:r>
              <a:rPr lang="en-US" sz="1000" dirty="0">
                <a:solidFill>
                  <a:srgbClr val="000000"/>
                </a:solidFill>
                <a:latin typeface="Calibri" panose="020F0502020204030204" pitchFamily="34" charset="0"/>
                <a:ea typeface="Times New Roman" panose="02020603050405020304" pitchFamily="18" charset="0"/>
              </a:rPr>
              <a:t>(3)  School entities shall not be required to report any data on the functioning of the team other than specifically required under this article.</a:t>
            </a:r>
            <a:endParaRPr lang="en-US" sz="1000" dirty="0">
              <a:latin typeface="Times New Roman" panose="02020603050405020304" pitchFamily="18" charset="0"/>
              <a:ea typeface="Times New Roman" panose="02020603050405020304" pitchFamily="18" charset="0"/>
            </a:endParaRPr>
          </a:p>
          <a:p>
            <a:pPr marL="0" indent="276825"/>
            <a:r>
              <a:rPr lang="en-US" sz="1000" dirty="0">
                <a:solidFill>
                  <a:srgbClr val="000000"/>
                </a:solidFill>
                <a:latin typeface="Calibri" panose="020F0502020204030204" pitchFamily="34" charset="0"/>
                <a:ea typeface="Times New Roman" panose="02020603050405020304" pitchFamily="18" charset="0"/>
              </a:rPr>
              <a:t>(1302-E added June 28, 2019, P.L.146, No.18)</a:t>
            </a:r>
            <a:endParaRPr lang="en-US" sz="1000" dirty="0">
              <a:latin typeface="Times New Roman" panose="02020603050405020304" pitchFamily="18" charset="0"/>
              <a:ea typeface="Times New Roman" panose="02020603050405020304" pitchFamily="18" charset="0"/>
            </a:endParaRPr>
          </a:p>
          <a:p>
            <a:pPr marL="0"/>
            <a:r>
              <a:rPr lang="en-US" sz="1000"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indent="0"/>
            <a:r>
              <a:rPr lang="en-US" sz="1000" b="1" dirty="0">
                <a:solidFill>
                  <a:srgbClr val="000000"/>
                </a:solidFill>
                <a:latin typeface="Calibri" panose="020F0502020204030204" pitchFamily="34" charset="0"/>
                <a:ea typeface="Times New Roman" panose="02020603050405020304" pitchFamily="18" charset="0"/>
              </a:rPr>
              <a:t>Compiler's Note:</a:t>
            </a:r>
            <a:r>
              <a:rPr lang="en-US" sz="1000" dirty="0">
                <a:solidFill>
                  <a:srgbClr val="000000"/>
                </a:solidFill>
                <a:latin typeface="Calibri" panose="020F0502020204030204" pitchFamily="34" charset="0"/>
                <a:ea typeface="Times New Roman" panose="02020603050405020304" pitchFamily="18" charset="0"/>
              </a:rPr>
              <a:t>  Section 24 of Act 18 of 2019 provided that the amendment or addition of section 1320-B(1) and this section shall apply beginning in the 2021-2022 school year.</a:t>
            </a:r>
            <a:endParaRPr lang="en-US" sz="1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7B08B23-07E7-724E-AA15-B3559FB709F6}" type="slidenum">
              <a:rPr lang="en-US" smtClean="0"/>
              <a:t>209</a:t>
            </a:fld>
            <a:endParaRPr lang="en-US"/>
          </a:p>
        </p:txBody>
      </p:sp>
    </p:spTree>
    <p:extLst>
      <p:ext uri="{BB962C8B-B14F-4D97-AF65-F5344CB8AC3E}">
        <p14:creationId xmlns:p14="http://schemas.microsoft.com/office/powerpoint/2010/main" val="35989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ab60128a64_1_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ab60128a64_1_0: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457143" indent="-336507">
              <a:lnSpc>
                <a:spcPct val="115000"/>
              </a:lnSpc>
              <a:buSzPct val="100000"/>
              <a:buChar char="•"/>
            </a:pPr>
            <a:r>
              <a:rPr lang="en-US" sz="1000" dirty="0">
                <a:latin typeface="Arial"/>
                <a:ea typeface="Arial"/>
                <a:cs typeface="Arial"/>
                <a:sym typeface="Arial"/>
              </a:rPr>
              <a:t>SAP is designed to address any barrier a student may be experiencing (e.g., academic, behavioral, physical, etc.). </a:t>
            </a:r>
          </a:p>
          <a:p>
            <a:pPr marL="457143" indent="-336507">
              <a:lnSpc>
                <a:spcPct val="115000"/>
              </a:lnSpc>
              <a:buSzPct val="100000"/>
              <a:buChar char="•"/>
            </a:pPr>
            <a:r>
              <a:rPr lang="en-US" sz="1000" dirty="0">
                <a:latin typeface="Arial"/>
                <a:ea typeface="Arial"/>
                <a:cs typeface="Arial"/>
                <a:sym typeface="Arial"/>
              </a:rPr>
              <a:t>SAP is also structured to assist in identifying and addressing potential concerns related to alcohol, tobacco, other drugs, and mental health issues which pose a barrier to a student’s success.  </a:t>
            </a:r>
          </a:p>
          <a:p>
            <a:pPr marL="457143" indent="-336507">
              <a:lnSpc>
                <a:spcPct val="115000"/>
              </a:lnSpc>
              <a:buSzPct val="100000"/>
              <a:buChar char="•"/>
            </a:pPr>
            <a:r>
              <a:rPr lang="en-US" sz="1000" dirty="0">
                <a:latin typeface="Arial"/>
                <a:ea typeface="Arial"/>
                <a:cs typeface="Arial"/>
                <a:sym typeface="Arial"/>
              </a:rPr>
              <a:t>SAP does not provide treatment, diagnosis, or referrals to treatment. </a:t>
            </a:r>
          </a:p>
          <a:p>
            <a:pPr marL="457143" indent="-336507">
              <a:lnSpc>
                <a:spcPct val="115000"/>
              </a:lnSpc>
              <a:buSzPct val="100000"/>
              <a:buChar char="•"/>
            </a:pPr>
            <a:r>
              <a:rPr lang="en-US" sz="1000" dirty="0">
                <a:latin typeface="Arial"/>
                <a:ea typeface="Arial"/>
                <a:cs typeface="Arial"/>
                <a:sym typeface="Arial"/>
              </a:rPr>
              <a:t>SAP teams mobilize school resources to remove barriers to learning while identifying potential resources within the building. </a:t>
            </a:r>
          </a:p>
          <a:p>
            <a:pPr marL="457143" indent="-336507">
              <a:lnSpc>
                <a:spcPct val="115000"/>
              </a:lnSpc>
              <a:buSzPct val="100000"/>
              <a:buChar char="•"/>
            </a:pPr>
            <a:r>
              <a:rPr lang="en-US" sz="1000" dirty="0">
                <a:latin typeface="Arial"/>
                <a:ea typeface="Arial"/>
                <a:cs typeface="Arial"/>
                <a:sym typeface="Arial"/>
              </a:rPr>
              <a:t>Where the challenge is beyond the scope of the school, the SAP team (with support from SAP liaisons (where applicable) from community mental health and/or drug and alcohol agencies) assists parents and guardians and the student with information so that they may access appropriate services in the community.</a:t>
            </a:r>
          </a:p>
          <a:p>
            <a:pPr marL="457143" indent="-336507">
              <a:lnSpc>
                <a:spcPct val="115000"/>
              </a:lnSpc>
              <a:buSzPct val="100000"/>
              <a:buChar char="•"/>
            </a:pPr>
            <a:endParaRPr lang="en-US" sz="1000" dirty="0">
              <a:latin typeface="Arial"/>
              <a:ea typeface="Arial"/>
              <a:cs typeface="Arial"/>
              <a:sym typeface="Arial"/>
            </a:endParaRPr>
          </a:p>
          <a:p>
            <a:pPr marL="457143" indent="-317460">
              <a:lnSpc>
                <a:spcPct val="115000"/>
              </a:lnSpc>
              <a:spcBef>
                <a:spcPts val="600"/>
              </a:spcBef>
              <a:buSzPct val="78321"/>
              <a:buChar char="•"/>
            </a:pPr>
            <a:r>
              <a:rPr lang="en-US" sz="1000" b="1" dirty="0">
                <a:latin typeface="Arial"/>
                <a:ea typeface="Arial"/>
                <a:cs typeface="Arial"/>
                <a:sym typeface="Arial"/>
              </a:rPr>
              <a:t>Multi-tiered Systems of Support (MTSS) </a:t>
            </a:r>
            <a:r>
              <a:rPr lang="en-US" sz="1000" dirty="0">
                <a:latin typeface="Arial"/>
                <a:ea typeface="Arial"/>
                <a:cs typeface="Arial"/>
                <a:sym typeface="Arial"/>
              </a:rPr>
              <a:t>can help in determining the specific mix and intensity of strategies appropriate to the level of concern presented by a student.</a:t>
            </a:r>
            <a:endParaRPr lang="en-US" sz="1000" dirty="0">
              <a:solidFill>
                <a:schemeClr val="accent1"/>
              </a:solidFill>
              <a:latin typeface="Arial"/>
              <a:ea typeface="Arial"/>
              <a:cs typeface="Arial"/>
              <a:sym typeface="Arial"/>
            </a:endParaRPr>
          </a:p>
          <a:p>
            <a:pPr marL="457143" indent="-336507">
              <a:lnSpc>
                <a:spcPct val="115000"/>
              </a:lnSpc>
              <a:buSzPct val="100000"/>
              <a:buChar char="•"/>
            </a:pPr>
            <a:r>
              <a:rPr lang="en-US" sz="1000" b="1" dirty="0">
                <a:latin typeface="Arial"/>
                <a:ea typeface="Arial"/>
                <a:cs typeface="Arial"/>
                <a:sym typeface="Arial"/>
              </a:rPr>
              <a:t>Positive Behavioral Interventions and Supports (PBIS) </a:t>
            </a:r>
            <a:r>
              <a:rPr lang="en-US" sz="1000" dirty="0">
                <a:latin typeface="Arial"/>
                <a:ea typeface="Arial"/>
                <a:cs typeface="Arial"/>
                <a:sym typeface="Arial"/>
              </a:rPr>
              <a:t> is one example of MTSS that emphasizes social emotional and behavioral skills.</a:t>
            </a:r>
            <a:endParaRPr lang="en-US" sz="1000" dirty="0">
              <a:highlight>
                <a:srgbClr val="FFFFFF"/>
              </a:highlight>
              <a:latin typeface="Arial"/>
              <a:ea typeface="Arial"/>
              <a:cs typeface="Arial"/>
              <a:sym typeface="Arial"/>
            </a:endParaRPr>
          </a:p>
          <a:p>
            <a:pPr marL="457143" indent="-336507">
              <a:lnSpc>
                <a:spcPct val="115000"/>
              </a:lnSpc>
              <a:buSzPct val="100000"/>
              <a:buChar char="•"/>
            </a:pPr>
            <a:endParaRPr lang="en-US" dirty="0">
              <a:latin typeface="Arial"/>
              <a:ea typeface="Arial"/>
              <a:cs typeface="Arial"/>
              <a:sym typeface="Arial"/>
            </a:endParaRPr>
          </a:p>
          <a:p>
            <a:pPr marL="0" indent="0"/>
            <a:endParaRPr dirty="0"/>
          </a:p>
        </p:txBody>
      </p:sp>
      <p:sp>
        <p:nvSpPr>
          <p:cNvPr id="266" name="Google Shape;266;g2ab60128a64_1_0: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21</a:t>
            </a:fld>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28571" defTabSz="914285">
              <a:spcBef>
                <a:spcPts val="600"/>
              </a:spcBef>
              <a:spcAft>
                <a:spcPts val="600"/>
              </a:spcAft>
              <a:defRPr/>
            </a:pPr>
            <a:r>
              <a:rPr lang="en-US" sz="1000" dirty="0">
                <a:solidFill>
                  <a:srgbClr val="333333"/>
                </a:solidFill>
                <a:latin typeface="Calibri" panose="020F0502020204030204" pitchFamily="34" charset="0"/>
                <a:ea typeface="Times New Roman" panose="02020603050405020304" pitchFamily="18" charset="0"/>
              </a:rPr>
              <a:t>Note to Presenter:  HIPPA, FERPA and IDEA are noted below due to their relevance with students (students with disabilities):</a:t>
            </a:r>
          </a:p>
          <a:p>
            <a:pPr marL="0">
              <a:spcBef>
                <a:spcPts val="600"/>
              </a:spcBef>
              <a:spcAft>
                <a:spcPts val="600"/>
              </a:spcAft>
            </a:pPr>
            <a:endParaRPr lang="en-US" sz="1000" b="1" u="sng" dirty="0">
              <a:solidFill>
                <a:srgbClr val="0000FF"/>
              </a:solidFill>
              <a:latin typeface="Calibri" panose="020F0502020204030204" pitchFamily="34" charset="0"/>
              <a:ea typeface="Calibri" panose="020F0502020204030204" pitchFamily="34" charset="0"/>
              <a:hlinkClick r:id="rId3"/>
            </a:endParaRPr>
          </a:p>
          <a:p>
            <a:pPr marL="0">
              <a:spcBef>
                <a:spcPts val="600"/>
              </a:spcBef>
              <a:spcAft>
                <a:spcPts val="600"/>
              </a:spcAft>
            </a:pPr>
            <a:endParaRPr lang="en-US" sz="1000" b="1" u="sng" dirty="0">
              <a:solidFill>
                <a:srgbClr val="0000FF"/>
              </a:solidFill>
              <a:latin typeface="Calibri" panose="020F0502020204030204" pitchFamily="34" charset="0"/>
              <a:ea typeface="Calibri" panose="020F0502020204030204" pitchFamily="34" charset="0"/>
              <a:hlinkClick r:id="rId3"/>
            </a:endParaRPr>
          </a:p>
          <a:p>
            <a:pPr marL="0">
              <a:spcBef>
                <a:spcPts val="600"/>
              </a:spcBef>
              <a:spcAft>
                <a:spcPts val="600"/>
              </a:spcAft>
            </a:pPr>
            <a:r>
              <a:rPr lang="en-US" sz="1000" b="1" u="sng" dirty="0">
                <a:solidFill>
                  <a:srgbClr val="0000FF"/>
                </a:solidFill>
                <a:latin typeface="Calibri" panose="020F0502020204030204" pitchFamily="34" charset="0"/>
                <a:ea typeface="Calibri" panose="020F0502020204030204" pitchFamily="34" charset="0"/>
                <a:hlinkClick r:id="rId3"/>
              </a:rPr>
              <a:t>Part 99 of the Family Educational Rights and Privacy Act (FERPA)</a:t>
            </a:r>
            <a:r>
              <a:rPr lang="en-US" sz="1000" dirty="0">
                <a:latin typeface="Calibri" panose="020F0502020204030204" pitchFamily="34" charset="0"/>
                <a:ea typeface="Calibri" panose="020F0502020204030204" pitchFamily="34" charset="0"/>
              </a:rPr>
              <a:t> </a:t>
            </a:r>
          </a:p>
          <a:p>
            <a:pPr marL="0">
              <a:spcBef>
                <a:spcPts val="600"/>
              </a:spcBef>
              <a:spcAft>
                <a:spcPts val="600"/>
              </a:spcAft>
            </a:pPr>
            <a:r>
              <a:rPr lang="en-US" sz="1000" dirty="0">
                <a:latin typeface="Calibri" panose="020F0502020204030204" pitchFamily="34" charset="0"/>
                <a:ea typeface="Calibri" panose="020F0502020204030204" pitchFamily="34" charset="0"/>
              </a:rPr>
              <a:t>Sets out regulations for the protection of privacy of parents/guardians and students in educational settings. Key aspects for coordination with Law Enforcement include:</a:t>
            </a:r>
          </a:p>
          <a:p>
            <a:pPr marL="0">
              <a:spcBef>
                <a:spcPts val="600"/>
              </a:spcBef>
              <a:spcAft>
                <a:spcPts val="600"/>
              </a:spcAft>
            </a:pPr>
            <a:endParaRPr lang="en-US" sz="1000" dirty="0">
              <a:latin typeface="Calibri" panose="020F0502020204030204" pitchFamily="34" charset="0"/>
              <a:ea typeface="Calibri" panose="020F0502020204030204" pitchFamily="34" charset="0"/>
            </a:endParaRPr>
          </a:p>
          <a:p>
            <a:pPr marL="342857" indent="-342857">
              <a:buFont typeface="Arial" panose="020B0604020202020204" pitchFamily="34" charset="0"/>
              <a:buChar char="●"/>
            </a:pPr>
            <a:r>
              <a:rPr lang="en-US" sz="1000" u="sng" dirty="0">
                <a:latin typeface="Calibri" panose="020F0502020204030204" pitchFamily="34" charset="0"/>
                <a:ea typeface="Calibri" panose="020F0502020204030204" pitchFamily="34" charset="0"/>
              </a:rPr>
              <a:t>Enforcement</a:t>
            </a:r>
            <a:r>
              <a:rPr lang="en-US" sz="1000" dirty="0">
                <a:latin typeface="Calibri" panose="020F0502020204030204" pitchFamily="34" charset="0"/>
                <a:ea typeface="Calibri" panose="020F0502020204030204" pitchFamily="34" charset="0"/>
              </a:rPr>
              <a:t>: Describes the enforcement responsibilities of the Office of the Chief Privacy Officer, U.S. Department of Education, including investigating complaints and violations.</a:t>
            </a:r>
          </a:p>
          <a:p>
            <a:pPr marL="342857" indent="-342857">
              <a:buFont typeface="Arial" panose="020B0604020202020204" pitchFamily="34" charset="0"/>
              <a:buChar char="●"/>
            </a:pPr>
            <a:endParaRPr lang="en-US" sz="1000" dirty="0">
              <a:latin typeface="Calibri" panose="020F0502020204030204" pitchFamily="34" charset="0"/>
              <a:ea typeface="Calibri" panose="020F0502020204030204" pitchFamily="34" charset="0"/>
            </a:endParaRPr>
          </a:p>
          <a:p>
            <a:pPr marL="342857" indent="-342857">
              <a:buFont typeface="Arial" panose="020B0604020202020204" pitchFamily="34" charset="0"/>
              <a:buChar char="●"/>
            </a:pPr>
            <a:r>
              <a:rPr lang="en-US" sz="1000" u="sng" dirty="0">
                <a:latin typeface="Calibri" panose="020F0502020204030204" pitchFamily="34" charset="0"/>
                <a:ea typeface="Calibri" panose="020F0502020204030204" pitchFamily="34" charset="0"/>
              </a:rPr>
              <a:t>Crimes of Violence Definition</a:t>
            </a:r>
            <a:r>
              <a:rPr lang="en-US" sz="1000" dirty="0">
                <a:latin typeface="Calibri" panose="020F0502020204030204" pitchFamily="34" charset="0"/>
                <a:ea typeface="Calibri" panose="020F0502020204030204" pitchFamily="34" charset="0"/>
              </a:rPr>
              <a:t>s: Includes definitions for various crimes of violence and nonforcible sex offenses for the purpose of disciplinary proceedings disclosures.</a:t>
            </a:r>
          </a:p>
          <a:p>
            <a:pPr marL="0"/>
            <a:r>
              <a:rPr lang="en-US" sz="1000" b="1" dirty="0">
                <a:latin typeface="Calibri" panose="020F0502020204030204" pitchFamily="34" charset="0"/>
                <a:ea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endParaRPr lang="en-US" sz="1000" b="1" u="sng" dirty="0">
              <a:solidFill>
                <a:srgbClr val="0000FF"/>
              </a:solidFill>
              <a:latin typeface="Calibri" panose="020F0502020204030204" pitchFamily="34" charset="0"/>
              <a:ea typeface="Calibri" panose="020F0502020204030204" pitchFamily="34" charset="0"/>
              <a:hlinkClick r:id="" action="ppaction://noaction"/>
            </a:endParaRPr>
          </a:p>
          <a:p>
            <a:pPr marL="0"/>
            <a:r>
              <a:rPr lang="en-US" sz="1000" b="1" u="sng" dirty="0">
                <a:solidFill>
                  <a:srgbClr val="0000FF"/>
                </a:solidFill>
                <a:latin typeface="Calibri" panose="020F0502020204030204" pitchFamily="34" charset="0"/>
                <a:ea typeface="Calibri" panose="020F0502020204030204" pitchFamily="34" charset="0"/>
                <a:hlinkClick r:id="" action="ppaction://noaction"/>
              </a:rPr>
              <a:t>PART 300 of the Individuals with Disabilities Education Act (IDEA)</a:t>
            </a:r>
            <a:endParaRPr lang="en-US" sz="1000" b="1" u="sng" dirty="0">
              <a:solidFill>
                <a:srgbClr val="0000FF"/>
              </a:solidFill>
              <a:latin typeface="Calibri" panose="020F0502020204030204" pitchFamily="34" charset="0"/>
              <a:ea typeface="Calibri" panose="020F0502020204030204" pitchFamily="34" charset="0"/>
            </a:endParaRPr>
          </a:p>
          <a:p>
            <a:pPr marL="0">
              <a:spcBef>
                <a:spcPts val="600"/>
              </a:spcBef>
              <a:spcAft>
                <a:spcPts val="1500"/>
              </a:spcAft>
            </a:pPr>
            <a:r>
              <a:rPr lang="en-US" sz="1000" dirty="0">
                <a:latin typeface="Calibri" panose="020F0502020204030204" pitchFamily="34" charset="0"/>
                <a:ea typeface="Calibri" panose="020F0502020204030204" pitchFamily="34" charset="0"/>
              </a:rPr>
              <a:t>Focuses on providing assistance to states for the education of children with disabilities. Here are the key points for coordination with Law Enforcement:</a:t>
            </a:r>
          </a:p>
          <a:p>
            <a:pPr marL="0">
              <a:spcBef>
                <a:spcPts val="600"/>
              </a:spcBef>
              <a:spcAft>
                <a:spcPts val="1500"/>
              </a:spcAft>
            </a:pPr>
            <a:endParaRPr lang="en-US" sz="1000" dirty="0">
              <a:latin typeface="Calibri" panose="020F0502020204030204" pitchFamily="34" charset="0"/>
              <a:ea typeface="Calibri" panose="020F0502020204030204" pitchFamily="34" charset="0"/>
            </a:endParaRPr>
          </a:p>
          <a:p>
            <a:pPr marL="342857" indent="-342857">
              <a:buSzPts val="1200"/>
              <a:buFont typeface="Arial" panose="020B0604020202020204" pitchFamily="34" charset="0"/>
              <a:buChar char="●"/>
            </a:pPr>
            <a:r>
              <a:rPr lang="en-US" sz="1000" u="sng" dirty="0">
                <a:latin typeface="Roboto" panose="02000000000000000000" pitchFamily="2" charset="0"/>
                <a:ea typeface="Roboto" panose="02000000000000000000" pitchFamily="2" charset="0"/>
                <a:cs typeface="Roboto" panose="02000000000000000000" pitchFamily="2" charset="0"/>
              </a:rPr>
              <a:t>Referral to and action by law enforcement and judicial authorities (§300.535):</a:t>
            </a:r>
            <a:r>
              <a:rPr lang="en-US" sz="1000" dirty="0">
                <a:latin typeface="Roboto" panose="02000000000000000000" pitchFamily="2" charset="0"/>
                <a:ea typeface="Roboto" panose="02000000000000000000" pitchFamily="2" charset="0"/>
                <a:cs typeface="Roboto" panose="02000000000000000000" pitchFamily="2" charset="0"/>
              </a:rPr>
              <a:t> Requires school entities who report a crime by a student with a disability to law enforcement or judicial authorities to ensure that copies of the special education and disciplinary records of the student are transmitted for consideration by the appropriate authorities. The school entity must comply with FERPA provisions when transmitting records.</a:t>
            </a:r>
            <a:br>
              <a:rPr lang="en-US" sz="1000" dirty="0">
                <a:latin typeface="Roboto" panose="02000000000000000000" pitchFamily="2" charset="0"/>
                <a:ea typeface="Roboto" panose="02000000000000000000" pitchFamily="2" charset="0"/>
                <a:cs typeface="Roboto" panose="02000000000000000000" pitchFamily="2" charset="0"/>
              </a:rPr>
            </a:br>
            <a:endParaRPr lang="en-US" sz="1000" dirty="0">
              <a:latin typeface="Roboto" panose="02000000000000000000" pitchFamily="2" charset="0"/>
              <a:ea typeface="Roboto" panose="02000000000000000000" pitchFamily="2" charset="0"/>
              <a:cs typeface="Roboto" panose="02000000000000000000" pitchFamily="2" charset="0"/>
            </a:endParaRPr>
          </a:p>
          <a:p>
            <a:pPr marL="342857" indent="-342857">
              <a:buSzPts val="1200"/>
              <a:buFont typeface="Arial" panose="020B0604020202020204" pitchFamily="34" charset="0"/>
              <a:buChar char="●"/>
            </a:pPr>
            <a:r>
              <a:rPr lang="en-US" sz="1000" u="sng" dirty="0">
                <a:latin typeface="Roboto" panose="02000000000000000000" pitchFamily="2" charset="0"/>
                <a:ea typeface="Roboto" panose="02000000000000000000" pitchFamily="2" charset="0"/>
                <a:cs typeface="Roboto" panose="02000000000000000000" pitchFamily="2" charset="0"/>
              </a:rPr>
              <a:t>Confidentiality of special education student information (§§ 300.611-300.627):</a:t>
            </a:r>
            <a:r>
              <a:rPr lang="en-US" sz="1000" dirty="0">
                <a:latin typeface="Roboto" panose="02000000000000000000" pitchFamily="2" charset="0"/>
                <a:ea typeface="Roboto" panose="02000000000000000000" pitchFamily="2" charset="0"/>
                <a:cs typeface="Roboto" panose="02000000000000000000" pitchFamily="2" charset="0"/>
              </a:rPr>
              <a:t> Requires school entities to protect the confidentiality of students’ records and personally identifiable information when collecting, retaining, disclosing and destroying student special education records. Provides similar provisions to FERPA in regard to review and amendment of records, but specifically pertains to special education records.</a:t>
            </a:r>
          </a:p>
          <a:p>
            <a:pPr marL="0"/>
            <a:r>
              <a:rPr lang="en-US" sz="1000" b="1" dirty="0">
                <a:latin typeface="Calibri" panose="020F0502020204030204" pitchFamily="34" charset="0"/>
                <a:ea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spcBef>
                <a:spcPts val="600"/>
              </a:spcBef>
              <a:spcAft>
                <a:spcPts val="600"/>
              </a:spcAft>
            </a:pPr>
            <a:r>
              <a:rPr lang="en-US" sz="1000" b="1" u="sng" dirty="0">
                <a:solidFill>
                  <a:srgbClr val="0000FF"/>
                </a:solidFill>
                <a:latin typeface="Calibri" panose="020F0502020204030204" pitchFamily="34" charset="0"/>
                <a:ea typeface="Calibri" panose="020F0502020204030204" pitchFamily="34" charset="0"/>
                <a:hlinkClick r:id="rId4"/>
              </a:rPr>
              <a:t>The Health Insurance Portability and Accountability Act of 1996 (HIPAA)</a:t>
            </a:r>
            <a:endParaRPr lang="en-US" sz="1000" dirty="0">
              <a:latin typeface="Calibri" panose="020F0502020204030204" pitchFamily="34" charset="0"/>
              <a:ea typeface="Calibri" panose="020F0502020204030204" pitchFamily="34" charset="0"/>
            </a:endParaRPr>
          </a:p>
          <a:p>
            <a:pPr marL="0">
              <a:spcBef>
                <a:spcPts val="600"/>
              </a:spcBef>
              <a:spcAft>
                <a:spcPts val="600"/>
              </a:spcAft>
            </a:pPr>
            <a:r>
              <a:rPr lang="en-US" sz="1000" dirty="0">
                <a:latin typeface="Calibri" panose="020F0502020204030204" pitchFamily="34" charset="0"/>
                <a:ea typeface="Calibri" panose="020F0502020204030204" pitchFamily="34" charset="0"/>
              </a:rPr>
              <a:t>HIPAA significantly impacts how health information is handled in the healthcare and insurance industries, with a strong emphasis on protecting the privacy and security of individual health information. Here are the key points for coordination with Law Enforcement:</a:t>
            </a:r>
          </a:p>
          <a:p>
            <a:pPr marL="0">
              <a:spcBef>
                <a:spcPts val="600"/>
              </a:spcBef>
              <a:spcAft>
                <a:spcPts val="600"/>
              </a:spcAft>
            </a:pPr>
            <a:endParaRPr lang="en-US" sz="1000" dirty="0">
              <a:latin typeface="Calibri" panose="020F0502020204030204" pitchFamily="34" charset="0"/>
              <a:ea typeface="Calibri" panose="020F0502020204030204" pitchFamily="34" charset="0"/>
            </a:endParaRPr>
          </a:p>
          <a:p>
            <a:pPr marL="342857" indent="-342857">
              <a:buFont typeface="Arial" panose="020B0604020202020204" pitchFamily="34" charset="0"/>
              <a:buChar char="●"/>
            </a:pPr>
            <a:r>
              <a:rPr lang="en-US" sz="1000" dirty="0">
                <a:solidFill>
                  <a:srgbClr val="1155CC"/>
                </a:solidFill>
                <a:latin typeface="Calibri" panose="020F0502020204030204" pitchFamily="34" charset="0"/>
                <a:ea typeface="Calibri" panose="020F0502020204030204" pitchFamily="34" charset="0"/>
                <a:hlinkClick r:id="rId5"/>
              </a:rPr>
              <a:t>Public Interest and Benefit Activities:</a:t>
            </a:r>
            <a:r>
              <a:rPr lang="en-US" sz="1000" dirty="0">
                <a:latin typeface="Calibri" panose="020F0502020204030204" pitchFamily="34" charset="0"/>
                <a:ea typeface="Calibri" panose="020F0502020204030204" pitchFamily="34" charset="0"/>
              </a:rPr>
              <a:t> The Privacy Rule permits use and disclosure of protected health information, without an individual's authorization or permission, for 12 national priority purposes. </a:t>
            </a:r>
            <a:r>
              <a:rPr lang="en-US" sz="1000" dirty="0">
                <a:solidFill>
                  <a:srgbClr val="0000FF"/>
                </a:solidFill>
                <a:latin typeface="Calibri" panose="020F0502020204030204" pitchFamily="34" charset="0"/>
                <a:ea typeface="Calibri" panose="020F0502020204030204" pitchFamily="34" charset="0"/>
              </a:rPr>
              <a:t>The potentially relevant categories include “law enforcement purposes” and “serious threat to health or safety.”</a:t>
            </a:r>
            <a:r>
              <a:rPr lang="en-US" sz="1000" dirty="0">
                <a:latin typeface="Calibri" panose="020F0502020204030204" pitchFamily="34" charset="0"/>
                <a:ea typeface="Calibri" panose="020F0502020204030204" pitchFamily="34" charset="0"/>
              </a:rPr>
              <a:t>  </a:t>
            </a:r>
          </a:p>
          <a:p>
            <a:pPr marL="342857" indent="-342857">
              <a:buFont typeface="Arial" panose="020B0604020202020204" pitchFamily="34" charset="0"/>
              <a:buChar char="●"/>
            </a:pPr>
            <a:endParaRPr lang="en-US" sz="1000" dirty="0">
              <a:latin typeface="Calibri" panose="020F0502020204030204" pitchFamily="34" charset="0"/>
              <a:ea typeface="Calibri" panose="020F0502020204030204" pitchFamily="34" charset="0"/>
            </a:endParaRPr>
          </a:p>
          <a:p>
            <a:pPr marL="742857" lvl="1" indent="-285714">
              <a:spcAft>
                <a:spcPts val="800"/>
              </a:spcAft>
              <a:buFont typeface="Arial" panose="020B0604020202020204" pitchFamily="34" charset="0"/>
              <a:buChar char="○"/>
            </a:pPr>
            <a:r>
              <a:rPr lang="en-US" sz="1000" u="sng" dirty="0">
                <a:latin typeface="Calibri" panose="020F0502020204030204" pitchFamily="34" charset="0"/>
                <a:ea typeface="Calibri" panose="020F0502020204030204" pitchFamily="34" charset="0"/>
              </a:rPr>
              <a:t>Law Enforcement Purposes.</a:t>
            </a:r>
            <a:r>
              <a:rPr lang="en-US" sz="1000" dirty="0">
                <a:latin typeface="Calibri" panose="020F0502020204030204" pitchFamily="34" charset="0"/>
                <a:ea typeface="Calibri" panose="020F0502020204030204" pitchFamily="34" charset="0"/>
              </a:rPr>
              <a:t> Covered entities may disclose protected health information to law enforcement officials for law enforcement purposes in circumstances specified in the law, this includes in response to law enforcement request for information about a victim or suspected victim, and a medical emergency not occurring on its premises, when necessary to inform law enforcement about the commission or nature of a crime, the location of the crime or crime victims, and the perpetrator.</a:t>
            </a:r>
          </a:p>
          <a:p>
            <a:pPr marL="742857" lvl="1" indent="-285714">
              <a:spcAft>
                <a:spcPts val="800"/>
              </a:spcAft>
              <a:buFont typeface="Arial" panose="020B0604020202020204" pitchFamily="34" charset="0"/>
              <a:buChar char="○"/>
            </a:pPr>
            <a:endParaRPr lang="en-US" sz="1000" dirty="0">
              <a:latin typeface="Calibri" panose="020F0502020204030204" pitchFamily="34" charset="0"/>
              <a:ea typeface="Calibri" panose="020F0502020204030204" pitchFamily="34" charset="0"/>
            </a:endParaRPr>
          </a:p>
          <a:p>
            <a:pPr marL="742857" lvl="1" indent="-285714">
              <a:spcAft>
                <a:spcPts val="800"/>
              </a:spcAft>
              <a:buFont typeface="Arial" panose="020B0604020202020204" pitchFamily="34" charset="0"/>
              <a:buChar char="○"/>
            </a:pPr>
            <a:r>
              <a:rPr lang="en-US" sz="1000" dirty="0">
                <a:solidFill>
                  <a:srgbClr val="1155CC"/>
                </a:solidFill>
                <a:latin typeface="Calibri" panose="020F0502020204030204" pitchFamily="34" charset="0"/>
                <a:ea typeface="Calibri" panose="020F0502020204030204" pitchFamily="34" charset="0"/>
                <a:hlinkClick r:id="rId5"/>
              </a:rPr>
              <a:t>Serious Threat to Health or Safety</a:t>
            </a:r>
            <a:r>
              <a:rPr lang="en-US" sz="1000" dirty="0">
                <a:latin typeface="Calibri" panose="020F0502020204030204" pitchFamily="34" charset="0"/>
                <a:ea typeface="Calibri" panose="020F0502020204030204" pitchFamily="34" charset="0"/>
              </a:rPr>
              <a:t>. Covered entities may disclose protected health information that they believe is necessary to prevent or lessen a serious and imminent threat to a person or the public, when such disclosure is made to someone they believe can prevent or lessen the threat (including the target of the threat). Covered entities may also disclose to law enforcement if the information is needed to identify or apprehend an escapee or violent criminal.”</a:t>
            </a:r>
          </a:p>
          <a:p>
            <a:pPr marL="742857" lvl="1" indent="-285714">
              <a:spcAft>
                <a:spcPts val="800"/>
              </a:spcAft>
              <a:buFont typeface="Arial" panose="020B0604020202020204" pitchFamily="34" charset="0"/>
              <a:buChar char="○"/>
            </a:pPr>
            <a:endParaRPr lang="en-US" sz="10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E4EB65E-DAC0-854F-A36F-292AC047470E}" type="slidenum">
              <a:rPr lang="en-US" smtClean="0"/>
              <a:t>210</a:t>
            </a:fld>
            <a:endParaRPr lang="en-US"/>
          </a:p>
        </p:txBody>
      </p:sp>
    </p:spTree>
    <p:extLst>
      <p:ext uri="{BB962C8B-B14F-4D97-AF65-F5344CB8AC3E}">
        <p14:creationId xmlns:p14="http://schemas.microsoft.com/office/powerpoint/2010/main" val="317285392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spc="25" dirty="0">
                <a:solidFill>
                  <a:srgbClr val="000000"/>
                </a:solidFill>
                <a:latin typeface="Calibri" panose="020F0502020204030204" pitchFamily="34" charset="0"/>
                <a:ea typeface="Calibri" panose="020F0502020204030204" pitchFamily="34" charset="0"/>
                <a:cs typeface="Calibri" panose="020F0502020204030204" pitchFamily="34" charset="0"/>
              </a:rPr>
              <a:t>Section 1302-E states that schools shall establish a threat assessment team. These teams confidentially review any threat that is brought to the attention of a school employee. Any person having concern regarding a student should refer the matter immediately to the designated personnel. The concern will be reviewed by the designated personnel, and as appropriate activate the Threat Assessment Team. </a:t>
            </a:r>
            <a:endParaRPr lang="en-US" sz="1000" dirty="0">
              <a:latin typeface="Calibri" panose="020F0502020204030204" pitchFamily="34" charset="0"/>
              <a:ea typeface="Calibri" panose="020F0502020204030204" pitchFamily="34" charset="0"/>
            </a:endParaRPr>
          </a:p>
          <a:p>
            <a:endParaRPr lang="en-US" sz="1000" dirty="0"/>
          </a:p>
          <a:p>
            <a:pPr marL="0"/>
            <a:r>
              <a:rPr lang="en-US" sz="1000" dirty="0">
                <a:solidFill>
                  <a:srgbClr val="464646"/>
                </a:solidFill>
                <a:latin typeface="Calibri" panose="020F0502020204030204" pitchFamily="34" charset="0"/>
                <a:ea typeface="Calibri" panose="020F0502020204030204" pitchFamily="34" charset="0"/>
                <a:cs typeface="Calibri" panose="020F0502020204030204" pitchFamily="34" charset="0"/>
              </a:rPr>
              <a:t>Here are some things to consider regarding threat assessment:</a:t>
            </a:r>
            <a:endParaRPr lang="en-US" sz="1000" dirty="0">
              <a:latin typeface="Calibri" panose="020F0502020204030204" pitchFamily="34" charset="0"/>
              <a:ea typeface="Calibri" panose="020F0502020204030204" pitchFamily="34" charset="0"/>
            </a:endParaRPr>
          </a:p>
          <a:p>
            <a:pPr marL="742857"/>
            <a:r>
              <a:rPr lang="en-US" sz="1000" b="1" dirty="0">
                <a:latin typeface="Calibri" panose="020F0502020204030204" pitchFamily="34" charset="0"/>
                <a:ea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At least one Threat Assessment Team shall be established for each school entity. </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The assessment of and intervention with students whose behavior may indicate a threat to the safety of the student, other students, school employees, school facilities, the community, or others.</a:t>
            </a:r>
          </a:p>
          <a:p>
            <a:pPr marL="342857" indent="-342857">
              <a:spcAft>
                <a:spcPts val="600"/>
              </a:spcAft>
              <a:buFont typeface="Arial" panose="020B0604020202020204" pitchFamily="34" charset="0"/>
              <a:buChar char="●"/>
            </a:pPr>
            <a:r>
              <a:rPr lang="en-US" sz="1000" dirty="0">
                <a:latin typeface="Calibri" panose="020F0502020204030204" pitchFamily="34" charset="0"/>
                <a:ea typeface="Calibri" panose="020F0502020204030204" pitchFamily="34" charset="0"/>
              </a:rPr>
              <a:t>Though not required, a member of law enforcement should be considered to be a standing member of the school entity’s threat assessment team.  At minimum, a member of law enforcement should be consulted in substantive cases of threats.</a:t>
            </a:r>
          </a:p>
          <a:p>
            <a:pPr marL="0">
              <a:spcAft>
                <a:spcPts val="600"/>
              </a:spcAft>
            </a:pPr>
            <a:endParaRPr lang="en-US" sz="1000" dirty="0">
              <a:latin typeface="Calibri" panose="020F0502020204030204" pitchFamily="34" charset="0"/>
              <a:ea typeface="Calibri" panose="020F0502020204030204" pitchFamily="34" charset="0"/>
            </a:endParaRPr>
          </a:p>
          <a:p>
            <a:pPr marL="0">
              <a:spcAft>
                <a:spcPts val="600"/>
              </a:spcAft>
            </a:pPr>
            <a:r>
              <a:rPr lang="en-US" sz="1000" dirty="0">
                <a:latin typeface="Calibri" panose="020F0502020204030204" pitchFamily="34" charset="0"/>
                <a:ea typeface="Calibri" panose="020F0502020204030204" pitchFamily="34" charset="0"/>
              </a:rPr>
              <a:t>Additional information, such as training and resources for Threat Assessment and Threat Assessment teams can be found on the </a:t>
            </a:r>
            <a:r>
              <a:rPr lang="en-US" sz="1000" u="sng" dirty="0">
                <a:solidFill>
                  <a:srgbClr val="0000FF"/>
                </a:solidFill>
                <a:latin typeface="Calibri" panose="020F0502020204030204" pitchFamily="34" charset="0"/>
                <a:ea typeface="Calibri" panose="020F0502020204030204" pitchFamily="34" charset="0"/>
                <a:hlinkClick r:id="rId3"/>
              </a:rPr>
              <a:t>PCCD Threat Assessment webpage</a:t>
            </a:r>
            <a:endParaRPr lang="en-US" sz="10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E748EC2-4753-0A41-8E16-DDE6DF6DDD23}" type="slidenum">
              <a:rPr lang="en-US" smtClean="0"/>
              <a:t>211</a:t>
            </a:fld>
            <a:endParaRPr lang="en-US"/>
          </a:p>
        </p:txBody>
      </p:sp>
    </p:spTree>
    <p:extLst>
      <p:ext uri="{BB962C8B-B14F-4D97-AF65-F5344CB8AC3E}">
        <p14:creationId xmlns:p14="http://schemas.microsoft.com/office/powerpoint/2010/main" val="154752904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375547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dirty="0">
                <a:latin typeface="Calibri" panose="020F0502020204030204" pitchFamily="34" charset="0"/>
                <a:ea typeface="Calibri" panose="020F0502020204030204" pitchFamily="34" charset="0"/>
              </a:rPr>
              <a:t>One of the most significant frameworks that outlines your work with law enforcement and emergency personnel is an interagency agreement known as a Memorandum of Understanding (MOU). The MOU is a legal document indicating a formal agreement between your school entity and local law enforcement to engage as cooperative partners to address safety and security work in your school entity.  While the MOU indicates a common line of action, it is not necessarily legally binding. </a:t>
            </a:r>
          </a:p>
          <a:p>
            <a:pPr marL="0">
              <a:spcBef>
                <a:spcPts val="600"/>
              </a:spcBef>
              <a:spcAft>
                <a:spcPts val="600"/>
              </a:spcAft>
            </a:pPr>
            <a:endParaRPr lang="en-US" sz="1000" dirty="0">
              <a:latin typeface="Calibri" panose="020F0502020204030204" pitchFamily="34" charset="0"/>
              <a:ea typeface="Calibri" panose="020F0502020204030204" pitchFamily="34" charset="0"/>
            </a:endParaRPr>
          </a:p>
          <a:p>
            <a:pPr marL="0">
              <a:spcBef>
                <a:spcPts val="600"/>
              </a:spcBef>
              <a:spcAft>
                <a:spcPts val="600"/>
              </a:spcAft>
            </a:pPr>
            <a:r>
              <a:rPr lang="en-US" sz="1000" b="1" dirty="0">
                <a:highlight>
                  <a:srgbClr val="FF00FF"/>
                </a:highlight>
                <a:latin typeface="Calibri" panose="020F0502020204030204" pitchFamily="34" charset="0"/>
                <a:ea typeface="Calibri" panose="020F0502020204030204" pitchFamily="34" charset="0"/>
              </a:rPr>
              <a:t>Review the Model MOU either in groups at table or led by instructor (IF TIME ALLOWS)</a:t>
            </a:r>
            <a:endParaRPr lang="en-US" sz="1000" b="1" dirty="0">
              <a:latin typeface="Calibri" panose="020F0502020204030204" pitchFamily="34" charset="0"/>
              <a:ea typeface="Calibri" panose="020F0502020204030204" pitchFamily="34" charset="0"/>
            </a:endParaRPr>
          </a:p>
          <a:p>
            <a:pPr marL="0">
              <a:spcBef>
                <a:spcPts val="600"/>
              </a:spcBef>
              <a:spcAft>
                <a:spcPts val="600"/>
              </a:spcAft>
            </a:pPr>
            <a:endParaRPr lang="en-US" sz="1000" dirty="0">
              <a:latin typeface="Calibri" panose="020F0502020204030204" pitchFamily="34" charset="0"/>
              <a:ea typeface="Calibri" panose="020F0502020204030204" pitchFamily="34" charset="0"/>
            </a:endParaRPr>
          </a:p>
          <a:p>
            <a:pPr marL="0">
              <a:spcBef>
                <a:spcPts val="600"/>
              </a:spcBef>
              <a:spcAft>
                <a:spcPts val="600"/>
              </a:spcAft>
            </a:pPr>
            <a:r>
              <a:rPr lang="en-US" sz="1000" dirty="0">
                <a:latin typeface="Calibri" panose="020F0502020204030204" pitchFamily="34" charset="0"/>
                <a:ea typeface="Calibri" panose="020F0502020204030204" pitchFamily="34" charset="0"/>
              </a:rPr>
              <a:t>Based upon regulations of Chapter 10 (Safe Schools), the MOU that your school entity develops and maintains with law enforcement must outline and address the following required elements:</a:t>
            </a: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Review on a biannual basis and revised when necessary.</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Immediate notification to Law Enforcement for specific crimes that occur on school property, which are outlined in school code section 1303-A(b)(4.1) </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Protocols for the notification to Law Enforcement at the discretion of the chief school administrator regarding an offense listed under section 1303-A(b)(4.2) or any other offense that occurs on school property.</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Protocols for emergency and nonemergency response by the local police department, which shall include a requirement that the school district shall supply the police department with a copy of the comprehensive disaster response and emergency preparedness plan as required by 35 Pa.C.S. § 7701(g) (relating to duties concerning disaster prevention).</a:t>
            </a:r>
          </a:p>
          <a:p>
            <a:pPr marL="342857" indent="-342857">
              <a:spcAft>
                <a:spcPts val="600"/>
              </a:spcAft>
              <a:buFont typeface="Arial" panose="020B0604020202020204" pitchFamily="34" charset="0"/>
              <a:buChar char="●"/>
            </a:pPr>
            <a:r>
              <a:rPr lang="en-US" sz="1000" dirty="0">
                <a:latin typeface="Calibri" panose="020F0502020204030204" pitchFamily="34" charset="0"/>
                <a:ea typeface="Calibri" panose="020F0502020204030204" pitchFamily="34" charset="0"/>
              </a:rPr>
              <a:t>Procedures and protocols for the response and handling of students with a disability, including procedures related to student behavior as required by 22 Pa. Code §§ 14.104 (relating to special education plans) and 14.133 (relating to positive behavior support).</a:t>
            </a:r>
          </a:p>
          <a:p>
            <a:endParaRPr lang="en-US" sz="1000" dirty="0"/>
          </a:p>
          <a:p>
            <a:r>
              <a:rPr lang="en-US" sz="1000" dirty="0"/>
              <a:t>------------------</a:t>
            </a:r>
          </a:p>
          <a:p>
            <a:endParaRPr lang="en-US" sz="1000" dirty="0"/>
          </a:p>
          <a:p>
            <a:pPr marL="0">
              <a:spcBef>
                <a:spcPts val="600"/>
              </a:spcBef>
              <a:spcAft>
                <a:spcPts val="600"/>
              </a:spcAft>
            </a:pPr>
            <a:r>
              <a:rPr lang="en-US" sz="1000" dirty="0">
                <a:latin typeface="Calibri" panose="020F0502020204030204" pitchFamily="34" charset="0"/>
                <a:ea typeface="Calibri" panose="020F0502020204030204" pitchFamily="34" charset="0"/>
              </a:rPr>
              <a:t>Based upon regulations of Chapter 10 (Safe Schools), the MOU that your school entity develops and maintains with </a:t>
            </a:r>
            <a:r>
              <a:rPr lang="en-US" sz="1000" b="1" dirty="0">
                <a:latin typeface="Calibri" panose="020F0502020204030204" pitchFamily="34" charset="0"/>
                <a:ea typeface="Calibri" panose="020F0502020204030204" pitchFamily="34" charset="0"/>
              </a:rPr>
              <a:t>each</a:t>
            </a:r>
            <a:r>
              <a:rPr lang="en-US" sz="1000" dirty="0">
                <a:latin typeface="Calibri" panose="020F0502020204030204" pitchFamily="34" charset="0"/>
                <a:ea typeface="Calibri" panose="020F0502020204030204" pitchFamily="34" charset="0"/>
              </a:rPr>
              <a:t> law enforcement agency with jurisdiction over school property in your school entity must outline and address the following required elements:</a:t>
            </a:r>
          </a:p>
          <a:p>
            <a:pPr marL="342857" indent="-342857">
              <a:spcBef>
                <a:spcPts val="6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Review on a biannual basis and revise when necessary.</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Immediate notification to law enforcement for specific crimes that occur on school property, which are outlined in School Code section 1319-B(b)(7)</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Protocols for the notification to law enforcement at the discretion of the chief school administrator regarding an offense listed under section 1319-B(b)(8) or any other offense that occurs on school property.</a:t>
            </a:r>
          </a:p>
          <a:p>
            <a:pPr marL="342857" indent="-342857">
              <a:buFont typeface="Arial" panose="020B0604020202020204" pitchFamily="34" charset="0"/>
              <a:buChar char="●"/>
            </a:pPr>
            <a:r>
              <a:rPr lang="en-US" sz="1000" dirty="0">
                <a:latin typeface="Calibri" panose="020F0502020204030204" pitchFamily="34" charset="0"/>
                <a:ea typeface="Calibri" panose="020F0502020204030204" pitchFamily="34" charset="0"/>
              </a:rPr>
              <a:t>Protocols for emergency and nonemergency response by the local police department, which shall include a requirement that the school district shall supply the police department with a copy of the comprehensive disaster response and emergency preparedness plan as required by 35 Pa.C.S. § 7701(g) (relating to duties concerning disaster prevention).</a:t>
            </a:r>
          </a:p>
          <a:p>
            <a:pPr marL="342857" indent="-342857">
              <a:spcAft>
                <a:spcPts val="600"/>
              </a:spcAft>
              <a:buFont typeface="Arial" panose="020B0604020202020204" pitchFamily="34" charset="0"/>
              <a:buChar char="●"/>
            </a:pPr>
            <a:r>
              <a:rPr lang="en-US" sz="1000" dirty="0">
                <a:latin typeface="Calibri" panose="020F0502020204030204" pitchFamily="34" charset="0"/>
                <a:ea typeface="Calibri" panose="020F0502020204030204" pitchFamily="34" charset="0"/>
              </a:rPr>
              <a:t>Procedures and protocols for the response and handling of students with a disability, including procedures related to student behavior as required by 22 Pa. Code §§ 14.104 (relating to special education plans) and 14.133 (relating to positive behavior support).</a:t>
            </a:r>
          </a:p>
          <a:p>
            <a:pPr marL="342857" indent="-342857">
              <a:spcAft>
                <a:spcPts val="600"/>
              </a:spcAft>
              <a:buFont typeface="Arial" panose="020B0604020202020204" pitchFamily="34" charset="0"/>
              <a:buChar char="●"/>
            </a:pPr>
            <a:endParaRPr lang="en-US" sz="1000" dirty="0">
              <a:latin typeface="Calibri" panose="020F0502020204030204" pitchFamily="34" charset="0"/>
              <a:ea typeface="Calibri" panose="020F0502020204030204" pitchFamily="34" charset="0"/>
            </a:endParaRPr>
          </a:p>
          <a:p>
            <a:pPr marL="457143">
              <a:spcBef>
                <a:spcPts val="600"/>
              </a:spcBef>
            </a:pPr>
            <a:r>
              <a:rPr lang="en-US" sz="1000" dirty="0">
                <a:latin typeface="Calibri" panose="020F0502020204030204" pitchFamily="34" charset="0"/>
                <a:ea typeface="Calibri" panose="020F0502020204030204" pitchFamily="34" charset="0"/>
              </a:rPr>
              <a:t>The first steps in establishing a school-police partnership should be the creation of an interagency agreement. This Memorandum of Understanding (MOU) should be built on a foundation of instituting a positive relationship based upon mutual respect for each other’s function.</a:t>
            </a:r>
          </a:p>
          <a:p>
            <a:pPr marL="457143">
              <a:spcBef>
                <a:spcPts val="600"/>
              </a:spcBef>
            </a:pPr>
            <a:endParaRPr lang="en-US" sz="1000" dirty="0">
              <a:latin typeface="Calibri" panose="020F0502020204030204" pitchFamily="34" charset="0"/>
              <a:ea typeface="Calibri" panose="020F0502020204030204" pitchFamily="34" charset="0"/>
            </a:endParaRPr>
          </a:p>
          <a:p>
            <a:pPr marL="457143">
              <a:spcBef>
                <a:spcPts val="600"/>
              </a:spcBef>
            </a:pPr>
            <a:r>
              <a:rPr lang="en-US" sz="1000" dirty="0">
                <a:latin typeface="Calibri" panose="020F0502020204030204" pitchFamily="34" charset="0"/>
                <a:ea typeface="Calibri" panose="020F0502020204030204" pitchFamily="34" charset="0"/>
              </a:rPr>
              <a:t>This document will be an interagency consensus outlining and, to help reduce uncertainties, with c</a:t>
            </a:r>
            <a:r>
              <a:rPr lang="en-US" sz="1000" dirty="0">
                <a:highlight>
                  <a:srgbClr val="FFFFFF"/>
                </a:highlight>
                <a:latin typeface="Calibri" panose="020F0502020204030204" pitchFamily="34" charset="0"/>
                <a:ea typeface="Calibri" panose="020F0502020204030204" pitchFamily="34" charset="0"/>
              </a:rPr>
              <a:t>ommunication, procedures and reporting mechanisms required when dealing with school-based incidents.</a:t>
            </a:r>
          </a:p>
          <a:p>
            <a:pPr marL="457143">
              <a:spcBef>
                <a:spcPts val="600"/>
              </a:spcBef>
            </a:pPr>
            <a:endParaRPr lang="en-US" sz="1000" dirty="0">
              <a:latin typeface="Calibri" panose="020F0502020204030204" pitchFamily="34" charset="0"/>
              <a:ea typeface="Calibri" panose="020F0502020204030204" pitchFamily="34" charset="0"/>
            </a:endParaRPr>
          </a:p>
          <a:p>
            <a:pPr marL="457143">
              <a:spcBef>
                <a:spcPts val="600"/>
              </a:spcBef>
            </a:pPr>
            <a:r>
              <a:rPr lang="en-US" sz="1000" dirty="0">
                <a:highlight>
                  <a:srgbClr val="FFFFFF"/>
                </a:highlight>
                <a:latin typeface="Calibri" panose="020F0502020204030204" pitchFamily="34" charset="0"/>
                <a:ea typeface="Calibri" panose="020F0502020204030204" pitchFamily="34" charset="0"/>
              </a:rPr>
              <a:t>As a means to understand all required aspects of the MOU, we will review the</a:t>
            </a:r>
            <a:r>
              <a:rPr lang="en-US" sz="1000" dirty="0">
                <a:solidFill>
                  <a:srgbClr val="1155CC"/>
                </a:solidFill>
                <a:highlight>
                  <a:srgbClr val="FFFFFF"/>
                </a:highlight>
                <a:latin typeface="Calibri" panose="020F0502020204030204" pitchFamily="34" charset="0"/>
                <a:ea typeface="Calibri" panose="020F0502020204030204" pitchFamily="34" charset="0"/>
                <a:hlinkClick r:id="rId3"/>
              </a:rPr>
              <a:t> PA Department of Education’s Model MOU</a:t>
            </a:r>
            <a:r>
              <a:rPr lang="en-US" sz="1000" dirty="0">
                <a:highlight>
                  <a:srgbClr val="FFFFFF"/>
                </a:highlight>
                <a:latin typeface="Calibri" panose="020F0502020204030204" pitchFamily="34" charset="0"/>
                <a:ea typeface="Calibri" panose="020F0502020204030204" pitchFamily="34" charset="0"/>
              </a:rPr>
              <a:t> for this section of the training.</a:t>
            </a:r>
          </a:p>
          <a:p>
            <a:pPr marL="457143">
              <a:spcBef>
                <a:spcPts val="600"/>
              </a:spcBef>
            </a:pPr>
            <a:endParaRPr lang="en-US" sz="1000" dirty="0">
              <a:highlight>
                <a:srgbClr val="FFFFFF"/>
              </a:highlight>
              <a:latin typeface="Calibri" panose="020F0502020204030204" pitchFamily="34" charset="0"/>
              <a:ea typeface="Calibri" panose="020F0502020204030204" pitchFamily="34" charset="0"/>
            </a:endParaRPr>
          </a:p>
          <a:p>
            <a:pPr marL="457143">
              <a:spcBef>
                <a:spcPts val="600"/>
              </a:spcBef>
            </a:pPr>
            <a:r>
              <a:rPr lang="en-US" sz="1000" dirty="0">
                <a:latin typeface="Calibri" panose="020F0502020204030204" pitchFamily="34" charset="0"/>
                <a:ea typeface="Calibri" panose="020F0502020204030204" pitchFamily="34" charset="0"/>
              </a:rPr>
              <a:t>The MOU begins with:</a:t>
            </a:r>
          </a:p>
          <a:p>
            <a:pPr marL="342857" indent="-342857">
              <a:spcBef>
                <a:spcPts val="600"/>
              </a:spcBef>
              <a:buFont typeface="+mj-lt"/>
              <a:buAutoNum type="alphaUcPeriod"/>
            </a:pPr>
            <a:r>
              <a:rPr lang="en-US" sz="1000" dirty="0">
                <a:latin typeface="Calibri" panose="020F0502020204030204" pitchFamily="34" charset="0"/>
                <a:ea typeface="Calibri" panose="020F0502020204030204" pitchFamily="34" charset="0"/>
              </a:rPr>
              <a:t>Listing the cooperative parties, namely:</a:t>
            </a:r>
          </a:p>
          <a:p>
            <a:pPr marL="742857" lvl="1" indent="-285714">
              <a:buFont typeface="+mj-lt"/>
              <a:buAutoNum type="alphaLcPeriod"/>
            </a:pPr>
            <a:r>
              <a:rPr lang="en-US" sz="1000" dirty="0">
                <a:latin typeface="Calibri" panose="020F0502020204030204" pitchFamily="34" charset="0"/>
                <a:ea typeface="Calibri" panose="020F0502020204030204" pitchFamily="34" charset="0"/>
              </a:rPr>
              <a:t>The Law Enforcement Authority(s) </a:t>
            </a:r>
          </a:p>
          <a:p>
            <a:pPr marL="742857" lvl="1" indent="-285714">
              <a:buFont typeface="+mj-lt"/>
              <a:buAutoNum type="alphaLcPeriod"/>
            </a:pPr>
            <a:r>
              <a:rPr lang="en-US" sz="1000" dirty="0">
                <a:latin typeface="Calibri" panose="020F0502020204030204" pitchFamily="34" charset="0"/>
                <a:ea typeface="Calibri" panose="020F0502020204030204" pitchFamily="34" charset="0"/>
              </a:rPr>
              <a:t>School Entity(s)</a:t>
            </a:r>
          </a:p>
          <a:p>
            <a:pPr marL="0">
              <a:spcBef>
                <a:spcPts val="600"/>
              </a:spcBef>
            </a:pPr>
            <a:r>
              <a:rPr lang="en-US" sz="1000" dirty="0">
                <a:latin typeface="Calibri" panose="020F0502020204030204" pitchFamily="34" charset="0"/>
                <a:ea typeface="Calibri" panose="020F0502020204030204" pitchFamily="34" charset="0"/>
              </a:rPr>
              <a:t>                     B. Date of agreement</a:t>
            </a:r>
          </a:p>
          <a:p>
            <a:pPr marL="0">
              <a:spcBef>
                <a:spcPts val="600"/>
              </a:spcBef>
            </a:pPr>
            <a:r>
              <a:rPr lang="en-US" sz="1000" dirty="0">
                <a:latin typeface="Calibri" panose="020F0502020204030204" pitchFamily="34" charset="0"/>
                <a:ea typeface="Calibri" panose="020F0502020204030204" pitchFamily="34" charset="0"/>
              </a:rPr>
              <a:t>              This is followed by:</a:t>
            </a:r>
          </a:p>
          <a:p>
            <a:pPr marL="342857" indent="-342857">
              <a:spcBef>
                <a:spcPts val="600"/>
              </a:spcBef>
              <a:buFont typeface="+mj-lt"/>
              <a:buAutoNum type="alphaUcPeriod"/>
            </a:pPr>
            <a:r>
              <a:rPr lang="en-US" sz="1000" dirty="0">
                <a:latin typeface="Calibri" panose="020F0502020204030204" pitchFamily="34" charset="0"/>
                <a:ea typeface="Calibri" panose="020F0502020204030204" pitchFamily="34" charset="0"/>
              </a:rPr>
              <a:t> An introduction of the parties involved </a:t>
            </a:r>
          </a:p>
          <a:p>
            <a:pPr marL="342857" indent="-342857">
              <a:buFont typeface="+mj-lt"/>
              <a:buAutoNum type="alphaUcPeriod"/>
            </a:pPr>
            <a:r>
              <a:rPr lang="en-US" sz="1000" dirty="0">
                <a:latin typeface="Calibri" panose="020F0502020204030204" pitchFamily="34" charset="0"/>
                <a:ea typeface="Calibri" panose="020F0502020204030204" pitchFamily="34" charset="0"/>
              </a:rPr>
              <a:t>“Procedures to be followed when certain incidents occur on school property, at any school-sponsored activity, or on a conveyance as described in the School Code….”</a:t>
            </a:r>
          </a:p>
          <a:p>
            <a:pPr marL="342857" indent="-342857">
              <a:buFont typeface="+mj-lt"/>
              <a:buAutoNum type="alphaUcPeriod"/>
            </a:pPr>
            <a:r>
              <a:rPr lang="en-US" sz="1000" dirty="0">
                <a:latin typeface="Calibri" panose="020F0502020204030204" pitchFamily="34" charset="0"/>
                <a:ea typeface="Calibri" panose="020F0502020204030204" pitchFamily="34" charset="0"/>
              </a:rPr>
              <a:t>A statement to establish and maintain a cooperative relationship.</a:t>
            </a:r>
          </a:p>
          <a:p>
            <a:pPr marL="342857" indent="-342857">
              <a:buFont typeface="+mj-lt"/>
              <a:buAutoNum type="alphaUcPeriod"/>
            </a:pPr>
            <a:r>
              <a:rPr lang="en-US" sz="1000" dirty="0">
                <a:latin typeface="Calibri" panose="020F0502020204030204" pitchFamily="34" charset="0"/>
                <a:ea typeface="Calibri" panose="020F0502020204030204" pitchFamily="34" charset="0"/>
              </a:rPr>
              <a:t> The legal authority of each cooperative party</a:t>
            </a:r>
          </a:p>
          <a:p>
            <a:pPr marL="342857" indent="-342857">
              <a:buFont typeface="+mj-lt"/>
              <a:buAutoNum type="alphaUcPeriod"/>
            </a:pPr>
            <a:r>
              <a:rPr lang="en-US" sz="1000" dirty="0">
                <a:latin typeface="Calibri" panose="020F0502020204030204" pitchFamily="34" charset="0"/>
                <a:ea typeface="Calibri" panose="020F0502020204030204" pitchFamily="34" charset="0"/>
              </a:rPr>
              <a:t>Priorities of the Law Enforcement Authority</a:t>
            </a:r>
          </a:p>
          <a:p>
            <a:pPr marL="342857" indent="-342857">
              <a:buFont typeface="+mj-lt"/>
              <a:buAutoNum type="alphaUcPeriod"/>
            </a:pPr>
            <a:r>
              <a:rPr lang="en-US" sz="1000" dirty="0">
                <a:latin typeface="Calibri" panose="020F0502020204030204" pitchFamily="34" charset="0"/>
                <a:ea typeface="Calibri" panose="020F0502020204030204" pitchFamily="34" charset="0"/>
              </a:rPr>
              <a:t>Priorities of the School Entity</a:t>
            </a:r>
          </a:p>
          <a:p>
            <a:pPr marL="342857" indent="-342857">
              <a:buFont typeface="+mj-lt"/>
              <a:buAutoNum type="alphaUcPeriod"/>
            </a:pPr>
            <a:r>
              <a:rPr lang="en-US" sz="1000" dirty="0">
                <a:latin typeface="Calibri" panose="020F0502020204030204" pitchFamily="34" charset="0"/>
                <a:ea typeface="Calibri" panose="020F0502020204030204" pitchFamily="34" charset="0"/>
              </a:rPr>
              <a:t>Notification of Incidents to Law Enforcement</a:t>
            </a:r>
          </a:p>
          <a:p>
            <a:pPr marL="342857" indent="-342857">
              <a:buFont typeface="+mj-lt"/>
              <a:buAutoNum type="alphaUcPeriod"/>
            </a:pPr>
            <a:r>
              <a:rPr lang="en-US" sz="1000" dirty="0">
                <a:latin typeface="Calibri" panose="020F0502020204030204" pitchFamily="34" charset="0"/>
                <a:ea typeface="Calibri" panose="020F0502020204030204" pitchFamily="34" charset="0"/>
              </a:rPr>
              <a:t>Law Enforcement Response to Notification</a:t>
            </a:r>
          </a:p>
          <a:p>
            <a:pPr marL="342857" indent="-342857">
              <a:buFont typeface="+mj-lt"/>
              <a:buAutoNum type="alphaUcPeriod"/>
            </a:pPr>
            <a:r>
              <a:rPr lang="en-US" sz="1000" dirty="0">
                <a:latin typeface="Calibri" panose="020F0502020204030204" pitchFamily="34" charset="0"/>
                <a:ea typeface="Calibri" panose="020F0502020204030204" pitchFamily="34" charset="0"/>
              </a:rPr>
              <a:t>Notification of the Law Enforcement’s Authority when an incident involves children with disabilities</a:t>
            </a:r>
          </a:p>
          <a:p>
            <a:pPr marL="342857" indent="-342857">
              <a:buFont typeface="+mj-lt"/>
              <a:buAutoNum type="alphaUcPeriod"/>
            </a:pPr>
            <a:r>
              <a:rPr lang="en-US" sz="1000" dirty="0">
                <a:latin typeface="Calibri" panose="020F0502020204030204" pitchFamily="34" charset="0"/>
                <a:ea typeface="Calibri" panose="020F0502020204030204" pitchFamily="34" charset="0"/>
              </a:rPr>
              <a:t>The range of Law Enforcement’s response to notifications by the school entity, as in:</a:t>
            </a:r>
          </a:p>
          <a:p>
            <a:pPr marL="914285">
              <a:spcBef>
                <a:spcPts val="600"/>
              </a:spcBef>
            </a:pPr>
            <a:r>
              <a:rPr lang="en-US" sz="1000" dirty="0">
                <a:latin typeface="Calibri" panose="020F0502020204030204" pitchFamily="34" charset="0"/>
                <a:ea typeface="Calibri" panose="020F0502020204030204" pitchFamily="34" charset="0"/>
              </a:rPr>
              <a:t>a.  Criminal Investigations - including interviews and interrogations</a:t>
            </a:r>
          </a:p>
          <a:p>
            <a:pPr marL="457143" indent="457143">
              <a:spcBef>
                <a:spcPts val="600"/>
              </a:spcBef>
            </a:pPr>
            <a:r>
              <a:rPr lang="en-US" sz="1000" dirty="0">
                <a:latin typeface="Calibri" panose="020F0502020204030204" pitchFamily="34" charset="0"/>
                <a:ea typeface="Calibri" panose="020F0502020204030204" pitchFamily="34" charset="0"/>
              </a:rPr>
              <a:t>b.  Arrest - on school property, school events or conveyances (ex. School bus).</a:t>
            </a:r>
          </a:p>
          <a:p>
            <a:pPr marL="457143" indent="457143">
              <a:spcBef>
                <a:spcPts val="600"/>
              </a:spcBef>
            </a:pPr>
            <a:r>
              <a:rPr lang="en-US" sz="1000" dirty="0">
                <a:latin typeface="Calibri" panose="020F0502020204030204" pitchFamily="34" charset="0"/>
                <a:ea typeface="Calibri" panose="020F0502020204030204" pitchFamily="34" charset="0"/>
              </a:rPr>
              <a:t>c.  School searches </a:t>
            </a:r>
          </a:p>
          <a:p>
            <a:pPr marL="457143" indent="457143">
              <a:spcBef>
                <a:spcPts val="600"/>
              </a:spcBef>
            </a:pPr>
            <a:endParaRPr lang="en-US" sz="1000" dirty="0">
              <a:latin typeface="Calibri" panose="020F0502020204030204" pitchFamily="34" charset="0"/>
              <a:ea typeface="Calibri" panose="020F0502020204030204" pitchFamily="34" charset="0"/>
            </a:endParaRPr>
          </a:p>
          <a:p>
            <a:pPr marL="342857" indent="-342857">
              <a:spcBef>
                <a:spcPts val="600"/>
              </a:spcBef>
              <a:buFont typeface="+mj-lt"/>
              <a:buAutoNum type="alphaUcPeriod"/>
            </a:pPr>
            <a:r>
              <a:rPr lang="en-US" sz="1000" b="1" dirty="0">
                <a:latin typeface="Calibri" panose="020F0502020204030204" pitchFamily="34" charset="0"/>
                <a:ea typeface="Calibri" panose="020F0502020204030204" pitchFamily="34" charset="0"/>
              </a:rPr>
              <a:t>The need for inclusion of procedures related to responding to school-based incidents and incidents involving a student with a disability</a:t>
            </a:r>
            <a:endParaRPr lang="en-US" sz="1000" dirty="0">
              <a:latin typeface="Calibri" panose="020F0502020204030204" pitchFamily="34" charset="0"/>
              <a:ea typeface="Calibri" panose="020F0502020204030204" pitchFamily="34" charset="0"/>
            </a:endParaRPr>
          </a:p>
          <a:p>
            <a:pPr marL="742857" lvl="1" indent="-285714">
              <a:buFont typeface="+mj-lt"/>
              <a:buAutoNum type="alphaLcPeriod"/>
            </a:pPr>
            <a:r>
              <a:rPr lang="en-US" sz="1000" dirty="0">
                <a:latin typeface="Calibri" panose="020F0502020204030204" pitchFamily="34" charset="0"/>
                <a:ea typeface="Calibri" panose="020F0502020204030204" pitchFamily="34" charset="0"/>
              </a:rPr>
              <a:t>Response and handling of students with disabilities – to include the child’s behavior may be a manifestation of the disability. </a:t>
            </a:r>
          </a:p>
          <a:p>
            <a:pPr marL="1142857" lvl="2" indent="-228571">
              <a:buFont typeface="+mj-lt"/>
              <a:buAutoNum type="romanLcPeriod"/>
            </a:pPr>
            <a:r>
              <a:rPr lang="en-US" sz="1000" dirty="0">
                <a:solidFill>
                  <a:srgbClr val="0000FF"/>
                </a:solidFill>
                <a:latin typeface="Calibri" panose="020F0502020204030204" pitchFamily="34" charset="0"/>
                <a:ea typeface="Calibri" panose="020F0502020204030204" pitchFamily="34" charset="0"/>
                <a:hlinkClick r:id="rId4"/>
              </a:rPr>
              <a:t>22 Pa. Code § 10.23. Response and handling of a student with a disability. (pacodeandbulletin.gov)</a:t>
            </a:r>
            <a:r>
              <a:rPr lang="en-US" sz="1000" dirty="0">
                <a:latin typeface="Calibri" panose="020F0502020204030204" pitchFamily="34" charset="0"/>
                <a:ea typeface="Calibri" panose="020F0502020204030204" pitchFamily="34" charset="0"/>
              </a:rPr>
              <a:t> </a:t>
            </a:r>
          </a:p>
          <a:p>
            <a:pPr marL="1142857" lvl="2" indent="-228571">
              <a:buFont typeface="+mj-lt"/>
              <a:buAutoNum type="romanLcPeriod"/>
            </a:pPr>
            <a:endParaRPr lang="en-US" sz="1000" dirty="0">
              <a:latin typeface="Calibri" panose="020F0502020204030204" pitchFamily="34" charset="0"/>
              <a:ea typeface="Calibri" panose="020F0502020204030204" pitchFamily="34" charset="0"/>
            </a:endParaRPr>
          </a:p>
          <a:p>
            <a:pPr marL="342857" indent="-342857">
              <a:buFont typeface="+mj-lt"/>
              <a:buAutoNum type="alphaUcPeriod"/>
            </a:pPr>
            <a:r>
              <a:rPr lang="en-US" sz="1000" dirty="0">
                <a:latin typeface="Calibri" panose="020F0502020204030204" pitchFamily="34" charset="0"/>
                <a:ea typeface="Calibri" panose="020F0502020204030204" pitchFamily="34" charset="0"/>
              </a:rPr>
              <a:t> Law Enforcement's Response to critical incidents or emergencies, for example, tactical and emergency response plans. </a:t>
            </a:r>
          </a:p>
          <a:p>
            <a:pPr marL="342857" indent="-342857">
              <a:buFont typeface="+mj-lt"/>
              <a:buAutoNum type="alphaUcPeriod"/>
            </a:pPr>
            <a:r>
              <a:rPr lang="en-US" sz="1000" dirty="0">
                <a:latin typeface="Calibri" panose="020F0502020204030204" pitchFamily="34" charset="0"/>
                <a:ea typeface="Calibri" panose="020F0502020204030204" pitchFamily="34" charset="0"/>
              </a:rPr>
              <a:t> Assistance of School Entities</a:t>
            </a:r>
          </a:p>
          <a:p>
            <a:pPr marL="342857" indent="-342857">
              <a:buFont typeface="+mj-lt"/>
              <a:buAutoNum type="alphaUcPeriod"/>
            </a:pPr>
            <a:r>
              <a:rPr lang="en-US" sz="1000" dirty="0">
                <a:latin typeface="Calibri" panose="020F0502020204030204" pitchFamily="34" charset="0"/>
                <a:ea typeface="Calibri" panose="020F0502020204030204" pitchFamily="34" charset="0"/>
              </a:rPr>
              <a:t>General Provisions</a:t>
            </a:r>
          </a:p>
          <a:p>
            <a:pPr marL="457143">
              <a:spcBef>
                <a:spcPts val="600"/>
              </a:spcBef>
            </a:pPr>
            <a:r>
              <a:rPr lang="en-US" sz="1000" b="1" dirty="0">
                <a:solidFill>
                  <a:srgbClr val="333333"/>
                </a:solidFill>
                <a:highlight>
                  <a:srgbClr val="FFFFFF"/>
                </a:highlight>
                <a:latin typeface="Calibri" panose="020F0502020204030204" pitchFamily="34" charset="0"/>
                <a:ea typeface="Calibri" panose="020F0502020204030204" pitchFamily="34" charset="0"/>
              </a:rPr>
              <a:t>Biennial review of school entity’s existing MOU as required by law</a:t>
            </a:r>
            <a:endParaRPr lang="en-US" sz="1000" dirty="0">
              <a:latin typeface="Calibri" panose="020F0502020204030204" pitchFamily="34" charset="0"/>
              <a:ea typeface="Calibri" panose="020F0502020204030204" pitchFamily="34" charset="0"/>
            </a:endParaRPr>
          </a:p>
          <a:p>
            <a:pPr marL="457143">
              <a:spcBef>
                <a:spcPts val="600"/>
              </a:spcBef>
            </a:pPr>
            <a:r>
              <a:rPr lang="en-US" sz="1000" dirty="0">
                <a:solidFill>
                  <a:srgbClr val="333333"/>
                </a:solidFill>
                <a:highlight>
                  <a:srgbClr val="FFFFFF"/>
                </a:highlight>
                <a:latin typeface="Calibri" panose="020F0502020204030204" pitchFamily="34" charset="0"/>
                <a:ea typeface="Calibri" panose="020F0502020204030204" pitchFamily="34" charset="0"/>
              </a:rPr>
              <a:t>On a biennial basis, a review of the school entity’s current MOU is required. The school entity shall file, annually with the PA Department of Education a Memorandum of Understanding with each local police department having jurisdiction over property of the school entity. </a:t>
            </a:r>
            <a:endParaRPr lang="en-US" sz="1000" dirty="0">
              <a:latin typeface="Calibri" panose="020F0502020204030204" pitchFamily="34" charset="0"/>
              <a:ea typeface="Calibri" panose="020F0502020204030204" pitchFamily="34" charset="0"/>
            </a:endParaRPr>
          </a:p>
          <a:p>
            <a:pPr marL="457143">
              <a:spcBef>
                <a:spcPts val="600"/>
              </a:spcBef>
            </a:pPr>
            <a:r>
              <a:rPr lang="en-US" sz="1000" dirty="0">
                <a:solidFill>
                  <a:srgbClr val="333333"/>
                </a:solidFill>
                <a:highlight>
                  <a:srgbClr val="FFFFFF"/>
                </a:highlight>
                <a:latin typeface="Calibri" panose="020F0502020204030204" pitchFamily="34" charset="0"/>
                <a:ea typeface="Calibri" panose="020F0502020204030204" pitchFamily="34" charset="0"/>
              </a:rPr>
              <a:t>Each MOU must be signed by the chief school administrator, chief of police of the law enforcement agency and principals of each school building. As part of its filing with the Department of Education, a school entity shall identify substantive differences between the Memorandum of Understanding adopted by the school entity and the model memorandum of understanding and provide a statement of reasons for the differences.</a:t>
            </a:r>
          </a:p>
          <a:p>
            <a:pPr marL="457143">
              <a:spcBef>
                <a:spcPts val="600"/>
              </a:spcBef>
            </a:pPr>
            <a:endParaRPr lang="en-US" sz="1000" dirty="0">
              <a:latin typeface="Calibri" panose="020F0502020204030204" pitchFamily="34" charset="0"/>
              <a:ea typeface="Calibri" panose="020F0502020204030204" pitchFamily="34" charset="0"/>
            </a:endParaRPr>
          </a:p>
          <a:p>
            <a:pPr marL="457143">
              <a:spcBef>
                <a:spcPts val="600"/>
              </a:spcBef>
            </a:pPr>
            <a:r>
              <a:rPr lang="en-US" sz="1000" b="1" dirty="0">
                <a:solidFill>
                  <a:srgbClr val="333333"/>
                </a:solidFill>
                <a:highlight>
                  <a:srgbClr val="FFFFFF"/>
                </a:highlight>
                <a:latin typeface="Calibri" panose="020F0502020204030204" pitchFamily="34" charset="0"/>
                <a:ea typeface="Calibri" panose="020F0502020204030204" pitchFamily="34" charset="0"/>
              </a:rPr>
              <a:t>The inclusion of all necessary parties to the MOU and the need for regular review and update with all local emergency personnel partners</a:t>
            </a:r>
          </a:p>
          <a:p>
            <a:pPr marL="457143">
              <a:spcBef>
                <a:spcPts val="600"/>
              </a:spcBef>
            </a:pPr>
            <a:endParaRPr lang="en-US" sz="1000" dirty="0">
              <a:latin typeface="Calibri" panose="020F0502020204030204" pitchFamily="34" charset="0"/>
              <a:ea typeface="Calibri" panose="020F0502020204030204" pitchFamily="34" charset="0"/>
            </a:endParaRPr>
          </a:p>
          <a:p>
            <a:pPr marL="457143">
              <a:spcBef>
                <a:spcPts val="600"/>
              </a:spcBef>
            </a:pPr>
            <a:r>
              <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rPr>
              <a:t>The MOU is required by law to be focused on the relationship between your school entity and any local police department with jurisdiction over school property of the school entity. This might mean an MOU is required with multiple local police departments. In addition, the MOU should be provided to, and reviewed regularly with all local emergency personnel partners (not just police departments) to ensure that all first responders are aware of the agreement between your school entity and law enforcement. </a:t>
            </a:r>
          </a:p>
          <a:p>
            <a:pPr marL="457143">
              <a:spcBef>
                <a:spcPts val="600"/>
              </a:spcBef>
            </a:pPr>
            <a:endParaRPr lang="en-US" sz="1000" dirty="0">
              <a:latin typeface="Calibri" panose="020F0502020204030204" pitchFamily="34" charset="0"/>
              <a:ea typeface="Calibri" panose="020F0502020204030204" pitchFamily="34" charset="0"/>
            </a:endParaRPr>
          </a:p>
          <a:p>
            <a:pPr marL="457143">
              <a:spcBef>
                <a:spcPts val="600"/>
              </a:spcBef>
            </a:pPr>
            <a:r>
              <a:rPr lang="en-US" sz="1000" b="1" dirty="0">
                <a:solidFill>
                  <a:srgbClr val="333333"/>
                </a:solidFill>
                <a:highlight>
                  <a:srgbClr val="FFFFFF"/>
                </a:highlight>
                <a:latin typeface="Calibri" panose="020F0502020204030204" pitchFamily="34" charset="0"/>
                <a:ea typeface="Calibri" panose="020F0502020204030204" pitchFamily="34" charset="0"/>
                <a:cs typeface="Calibri" panose="020F0502020204030204" pitchFamily="34" charset="0"/>
              </a:rPr>
              <a:t>The impact of turnover (both at the school entity and at the local law enforcement agency) on the MOU </a:t>
            </a:r>
            <a:endParaRPr lang="en-US" sz="1000" dirty="0">
              <a:latin typeface="Calibri" panose="020F0502020204030204" pitchFamily="34" charset="0"/>
              <a:ea typeface="Calibri" panose="020F0502020204030204" pitchFamily="34" charset="0"/>
            </a:endParaRPr>
          </a:p>
          <a:p>
            <a:pPr marL="457143">
              <a:spcBef>
                <a:spcPts val="600"/>
              </a:spcBef>
            </a:pPr>
            <a:r>
              <a:rPr lang="en-US" sz="1000" dirty="0">
                <a:solidFill>
                  <a:srgbClr val="333333"/>
                </a:solidFill>
                <a:highlight>
                  <a:srgbClr val="FFFFFF"/>
                </a:highlight>
                <a:latin typeface="Calibri" panose="020F0502020204030204" pitchFamily="34" charset="0"/>
                <a:ea typeface="Calibri" panose="020F0502020204030204" pitchFamily="34" charset="0"/>
              </a:rPr>
              <a:t>The cooperative partners your school entity works with and that are outlined in the MOU must be mindful of employee turnover within each other’s organizations. A new employee or a current employee with a new role inside the entity shall have full knowledge of the procedures specified in the MOU to work effectively and, in some cases, legally with a student or school-based incident.   It is suggested that if</a:t>
            </a:r>
            <a:r>
              <a:rPr lang="en-US" sz="1000" dirty="0">
                <a:latin typeface="Segoe UI" panose="020B0502040204020203" pitchFamily="34" charset="0"/>
                <a:ea typeface="Calibri" panose="020F0502020204030204" pitchFamily="34" charset="0"/>
                <a:cs typeface="Segoe UI" panose="020B0502040204020203" pitchFamily="34" charset="0"/>
              </a:rPr>
              <a:t> a police department chief or school superintendent is replaced that the MOU be reviewed and re-signed with the new chief or superintendent.</a:t>
            </a:r>
            <a:endParaRPr lang="en-US" sz="10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E748EC2-4753-0A41-8E16-DDE6DF6DDD23}" type="slidenum">
              <a:rPr lang="en-US" smtClean="0"/>
              <a:t>213</a:t>
            </a:fld>
            <a:endParaRPr lang="en-US"/>
          </a:p>
        </p:txBody>
      </p:sp>
    </p:spTree>
    <p:extLst>
      <p:ext uri="{BB962C8B-B14F-4D97-AF65-F5344CB8AC3E}">
        <p14:creationId xmlns:p14="http://schemas.microsoft.com/office/powerpoint/2010/main" val="336430179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spcBef>
                <a:spcPts val="600"/>
              </a:spcBef>
              <a:buClrTx/>
              <a:buSzTx/>
              <a:defRPr/>
            </a:pPr>
            <a:r>
              <a:rPr lang="en-US" sz="1000" dirty="0">
                <a:highlight>
                  <a:srgbClr val="FFFFFF"/>
                </a:highlight>
                <a:latin typeface="Calibri" panose="020F0502020204030204" pitchFamily="34" charset="0"/>
                <a:ea typeface="Calibri" panose="020F0502020204030204" pitchFamily="34" charset="0"/>
              </a:rPr>
              <a:t>As a means to understand all required aspects of the MOU, we will review the</a:t>
            </a:r>
            <a:r>
              <a:rPr lang="en-US" sz="1000" dirty="0">
                <a:solidFill>
                  <a:srgbClr val="1155CC"/>
                </a:solidFill>
                <a:highlight>
                  <a:srgbClr val="FFFFFF"/>
                </a:highlight>
                <a:latin typeface="Calibri" panose="020F0502020204030204" pitchFamily="34" charset="0"/>
                <a:ea typeface="Calibri" panose="020F0502020204030204" pitchFamily="34" charset="0"/>
                <a:hlinkClick r:id="rId3"/>
              </a:rPr>
              <a:t> PA Department of Education’s Model MOU</a:t>
            </a:r>
            <a:r>
              <a:rPr lang="en-US" sz="1000" dirty="0">
                <a:highlight>
                  <a:srgbClr val="FFFFFF"/>
                </a:highlight>
                <a:latin typeface="Calibri" panose="020F0502020204030204" pitchFamily="34" charset="0"/>
                <a:ea typeface="Calibri" panose="020F0502020204030204" pitchFamily="34" charset="0"/>
              </a:rPr>
              <a:t> for this section of the training.</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The first steps in establishing a school-police partnership should be the creation of an interagency agreement. This Memorandum of Understanding (MOU) should be built on a foundation of instituting a positive relationship based upon mutual respect for each other’s function. This document will be an interagency consensus outlining and, to help reduce uncertainties, with c</a:t>
            </a:r>
            <a:r>
              <a:rPr lang="en-US" sz="1000" dirty="0">
                <a:highlight>
                  <a:srgbClr val="FFFFFF"/>
                </a:highlight>
                <a:latin typeface="Calibri" panose="020F0502020204030204" pitchFamily="34" charset="0"/>
                <a:ea typeface="Calibri" panose="020F0502020204030204" pitchFamily="34" charset="0"/>
              </a:rPr>
              <a:t>ommunication, procedures and reporting mechanisms required when dealing with school-based incidents. </a:t>
            </a:r>
            <a:r>
              <a:rPr lang="en-US" sz="1000" dirty="0">
                <a:latin typeface="Calibri" panose="020F0502020204030204" pitchFamily="34" charset="0"/>
                <a:ea typeface="Calibri" panose="020F0502020204030204" pitchFamily="34" charset="0"/>
              </a:rPr>
              <a:t>The MOU is a legal document indicating a formal agreement between your school entity and local law enforcement to engage as cooperative partners to address safety and security work in your school entity.  While the MOU indicates a common line of action, it is not necessarily legally binding. </a:t>
            </a:r>
          </a:p>
          <a:p>
            <a:pPr marL="457143">
              <a:spcBef>
                <a:spcPts val="600"/>
              </a:spcBef>
            </a:pPr>
            <a:endParaRPr lang="en-US" sz="1000" dirty="0">
              <a:highlight>
                <a:srgbClr val="FFFFFF"/>
              </a:highlight>
              <a:latin typeface="Calibri" panose="020F0502020204030204" pitchFamily="34" charset="0"/>
              <a:ea typeface="Calibri" panose="020F0502020204030204" pitchFamily="34" charset="0"/>
            </a:endParaRPr>
          </a:p>
          <a:p>
            <a:pPr marL="457143">
              <a:spcBef>
                <a:spcPts val="600"/>
              </a:spcBef>
            </a:pPr>
            <a:r>
              <a:rPr lang="en-US" sz="1000" b="1" dirty="0">
                <a:solidFill>
                  <a:srgbClr val="333333"/>
                </a:solidFill>
                <a:highlight>
                  <a:srgbClr val="FFFFFF"/>
                </a:highlight>
                <a:latin typeface="Calibri" panose="020F0502020204030204" pitchFamily="34" charset="0"/>
                <a:ea typeface="Calibri" panose="020F0502020204030204" pitchFamily="34" charset="0"/>
              </a:rPr>
              <a:t>Biennial review of school entity’s existing MOU as required by law</a:t>
            </a:r>
            <a:r>
              <a:rPr lang="en-US" sz="1000" b="1" dirty="0">
                <a:solidFill>
                  <a:schemeClr val="tx1"/>
                </a:solidFill>
                <a:highlight>
                  <a:srgbClr val="FFFFFF"/>
                </a:highlight>
                <a:latin typeface="Calibri" panose="020F0502020204030204" pitchFamily="34" charset="0"/>
                <a:ea typeface="Calibri" panose="020F0502020204030204" pitchFamily="34" charset="0"/>
              </a:rPr>
              <a:t>: </a:t>
            </a:r>
            <a:r>
              <a:rPr lang="en-US" sz="1000" dirty="0">
                <a:solidFill>
                  <a:srgbClr val="333333"/>
                </a:solidFill>
                <a:highlight>
                  <a:srgbClr val="FFFFFF"/>
                </a:highlight>
                <a:latin typeface="Calibri" panose="020F0502020204030204" pitchFamily="34" charset="0"/>
                <a:ea typeface="Calibri" panose="020F0502020204030204" pitchFamily="34" charset="0"/>
              </a:rPr>
              <a:t>On a biennial basis, a review of the school entity’s current MOU is required. The school entity shall file, annually with the PA Department of Education a Memorandum of Understanding with each local police department having jurisdiction over property of the school entity. </a:t>
            </a:r>
            <a:endParaRPr lang="en-US" sz="1000" dirty="0">
              <a:latin typeface="Calibri" panose="020F0502020204030204" pitchFamily="34" charset="0"/>
              <a:ea typeface="Calibri" panose="020F0502020204030204" pitchFamily="34" charset="0"/>
            </a:endParaRPr>
          </a:p>
          <a:p>
            <a:pPr marL="457143">
              <a:spcBef>
                <a:spcPts val="600"/>
              </a:spcBef>
            </a:pPr>
            <a:r>
              <a:rPr lang="en-US" sz="1000" dirty="0">
                <a:solidFill>
                  <a:srgbClr val="333333"/>
                </a:solidFill>
                <a:highlight>
                  <a:srgbClr val="FFFFFF"/>
                </a:highlight>
                <a:latin typeface="Calibri" panose="020F0502020204030204" pitchFamily="34" charset="0"/>
                <a:ea typeface="Calibri" panose="020F0502020204030204" pitchFamily="34" charset="0"/>
              </a:rPr>
              <a:t>Each MOU must be signed by the chief school administrator, chief of police of the law enforcement agency and principals of each school building. As part of its filing with the Department of Education, a school entity shall identify substantive differences between the Memorandum of Understanding adopted by the school entity and the model memorandum of understanding and provide a statement of reasons for the differences.</a:t>
            </a:r>
            <a:endParaRPr lang="en-US" sz="1000" dirty="0">
              <a:latin typeface="Calibri" panose="020F0502020204030204" pitchFamily="34" charset="0"/>
              <a:ea typeface="Calibri" panose="020F0502020204030204" pitchFamily="34" charset="0"/>
            </a:endParaRPr>
          </a:p>
          <a:p>
            <a:pPr marL="0">
              <a:spcBef>
                <a:spcPts val="600"/>
              </a:spcBef>
            </a:pPr>
            <a:endParaRPr lang="en-US" sz="1000" dirty="0">
              <a:solidFill>
                <a:schemeClr val="tx1"/>
              </a:solidFill>
              <a:highlight>
                <a:srgbClr val="FFFFFF"/>
              </a:highlight>
              <a:latin typeface="Calibri" panose="020F0502020204030204" pitchFamily="34" charset="0"/>
              <a:ea typeface="Calibri" panose="020F0502020204030204" pitchFamily="34" charset="0"/>
            </a:endParaRPr>
          </a:p>
          <a:p>
            <a:pPr marL="457143">
              <a:spcBef>
                <a:spcPts val="600"/>
              </a:spcBef>
            </a:pPr>
            <a:r>
              <a:rPr lang="en-US" sz="1000" b="1" dirty="0">
                <a:solidFill>
                  <a:srgbClr val="333333"/>
                </a:solidFill>
                <a:highlight>
                  <a:srgbClr val="FFFFFF"/>
                </a:highlight>
                <a:latin typeface="Calibri" panose="020F0502020204030204" pitchFamily="34" charset="0"/>
                <a:ea typeface="Calibri" panose="020F0502020204030204" pitchFamily="34" charset="0"/>
              </a:rPr>
              <a:t>The inclusion of all necessary parties to the MOU and the need for regular review and update with all local emergency personnel partners:</a:t>
            </a:r>
            <a:r>
              <a:rPr lang="en-US" sz="1000" b="1" dirty="0">
                <a:solidFill>
                  <a:schemeClr val="tx1"/>
                </a:solidFill>
                <a:highlight>
                  <a:srgbClr val="FFFFFF"/>
                </a:highlight>
                <a:latin typeface="Calibri" panose="020F0502020204030204" pitchFamily="34" charset="0"/>
                <a:ea typeface="Calibri" panose="020F0502020204030204" pitchFamily="34" charset="0"/>
                <a:cs typeface="+mn-cs"/>
              </a:rPr>
              <a:t> </a:t>
            </a:r>
            <a:r>
              <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rPr>
              <a:t>The MOU is required by law to be focused on the relationship between your school entity and any local police department with jurisdiction over school property of the school entity. This might mean an MOU is required with multiple local police departments. In addition, the MOU should be provided to, and reviewed regularly with all local emergency personnel partners (not just police departments) to ensure that all first responders are aware of the agreement between your school entity and law enforcement. </a:t>
            </a:r>
            <a:endParaRPr lang="en-US" sz="1000" dirty="0">
              <a:latin typeface="Calibri" panose="020F0502020204030204" pitchFamily="34" charset="0"/>
              <a:ea typeface="Calibri" panose="020F0502020204030204" pitchFamily="34" charset="0"/>
            </a:endParaRPr>
          </a:p>
          <a:p>
            <a:pPr marL="0">
              <a:spcBef>
                <a:spcPts val="600"/>
              </a:spcBef>
            </a:pPr>
            <a:endParaRPr lang="en-US" sz="1000" dirty="0">
              <a:solidFill>
                <a:schemeClr val="tx1"/>
              </a:solidFill>
              <a:highlight>
                <a:srgbClr val="FFFFFF"/>
              </a:highlight>
              <a:latin typeface="Calibri" panose="020F0502020204030204" pitchFamily="34" charset="0"/>
              <a:ea typeface="Calibri" panose="020F0502020204030204" pitchFamily="34" charset="0"/>
              <a:cs typeface="+mn-cs"/>
            </a:endParaRPr>
          </a:p>
          <a:p>
            <a:pPr marL="457143">
              <a:spcBef>
                <a:spcPts val="600"/>
              </a:spcBef>
            </a:pPr>
            <a:r>
              <a:rPr lang="en-US" sz="1000" b="1" dirty="0">
                <a:solidFill>
                  <a:srgbClr val="333333"/>
                </a:solidFill>
                <a:highlight>
                  <a:srgbClr val="FFFFFF"/>
                </a:highlight>
                <a:latin typeface="Calibri" panose="020F0502020204030204" pitchFamily="34" charset="0"/>
                <a:ea typeface="Calibri" panose="020F0502020204030204" pitchFamily="34" charset="0"/>
                <a:cs typeface="Calibri" panose="020F0502020204030204" pitchFamily="34" charset="0"/>
              </a:rPr>
              <a:t>The impact of turnover (both at the school entity and at the local law enforcement agency) on the MOU: </a:t>
            </a:r>
            <a:r>
              <a:rPr lang="en-US" sz="1000" dirty="0">
                <a:solidFill>
                  <a:srgbClr val="333333"/>
                </a:solidFill>
                <a:highlight>
                  <a:srgbClr val="FFFFFF"/>
                </a:highlight>
                <a:latin typeface="Calibri" panose="020F0502020204030204" pitchFamily="34" charset="0"/>
                <a:ea typeface="Calibri" panose="020F0502020204030204" pitchFamily="34" charset="0"/>
              </a:rPr>
              <a:t>The cooperative partners your school entity works with and that are outlined in the MOU must be mindful of employee turnover within each other’s organizations. A new employee or a current employee with a new role inside the entity shall have full knowledge of the procedures specified in the MOU to work effectively and, in some cases, legally with a student or school-based incident.   It is suggested that if</a:t>
            </a:r>
            <a:r>
              <a:rPr lang="en-US" sz="1000" dirty="0">
                <a:latin typeface="Segoe UI" panose="020B0502040204020203" pitchFamily="34" charset="0"/>
                <a:ea typeface="Calibri" panose="020F0502020204030204" pitchFamily="34" charset="0"/>
                <a:cs typeface="Segoe UI" panose="020B0502040204020203" pitchFamily="34" charset="0"/>
              </a:rPr>
              <a:t> a police department chief or school superintendent is replaced that the MOU be reviewed and re-signed with the new chief or superintendent.</a:t>
            </a:r>
            <a:endParaRPr lang="en-US" sz="1000" dirty="0">
              <a:latin typeface="Calibri" panose="020F0502020204030204" pitchFamily="34" charset="0"/>
              <a:ea typeface="Calibri" panose="020F0502020204030204" pitchFamily="34" charset="0"/>
            </a:endParaRPr>
          </a:p>
          <a:p>
            <a:pPr marL="0">
              <a:spcBef>
                <a:spcPts val="600"/>
              </a:spcBef>
            </a:pPr>
            <a:endParaRPr lang="en-US" sz="10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E748EC2-4753-0A41-8E16-DDE6DF6DDD23}" type="slidenum">
              <a:rPr lang="en-US" smtClean="0"/>
              <a:t>214</a:t>
            </a:fld>
            <a:endParaRPr lang="en-US"/>
          </a:p>
        </p:txBody>
      </p:sp>
    </p:spTree>
    <p:extLst>
      <p:ext uri="{BB962C8B-B14F-4D97-AF65-F5344CB8AC3E}">
        <p14:creationId xmlns:p14="http://schemas.microsoft.com/office/powerpoint/2010/main" val="421208578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b="1" dirty="0">
                <a:latin typeface="Calibri" panose="020F0502020204030204" pitchFamily="34" charset="0"/>
                <a:ea typeface="Calibri" panose="020F0502020204030204" pitchFamily="34" charset="0"/>
              </a:rPr>
              <a:t>Key Stakeholders/Relationships:</a:t>
            </a:r>
            <a:r>
              <a:rPr lang="en-US" sz="1000" dirty="0">
                <a:latin typeface="Calibri" panose="020F0502020204030204" pitchFamily="34" charset="0"/>
                <a:ea typeface="Calibri" panose="020F0502020204030204" pitchFamily="34" charset="0"/>
              </a:rPr>
              <a:t> One of the most important goals of a school safety and security coordinator is to have a positive relationship with key stakeholders, especially those stakeholders that uphold school safety and security. Having transparent, clear, and effective communication with these stakeholders will help reduce misunderstandings and provide meaningful guidance with school-based incidents. </a:t>
            </a:r>
          </a:p>
          <a:p>
            <a:endParaRPr lang="en-US" sz="1000" dirty="0"/>
          </a:p>
          <a:p>
            <a:r>
              <a:rPr lang="en-US" sz="1000" dirty="0"/>
              <a:t>POLICE, FIRE, EMS, EMA</a:t>
            </a:r>
          </a:p>
          <a:p>
            <a:endParaRPr lang="en-US" sz="1000" dirty="0"/>
          </a:p>
          <a:p>
            <a:r>
              <a:rPr lang="en-US" sz="1000" dirty="0"/>
              <a:t>-----------------</a:t>
            </a:r>
          </a:p>
          <a:p>
            <a:endParaRPr lang="en-US" sz="1000" dirty="0"/>
          </a:p>
          <a:p>
            <a:pPr marL="0">
              <a:spcBef>
                <a:spcPts val="600"/>
              </a:spcBef>
              <a:spcAft>
                <a:spcPts val="600"/>
              </a:spcAft>
            </a:pPr>
            <a:r>
              <a:rPr lang="en-US" sz="1000" dirty="0">
                <a:solidFill>
                  <a:srgbClr val="333333"/>
                </a:solidFill>
                <a:latin typeface="Calibri" panose="020F0502020204030204" pitchFamily="34" charset="0"/>
                <a:ea typeface="Calibri" panose="020F0502020204030204" pitchFamily="34" charset="0"/>
              </a:rPr>
              <a:t>Other local school policies and procedures related to communication with law enforcement and emergency personnel include, but are not limited to, those addressing:</a:t>
            </a:r>
          </a:p>
          <a:p>
            <a:pPr marL="0">
              <a:spcBef>
                <a:spcPts val="600"/>
              </a:spcBef>
              <a:spcAft>
                <a:spcPts val="600"/>
              </a:spcAft>
            </a:pPr>
            <a:endParaRPr lang="en-US" sz="1000" dirty="0">
              <a:latin typeface="Calibri" panose="020F0502020204030204" pitchFamily="34" charset="0"/>
              <a:ea typeface="Calibri" panose="020F0502020204030204" pitchFamily="34" charset="0"/>
            </a:endParaRPr>
          </a:p>
          <a:p>
            <a:pPr marL="342857" indent="-342857">
              <a:spcBef>
                <a:spcPts val="600"/>
              </a:spcBef>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Weapons</a:t>
            </a:r>
            <a:endParaRPr lang="en-US" sz="1000" dirty="0">
              <a:latin typeface="Calibri" panose="020F0502020204030204" pitchFamily="34" charset="0"/>
              <a:ea typeface="Calibri" panose="020F0502020204030204" pitchFamily="34" charset="0"/>
            </a:endParaRPr>
          </a:p>
          <a:p>
            <a:pPr marL="342857" indent="-342857">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Terroristic threats</a:t>
            </a:r>
            <a:endParaRPr lang="en-US" sz="1000" dirty="0">
              <a:latin typeface="Calibri" panose="020F0502020204030204" pitchFamily="34" charset="0"/>
              <a:ea typeface="Calibri" panose="020F0502020204030204" pitchFamily="34" charset="0"/>
            </a:endParaRPr>
          </a:p>
          <a:p>
            <a:pPr marL="342857" indent="-342857">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Students convicted/adjudicated of sexual assault</a:t>
            </a:r>
            <a:endParaRPr lang="en-US" sz="1000" dirty="0">
              <a:latin typeface="Calibri" panose="020F0502020204030204" pitchFamily="34" charset="0"/>
              <a:ea typeface="Calibri" panose="020F0502020204030204" pitchFamily="34" charset="0"/>
            </a:endParaRPr>
          </a:p>
          <a:p>
            <a:pPr marL="342857" indent="-342857">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Building safety</a:t>
            </a:r>
            <a:endParaRPr lang="en-US" sz="1000" dirty="0">
              <a:latin typeface="Calibri" panose="020F0502020204030204" pitchFamily="34" charset="0"/>
              <a:ea typeface="Calibri" panose="020F0502020204030204" pitchFamily="34" charset="0"/>
            </a:endParaRPr>
          </a:p>
          <a:p>
            <a:pPr marL="342857" indent="-342857">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School visitors</a:t>
            </a:r>
            <a:endParaRPr lang="en-US" sz="1000" dirty="0">
              <a:latin typeface="Calibri" panose="020F0502020204030204" pitchFamily="34" charset="0"/>
              <a:ea typeface="Calibri" panose="020F0502020204030204" pitchFamily="34" charset="0"/>
            </a:endParaRPr>
          </a:p>
          <a:p>
            <a:pPr marL="342857" indent="-342857">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Searches</a:t>
            </a:r>
            <a:endParaRPr lang="en-US" sz="1000" dirty="0">
              <a:latin typeface="Calibri" panose="020F0502020204030204" pitchFamily="34" charset="0"/>
              <a:ea typeface="Calibri" panose="020F0502020204030204" pitchFamily="34" charset="0"/>
            </a:endParaRPr>
          </a:p>
          <a:p>
            <a:pPr marL="342857" indent="-342857">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Emergency preparedness and response</a:t>
            </a:r>
            <a:endParaRPr lang="en-US" sz="1000" dirty="0">
              <a:latin typeface="Calibri" panose="020F0502020204030204" pitchFamily="34" charset="0"/>
              <a:ea typeface="Calibri" panose="020F0502020204030204" pitchFamily="34" charset="0"/>
            </a:endParaRPr>
          </a:p>
          <a:p>
            <a:pPr marL="342857" indent="-342857">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Controlled substances/paraphernalia</a:t>
            </a:r>
            <a:endParaRPr lang="en-US" sz="1000" dirty="0">
              <a:latin typeface="Calibri" panose="020F0502020204030204" pitchFamily="34" charset="0"/>
              <a:ea typeface="Calibri" panose="020F0502020204030204" pitchFamily="34" charset="0"/>
            </a:endParaRPr>
          </a:p>
          <a:p>
            <a:pPr marL="342857" indent="-342857">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Threat assessment</a:t>
            </a:r>
            <a:endParaRPr lang="en-US" sz="1000" dirty="0">
              <a:latin typeface="Calibri" panose="020F0502020204030204" pitchFamily="34" charset="0"/>
              <a:ea typeface="Calibri" panose="020F0502020204030204" pitchFamily="34" charset="0"/>
            </a:endParaRPr>
          </a:p>
          <a:p>
            <a:pPr marL="342857" indent="-342857">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Child abuse</a:t>
            </a:r>
            <a:endParaRPr lang="en-US" sz="1000" dirty="0">
              <a:latin typeface="Calibri" panose="020F0502020204030204" pitchFamily="34" charset="0"/>
              <a:ea typeface="Calibri" panose="020F0502020204030204" pitchFamily="34" charset="0"/>
            </a:endParaRPr>
          </a:p>
          <a:p>
            <a:pPr marL="342857" indent="-342857">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Trauma-informed approach</a:t>
            </a:r>
            <a:endParaRPr lang="en-US" sz="1000" dirty="0">
              <a:latin typeface="Calibri" panose="020F0502020204030204" pitchFamily="34" charset="0"/>
              <a:ea typeface="Calibri" panose="020F0502020204030204" pitchFamily="34" charset="0"/>
            </a:endParaRPr>
          </a:p>
          <a:p>
            <a:pPr marL="342857" indent="-342857">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Nondiscrimination/Harassment, Hazing, Bullying and Dating Violence</a:t>
            </a:r>
            <a:endParaRPr lang="en-US" sz="1000" dirty="0">
              <a:latin typeface="Calibri" panose="020F0502020204030204" pitchFamily="34" charset="0"/>
              <a:ea typeface="Calibri" panose="020F0502020204030204" pitchFamily="34" charset="0"/>
            </a:endParaRPr>
          </a:p>
          <a:p>
            <a:pPr marL="342857" indent="-342857">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Suicide Awareness, Prevention and Response</a:t>
            </a:r>
            <a:endParaRPr lang="en-US" sz="1000" dirty="0">
              <a:latin typeface="Calibri" panose="020F0502020204030204" pitchFamily="34" charset="0"/>
              <a:ea typeface="Calibri" panose="020F0502020204030204" pitchFamily="34" charset="0"/>
            </a:endParaRPr>
          </a:p>
          <a:p>
            <a:pPr marL="342857" indent="-342857">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CPR</a:t>
            </a:r>
            <a:endParaRPr lang="en-US" sz="1000" dirty="0">
              <a:latin typeface="Calibri" panose="020F0502020204030204" pitchFamily="34" charset="0"/>
              <a:ea typeface="Calibri" panose="020F0502020204030204" pitchFamily="34" charset="0"/>
            </a:endParaRPr>
          </a:p>
          <a:p>
            <a:pPr marL="342857" indent="-342857">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Naloxone</a:t>
            </a:r>
            <a:endParaRPr lang="en-US" sz="1000" dirty="0">
              <a:latin typeface="Calibri" panose="020F0502020204030204" pitchFamily="34" charset="0"/>
              <a:ea typeface="Calibri" panose="020F0502020204030204" pitchFamily="34" charset="0"/>
            </a:endParaRPr>
          </a:p>
          <a:p>
            <a:pPr marL="342857" indent="-342857">
              <a:spcAft>
                <a:spcPts val="600"/>
              </a:spcAft>
              <a:buFont typeface="Symbol" pitchFamily="2" charset="2"/>
              <a:buChar char=""/>
            </a:pPr>
            <a:r>
              <a:rPr lang="en-US" sz="1000" dirty="0">
                <a:solidFill>
                  <a:srgbClr val="333333"/>
                </a:solidFill>
                <a:latin typeface="Calibri" panose="020F0502020204030204" pitchFamily="34" charset="0"/>
                <a:ea typeface="Calibri" panose="020F0502020204030204" pitchFamily="34" charset="0"/>
              </a:rPr>
              <a:t>Breach of computerized personal information</a:t>
            </a:r>
            <a:endParaRPr lang="en-US" sz="1000" dirty="0">
              <a:latin typeface="Calibri" panose="020F0502020204030204" pitchFamily="34" charset="0"/>
              <a:ea typeface="Calibri" panose="020F0502020204030204" pitchFamily="34" charset="0"/>
            </a:endParaRPr>
          </a:p>
          <a:p>
            <a:pPr marL="0">
              <a:spcBef>
                <a:spcPts val="600"/>
              </a:spcBef>
              <a:spcAft>
                <a:spcPts val="600"/>
              </a:spcAft>
            </a:pPr>
            <a:endParaRPr lang="en-US" sz="1000" dirty="0">
              <a:solidFill>
                <a:srgbClr val="333333"/>
              </a:solidFill>
              <a:latin typeface="Calibri" panose="020F0502020204030204" pitchFamily="34" charset="0"/>
              <a:ea typeface="Calibri" panose="020F0502020204030204" pitchFamily="34" charset="0"/>
            </a:endParaRPr>
          </a:p>
          <a:p>
            <a:pPr marL="0">
              <a:spcBef>
                <a:spcPts val="600"/>
              </a:spcBef>
              <a:spcAft>
                <a:spcPts val="600"/>
              </a:spcAft>
            </a:pPr>
            <a:r>
              <a:rPr lang="en-US" sz="1000" dirty="0">
                <a:solidFill>
                  <a:srgbClr val="333333"/>
                </a:solidFill>
                <a:latin typeface="Calibri" panose="020F0502020204030204" pitchFamily="34" charset="0"/>
                <a:ea typeface="Calibri" panose="020F0502020204030204" pitchFamily="34" charset="0"/>
              </a:rPr>
              <a:t>It is important for the School Safety and Security Coordinator to be familiar with these policies and procedures, how they are interrelated, and how to communicate among staff and with law enforcement and emergency personnel to address these types of situations.</a:t>
            </a:r>
            <a:endParaRPr lang="en-US" sz="1000" dirty="0">
              <a:latin typeface="Calibri" panose="020F0502020204030204" pitchFamily="34" charset="0"/>
              <a:ea typeface="Calibri" panose="020F0502020204030204" pitchFamily="34" charset="0"/>
            </a:endParaRPr>
          </a:p>
          <a:p>
            <a:endParaRPr lang="en-US" sz="1000" dirty="0"/>
          </a:p>
          <a:p>
            <a:endParaRPr lang="en-US" sz="1000" dirty="0"/>
          </a:p>
          <a:p>
            <a:endParaRPr lang="en-US" dirty="0"/>
          </a:p>
        </p:txBody>
      </p:sp>
      <p:sp>
        <p:nvSpPr>
          <p:cNvPr id="4" name="Slide Number Placeholder 3"/>
          <p:cNvSpPr>
            <a:spLocks noGrp="1"/>
          </p:cNvSpPr>
          <p:nvPr>
            <p:ph type="sldNum" sz="quarter" idx="5"/>
          </p:nvPr>
        </p:nvSpPr>
        <p:spPr/>
        <p:txBody>
          <a:bodyPr/>
          <a:lstStyle/>
          <a:p>
            <a:fld id="{8E748EC2-4753-0A41-8E16-DDE6DF6DDD23}" type="slidenum">
              <a:rPr lang="en-US" smtClean="0"/>
              <a:t>215</a:t>
            </a:fld>
            <a:endParaRPr lang="en-US"/>
          </a:p>
        </p:txBody>
      </p:sp>
    </p:spTree>
    <p:extLst>
      <p:ext uri="{BB962C8B-B14F-4D97-AF65-F5344CB8AC3E}">
        <p14:creationId xmlns:p14="http://schemas.microsoft.com/office/powerpoint/2010/main" val="76158333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pPr>
            <a:r>
              <a:rPr lang="en-US" sz="1000" dirty="0">
                <a:latin typeface="Calibri" panose="020F0502020204030204" pitchFamily="34" charset="0"/>
                <a:ea typeface="Calibri" panose="020F0502020204030204" pitchFamily="34" charset="0"/>
              </a:rPr>
              <a:t>One of the most important goals of a School Safety and Security Coordinator is to have a positive relationship with key stakeholders, especially those stakeholders that uphold school safety and security. Having transparent, clear, and effective communication with these stakeholders will help reduce misunderstandings and provide meaningful guidance with school-based incidents. </a:t>
            </a:r>
          </a:p>
          <a:p>
            <a:pPr marL="0">
              <a:spcBef>
                <a:spcPts val="600"/>
              </a:spcBef>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latin typeface="Calibri" panose="020F0502020204030204" pitchFamily="34" charset="0"/>
                <a:ea typeface="Calibri" panose="020F0502020204030204" pitchFamily="34" charset="0"/>
              </a:rPr>
              <a:t>It is important to identify and connect with the following key safety and security stakeholders who can assist you in your role as School Safety and Security Coordinator: </a:t>
            </a:r>
          </a:p>
          <a:p>
            <a:pPr marL="0">
              <a:spcBef>
                <a:spcPts val="600"/>
              </a:spcBef>
            </a:pPr>
            <a:endParaRPr lang="en-US" sz="1000" dirty="0">
              <a:latin typeface="Calibri" panose="020F0502020204030204" pitchFamily="34" charset="0"/>
              <a:ea typeface="Calibri" panose="020F0502020204030204" pitchFamily="34" charset="0"/>
            </a:endParaRPr>
          </a:p>
          <a:p>
            <a:pPr marL="342857" indent="-342857">
              <a:spcBef>
                <a:spcPts val="600"/>
              </a:spcBef>
              <a:buFont typeface="+mj-lt"/>
              <a:buAutoNum type="arabicPeriod"/>
            </a:pPr>
            <a:r>
              <a:rPr lang="en-US" sz="1000" dirty="0">
                <a:latin typeface="Calibri" panose="020F0502020204030204" pitchFamily="34" charset="0"/>
                <a:ea typeface="Calibri" panose="020F0502020204030204" pitchFamily="34" charset="0"/>
              </a:rPr>
              <a:t>Local Law Enforcement:</a:t>
            </a:r>
          </a:p>
          <a:p>
            <a:pPr marL="742857" lvl="1" indent="-285714">
              <a:buFont typeface="+mj-lt"/>
              <a:buAutoNum type="alphaLcPeriod"/>
            </a:pPr>
            <a:r>
              <a:rPr lang="en-US" sz="1000" dirty="0">
                <a:latin typeface="Calibri" panose="020F0502020204030204" pitchFamily="34" charset="0"/>
                <a:ea typeface="Calibri" panose="020F0502020204030204" pitchFamily="34" charset="0"/>
              </a:rPr>
              <a:t>Districts with multiple campuses may have more than one local police department servicing the school district.</a:t>
            </a:r>
          </a:p>
          <a:p>
            <a:pPr marL="342857" indent="-342857">
              <a:buFont typeface="+mj-lt"/>
              <a:buAutoNum type="arabicPeriod"/>
            </a:pPr>
            <a:r>
              <a:rPr lang="en-US" sz="1000" dirty="0">
                <a:latin typeface="Calibri" panose="020F0502020204030204" pitchFamily="34" charset="0"/>
                <a:ea typeface="Calibri" panose="020F0502020204030204" pitchFamily="34" charset="0"/>
              </a:rPr>
              <a:t>State Police who cover the jurisdiction of your school district</a:t>
            </a:r>
          </a:p>
          <a:p>
            <a:pPr marL="342857" indent="-342857">
              <a:buFont typeface="+mj-lt"/>
              <a:buAutoNum type="arabicPeriod"/>
            </a:pPr>
            <a:r>
              <a:rPr lang="en-US" sz="1000" dirty="0">
                <a:latin typeface="Calibri" panose="020F0502020204030204" pitchFamily="34" charset="0"/>
                <a:ea typeface="Calibri" panose="020F0502020204030204" pitchFamily="34" charset="0"/>
              </a:rPr>
              <a:t>County District Attorney’s Office and its specialized subdivisions</a:t>
            </a:r>
          </a:p>
          <a:p>
            <a:pPr marL="342857" indent="-342857">
              <a:buFont typeface="+mj-lt"/>
              <a:buAutoNum type="alphaLcPeriod"/>
            </a:pPr>
            <a:r>
              <a:rPr lang="en-US" sz="1000" dirty="0">
                <a:latin typeface="Calibri" panose="020F0502020204030204" pitchFamily="34" charset="0"/>
                <a:ea typeface="Calibri" panose="020F0502020204030204" pitchFamily="34" charset="0"/>
              </a:rPr>
              <a:t>Juvenile Prosecutor and Special Victims </a:t>
            </a:r>
          </a:p>
          <a:p>
            <a:pPr marL="342857" indent="-342857">
              <a:buFont typeface="+mj-lt"/>
              <a:buAutoNum type="alphaLcPeriod"/>
            </a:pPr>
            <a:r>
              <a:rPr lang="en-US" sz="1000" dirty="0">
                <a:latin typeface="Calibri" panose="020F0502020204030204" pitchFamily="34" charset="0"/>
                <a:ea typeface="Calibri" panose="020F0502020204030204" pitchFamily="34" charset="0"/>
              </a:rPr>
              <a:t>Detective Division</a:t>
            </a:r>
          </a:p>
          <a:p>
            <a:pPr marL="342857" indent="-342857">
              <a:buFont typeface="+mj-lt"/>
              <a:buAutoNum type="alphaLcPeriod"/>
            </a:pPr>
            <a:r>
              <a:rPr lang="en-US" sz="1000" dirty="0">
                <a:latin typeface="Calibri" panose="020F0502020204030204" pitchFamily="34" charset="0"/>
                <a:ea typeface="Calibri" panose="020F0502020204030204" pitchFamily="34" charset="0"/>
              </a:rPr>
              <a:t>Child Abuse Unit/Child Advocacy Center</a:t>
            </a:r>
          </a:p>
          <a:p>
            <a:pPr marL="342857" indent="-342857">
              <a:buFont typeface="+mj-lt"/>
              <a:buAutoNum type="arabicPeriod"/>
            </a:pPr>
            <a:r>
              <a:rPr lang="en-US" sz="1000" dirty="0">
                <a:latin typeface="Calibri" panose="020F0502020204030204" pitchFamily="34" charset="0"/>
                <a:ea typeface="Calibri" panose="020F0502020204030204" pitchFamily="34" charset="0"/>
              </a:rPr>
              <a:t>County or State Juvenile Probation</a:t>
            </a:r>
          </a:p>
          <a:p>
            <a:pPr marL="342857" indent="-342857">
              <a:buFont typeface="+mj-lt"/>
              <a:buAutoNum type="arabicPeriod"/>
            </a:pPr>
            <a:r>
              <a:rPr lang="en-US" sz="1000" dirty="0">
                <a:latin typeface="Calibri" panose="020F0502020204030204" pitchFamily="34" charset="0"/>
                <a:ea typeface="Calibri" panose="020F0502020204030204" pitchFamily="34" charset="0"/>
              </a:rPr>
              <a:t>Office of Attorney General</a:t>
            </a:r>
          </a:p>
          <a:p>
            <a:pPr marL="342857" indent="-342857">
              <a:buFont typeface="+mj-lt"/>
              <a:buAutoNum type="arabicPeriod"/>
            </a:pPr>
            <a:r>
              <a:rPr lang="en-US" sz="1000" dirty="0">
                <a:latin typeface="Calibri" panose="020F0502020204030204" pitchFamily="34" charset="0"/>
                <a:ea typeface="Calibri" panose="020F0502020204030204" pitchFamily="34" charset="0"/>
              </a:rPr>
              <a:t>Fire Department</a:t>
            </a:r>
          </a:p>
          <a:p>
            <a:pPr marL="742857" lvl="1" indent="-285714">
              <a:buFont typeface="+mj-lt"/>
              <a:buAutoNum type="alphaLcPeriod"/>
            </a:pPr>
            <a:r>
              <a:rPr lang="en-US" sz="1000" dirty="0">
                <a:latin typeface="Calibri" panose="020F0502020204030204" pitchFamily="34" charset="0"/>
                <a:ea typeface="Calibri" panose="020F0502020204030204" pitchFamily="34" charset="0"/>
              </a:rPr>
              <a:t>Districts with multiple campuses may have more than one fire department servicing the school district.</a:t>
            </a:r>
          </a:p>
          <a:p>
            <a:pPr marL="342857" indent="-342857">
              <a:buFont typeface="+mj-lt"/>
              <a:buAutoNum type="arabicPeriod"/>
            </a:pPr>
            <a:r>
              <a:rPr lang="en-US" sz="1000" dirty="0">
                <a:latin typeface="Calibri" panose="020F0502020204030204" pitchFamily="34" charset="0"/>
                <a:ea typeface="Calibri" panose="020F0502020204030204" pitchFamily="34" charset="0"/>
              </a:rPr>
              <a:t>Emergency Medical Services (EMS)</a:t>
            </a:r>
          </a:p>
          <a:p>
            <a:pPr marL="742857" lvl="1" indent="-285714">
              <a:buFont typeface="+mj-lt"/>
              <a:buAutoNum type="alphaLcPeriod"/>
            </a:pPr>
            <a:r>
              <a:rPr lang="en-US" sz="1000" dirty="0">
                <a:latin typeface="Calibri" panose="020F0502020204030204" pitchFamily="34" charset="0"/>
                <a:ea typeface="Calibri" panose="020F0502020204030204" pitchFamily="34" charset="0"/>
              </a:rPr>
              <a:t>Districts with multiple campuses may have more than one EMS agency servicing the school district.</a:t>
            </a:r>
          </a:p>
          <a:p>
            <a:pPr marL="342857" indent="-342857">
              <a:buFont typeface="+mj-lt"/>
              <a:buAutoNum type="arabicPeriod"/>
            </a:pPr>
            <a:r>
              <a:rPr lang="en-US" sz="1000" dirty="0">
                <a:latin typeface="Calibri" panose="020F0502020204030204" pitchFamily="34" charset="0"/>
                <a:ea typeface="Calibri" panose="020F0502020204030204" pitchFamily="34" charset="0"/>
              </a:rPr>
              <a:t>County Emergency Management Agency (EMA)</a:t>
            </a:r>
          </a:p>
          <a:p>
            <a:pPr marL="742857" lvl="1" indent="-285714">
              <a:buFont typeface="+mj-lt"/>
              <a:buAutoNum type="alphaLcPeriod"/>
            </a:pPr>
            <a:r>
              <a:rPr lang="en-US" sz="1000" dirty="0">
                <a:latin typeface="Calibri" panose="020F0502020204030204" pitchFamily="34" charset="0"/>
                <a:ea typeface="Calibri" panose="020F0502020204030204" pitchFamily="34" charset="0"/>
              </a:rPr>
              <a:t>Districts that cross county borders will have more than one county EMA to collaborate with.</a:t>
            </a:r>
          </a:p>
          <a:p>
            <a:pPr marL="342857" indent="-342857">
              <a:buFont typeface="+mj-lt"/>
              <a:buAutoNum type="arabicPeriod"/>
            </a:pPr>
            <a:r>
              <a:rPr lang="en-US" sz="1000" dirty="0">
                <a:latin typeface="Calibri" panose="020F0502020204030204" pitchFamily="34" charset="0"/>
                <a:ea typeface="Calibri" panose="020F0502020204030204" pitchFamily="34" charset="0"/>
              </a:rPr>
              <a:t>PA Emergency Management Agency (PEMA)</a:t>
            </a:r>
          </a:p>
          <a:p>
            <a:pPr marL="342857" indent="-342857">
              <a:buFont typeface="+mj-lt"/>
              <a:buAutoNum type="arabicPeriod"/>
            </a:pPr>
            <a:r>
              <a:rPr lang="en-US" sz="1000" dirty="0">
                <a:latin typeface="Calibri" panose="020F0502020204030204" pitchFamily="34" charset="0"/>
                <a:ea typeface="Calibri" panose="020F0502020204030204" pitchFamily="34" charset="0"/>
              </a:rPr>
              <a:t>Local Municipality or City Leaders</a:t>
            </a:r>
          </a:p>
          <a:p>
            <a:pPr marL="342857" indent="-342857">
              <a:buFont typeface="+mj-lt"/>
              <a:buAutoNum type="alphaLcPeriod"/>
            </a:pPr>
            <a:r>
              <a:rPr lang="en-US" sz="1000" dirty="0">
                <a:latin typeface="Calibri" panose="020F0502020204030204" pitchFamily="34" charset="0"/>
                <a:ea typeface="Calibri" panose="020F0502020204030204" pitchFamily="34" charset="0"/>
              </a:rPr>
              <a:t>Mayor</a:t>
            </a:r>
          </a:p>
          <a:p>
            <a:pPr marL="342857" indent="-342857">
              <a:buFont typeface="+mj-lt"/>
              <a:buAutoNum type="alphaLcPeriod"/>
            </a:pPr>
            <a:r>
              <a:rPr lang="en-US" sz="1000" dirty="0">
                <a:latin typeface="Calibri" panose="020F0502020204030204" pitchFamily="34" charset="0"/>
                <a:ea typeface="Calibri" panose="020F0502020204030204" pitchFamily="34" charset="0"/>
              </a:rPr>
              <a:t>Council</a:t>
            </a:r>
          </a:p>
          <a:p>
            <a:pPr marL="342857" indent="-342857">
              <a:buFont typeface="+mj-lt"/>
              <a:buAutoNum type="alphaLcPeriod"/>
            </a:pPr>
            <a:r>
              <a:rPr lang="en-US" sz="1000" dirty="0">
                <a:latin typeface="Calibri" panose="020F0502020204030204" pitchFamily="34" charset="0"/>
                <a:ea typeface="Calibri" panose="020F0502020204030204" pitchFamily="34" charset="0"/>
              </a:rPr>
              <a:t>Commissioners</a:t>
            </a:r>
          </a:p>
          <a:p>
            <a:pPr marL="342857" indent="-342857">
              <a:buFont typeface="+mj-lt"/>
              <a:buAutoNum type="alphaLcPeriod"/>
            </a:pPr>
            <a:r>
              <a:rPr lang="en-US" sz="1000" dirty="0">
                <a:latin typeface="Calibri" panose="020F0502020204030204" pitchFamily="34" charset="0"/>
                <a:ea typeface="Calibri" panose="020F0502020204030204" pitchFamily="34" charset="0"/>
              </a:rPr>
              <a:t>Managers</a:t>
            </a:r>
          </a:p>
          <a:p>
            <a:pPr marL="342857" indent="-342857">
              <a:buFont typeface="+mj-lt"/>
              <a:buAutoNum type="arabicPeriod"/>
            </a:pPr>
            <a:r>
              <a:rPr lang="en-US" sz="1000" dirty="0">
                <a:latin typeface="Calibri" panose="020F0502020204030204" pitchFamily="34" charset="0"/>
                <a:ea typeface="Calibri" panose="020F0502020204030204" pitchFamily="34" charset="0"/>
              </a:rPr>
              <a:t>Special Agents from the Federal Bureau of Investigation (F.B.I.) who are assigned to your region of PA.</a:t>
            </a:r>
          </a:p>
          <a:p>
            <a:pPr marL="342857" indent="-342857">
              <a:buFont typeface="+mj-lt"/>
              <a:buAutoNum type="arabicPeriod"/>
            </a:pPr>
            <a:r>
              <a:rPr lang="en-US" sz="1000" dirty="0">
                <a:latin typeface="Calibri" panose="020F0502020204030204" pitchFamily="34" charset="0"/>
                <a:ea typeface="Calibri" panose="020F0502020204030204" pitchFamily="34" charset="0"/>
              </a:rPr>
              <a:t>Local Intermediate Unit – school safety and security coordinator</a:t>
            </a:r>
          </a:p>
          <a:p>
            <a:pPr marL="342857" indent="-342857">
              <a:buFont typeface="+mj-lt"/>
              <a:buAutoNum type="arabicPeriod"/>
            </a:pPr>
            <a:r>
              <a:rPr lang="en-US" sz="1000" dirty="0">
                <a:latin typeface="Calibri" panose="020F0502020204030204" pitchFamily="34" charset="0"/>
                <a:ea typeface="Calibri" panose="020F0502020204030204" pitchFamily="34" charset="0"/>
              </a:rPr>
              <a:t>Statewide – PCCD and PDE</a:t>
            </a:r>
          </a:p>
          <a:p>
            <a:pPr marL="457143"/>
            <a:r>
              <a:rPr lang="en-US" sz="1000" dirty="0">
                <a:latin typeface="Calibri" panose="020F0502020204030204" pitchFamily="34" charset="0"/>
                <a:ea typeface="Calibri" panose="020F0502020204030204" pitchFamily="34" charset="0"/>
              </a:rPr>
              <a:t> </a:t>
            </a:r>
          </a:p>
          <a:p>
            <a:pPr marL="0">
              <a:spcBef>
                <a:spcPts val="600"/>
              </a:spcBef>
            </a:pPr>
            <a:r>
              <a:rPr lang="en-US" sz="1000" dirty="0">
                <a:latin typeface="Calibri" panose="020F0502020204030204" pitchFamily="34" charset="0"/>
                <a:ea typeface="Calibri" panose="020F0502020204030204" pitchFamily="34" charset="0"/>
              </a:rPr>
              <a:t>All of these outside resources can provide significant assistance to uphold the safety and security of your school entity.  Law enforcement and other first responders are excellent resources for school safety plans and are ready and willing to help the school community. They are experienced in real-world events, while also offering ideas and answers for theoretical situations. They may find potential gaps in building security and/or emergency preparedness or operations plans. It is important to reach out and connect with these individuals regularly, to be aware of any turnover in positions and contact information, and to build bridges and share pertinent information about your school entity initiatives, building projects and programs, so they feel well-informed and connected to your schools.</a:t>
            </a:r>
          </a:p>
          <a:p>
            <a:endParaRPr lang="en-US" dirty="0"/>
          </a:p>
        </p:txBody>
      </p:sp>
      <p:sp>
        <p:nvSpPr>
          <p:cNvPr id="4" name="Slide Number Placeholder 3"/>
          <p:cNvSpPr>
            <a:spLocks noGrp="1"/>
          </p:cNvSpPr>
          <p:nvPr>
            <p:ph type="sldNum" sz="quarter" idx="5"/>
          </p:nvPr>
        </p:nvSpPr>
        <p:spPr/>
        <p:txBody>
          <a:bodyPr/>
          <a:lstStyle/>
          <a:p>
            <a:fld id="{8E4EB65E-DAC0-854F-A36F-292AC047470E}" type="slidenum">
              <a:rPr lang="en-US" smtClean="0"/>
              <a:t>216</a:t>
            </a:fld>
            <a:endParaRPr lang="en-US"/>
          </a:p>
        </p:txBody>
      </p:sp>
    </p:spTree>
    <p:extLst>
      <p:ext uri="{BB962C8B-B14F-4D97-AF65-F5344CB8AC3E}">
        <p14:creationId xmlns:p14="http://schemas.microsoft.com/office/powerpoint/2010/main" val="235279874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dirty="0">
                <a:latin typeface="Calibri" panose="020F0502020204030204" pitchFamily="34" charset="0"/>
                <a:ea typeface="Calibri" panose="020F0502020204030204" pitchFamily="34" charset="0"/>
              </a:rPr>
              <a:t>An important step in developing a strong culture of safety and security is to provide an open invitation to law enforcement and other first responders, including fire and rescue, by granting them access to your schools at appropriate times and for planned programs.</a:t>
            </a:r>
            <a:r>
              <a:rPr lang="en-US" sz="1000" dirty="0">
                <a:solidFill>
                  <a:srgbClr val="27292B"/>
                </a:solidFill>
                <a:latin typeface="Calibri" panose="020F0502020204030204" pitchFamily="34" charset="0"/>
                <a:ea typeface="Calibri" panose="020F0502020204030204" pitchFamily="34" charset="0"/>
              </a:rPr>
              <a:t> First responders are vital to school safety planning and emergency preparedness</a:t>
            </a:r>
            <a:r>
              <a:rPr lang="en-US" sz="1000" dirty="0">
                <a:latin typeface="Calibri" panose="020F0502020204030204" pitchFamily="34" charset="0"/>
                <a:ea typeface="Calibri" panose="020F0502020204030204" pitchFamily="34" charset="0"/>
              </a:rPr>
              <a:t>. By welcoming them onto and into your school grounds and buildings,</a:t>
            </a:r>
            <a:r>
              <a:rPr lang="en-US" sz="1000" dirty="0">
                <a:solidFill>
                  <a:srgbClr val="333333"/>
                </a:solidFill>
                <a:highlight>
                  <a:srgbClr val="FFFFFF"/>
                </a:highlight>
                <a:latin typeface="Calibri" panose="020F0502020204030204" pitchFamily="34" charset="0"/>
                <a:ea typeface="Calibri" panose="020F0502020204030204" pitchFamily="34" charset="0"/>
              </a:rPr>
              <a:t> your students grow accustomed to seeing local law enforcement and other public safety departments around school.  Equally important to the creation of a collaborative relationship is that access to schools proactively grants law enforcement and first responders the opportunity to become accustomed to campus layouts, including </a:t>
            </a:r>
            <a:r>
              <a:rPr lang="en-US" sz="1000" dirty="0">
                <a:latin typeface="Calibri" panose="020F0502020204030204" pitchFamily="34" charset="0"/>
                <a:ea typeface="Calibri" panose="020F0502020204030204" pitchFamily="34" charset="0"/>
              </a:rPr>
              <a:t>entrances/exits, locations of hallways, classrooms, gymnasium, cafeteria, auditorium, fire extinguishers, A.E.D., and first aid kits.</a:t>
            </a:r>
            <a:r>
              <a:rPr lang="en-US" sz="1000" dirty="0">
                <a:solidFill>
                  <a:srgbClr val="333333"/>
                </a:solidFill>
                <a:highlight>
                  <a:srgbClr val="FFFFFF"/>
                </a:highlight>
                <a:latin typeface="Calibri" panose="020F0502020204030204" pitchFamily="34" charset="0"/>
                <a:ea typeface="Calibri" panose="020F0502020204030204" pitchFamily="34" charset="0"/>
              </a:rPr>
              <a:t> These walkthroughs also afford the opportunity for law enforcement and first responders to develop a recognition of the employees and students in your school community and to deepen a relationship with them. </a:t>
            </a:r>
            <a:endParaRPr lang="en-US" sz="10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E748EC2-4753-0A41-8E16-DDE6DF6DDD23}" type="slidenum">
              <a:rPr lang="en-US" smtClean="0"/>
              <a:t>217</a:t>
            </a:fld>
            <a:endParaRPr lang="en-US"/>
          </a:p>
        </p:txBody>
      </p:sp>
    </p:spTree>
    <p:extLst>
      <p:ext uri="{BB962C8B-B14F-4D97-AF65-F5344CB8AC3E}">
        <p14:creationId xmlns:p14="http://schemas.microsoft.com/office/powerpoint/2010/main" val="232241178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b="1" dirty="0">
                <a:latin typeface="Calibri" panose="020F0502020204030204" pitchFamily="34" charset="0"/>
                <a:ea typeface="Calibri" panose="020F0502020204030204" pitchFamily="34" charset="0"/>
              </a:rPr>
              <a:t>Create a schedule for planned walkthroughs:</a:t>
            </a:r>
            <a:endParaRPr lang="en-US" sz="1000" dirty="0">
              <a:latin typeface="Calibri" panose="020F0502020204030204" pitchFamily="34" charset="0"/>
              <a:ea typeface="Calibri" panose="020F0502020204030204" pitchFamily="34" charset="0"/>
            </a:endParaRPr>
          </a:p>
          <a:p>
            <a:pPr marL="0">
              <a:spcBef>
                <a:spcPts val="600"/>
              </a:spcBef>
              <a:spcAft>
                <a:spcPts val="600"/>
              </a:spcAft>
            </a:pPr>
            <a:endParaRPr lang="en-US" sz="1000" dirty="0">
              <a:solidFill>
                <a:srgbClr val="464646"/>
              </a:solidFill>
              <a:latin typeface="Calibri" panose="020F0502020204030204" pitchFamily="34" charset="0"/>
              <a:ea typeface="Calibri" panose="020F0502020204030204" pitchFamily="34" charset="0"/>
            </a:endParaRPr>
          </a:p>
          <a:p>
            <a:pPr marL="0">
              <a:spcBef>
                <a:spcPts val="600"/>
              </a:spcBef>
              <a:spcAft>
                <a:spcPts val="600"/>
              </a:spcAft>
            </a:pPr>
            <a:r>
              <a:rPr lang="en-US" sz="1000" dirty="0">
                <a:solidFill>
                  <a:srgbClr val="464646"/>
                </a:solidFill>
                <a:latin typeface="Calibri" panose="020F0502020204030204" pitchFamily="34" charset="0"/>
                <a:ea typeface="Calibri" panose="020F0502020204030204" pitchFamily="34" charset="0"/>
              </a:rPr>
              <a:t>Coordinate a tour of the school entity's buildings and grounds biennially or when a building is first occupied or reconfigured with law enforcement, first responders, and key school administrators. This promotes discussion and coordination of school safety and security concerns..</a:t>
            </a:r>
            <a:endParaRPr lang="en-US" sz="1000" dirty="0">
              <a:latin typeface="Calibri" panose="020F0502020204030204" pitchFamily="34" charset="0"/>
              <a:ea typeface="Calibri" panose="020F0502020204030204" pitchFamily="34" charset="0"/>
            </a:endParaRPr>
          </a:p>
          <a:p>
            <a:pPr marL="0">
              <a:spcAft>
                <a:spcPts val="1350"/>
              </a:spcAft>
            </a:pPr>
            <a:endParaRPr lang="en-US" sz="1000" dirty="0">
              <a:solidFill>
                <a:srgbClr val="000000"/>
              </a:solidFill>
              <a:latin typeface="Calibri" panose="020F0502020204030204" pitchFamily="34" charset="0"/>
              <a:ea typeface="Calibri" panose="020F0502020204030204" pitchFamily="34" charset="0"/>
            </a:endParaRPr>
          </a:p>
          <a:p>
            <a:pPr marL="0">
              <a:spcAft>
                <a:spcPts val="1350"/>
              </a:spcAft>
            </a:pPr>
            <a:r>
              <a:rPr lang="en-US" sz="1000" dirty="0">
                <a:solidFill>
                  <a:srgbClr val="000000"/>
                </a:solidFill>
                <a:latin typeface="Calibri" panose="020F0502020204030204" pitchFamily="34" charset="0"/>
                <a:ea typeface="Calibri" panose="020F0502020204030204" pitchFamily="34" charset="0"/>
              </a:rPr>
              <a:t>Schedule regular and frequent walkthroughs with law enforcement and other first responders.  Frequent walkthroughs provide you with opportunities to assess, evaluate and receive </a:t>
            </a:r>
            <a:r>
              <a:rPr lang="en-US" sz="1000" dirty="0">
                <a:solidFill>
                  <a:srgbClr val="333333"/>
                </a:solidFill>
                <a:latin typeface="Calibri" panose="020F0502020204030204" pitchFamily="34" charset="0"/>
                <a:ea typeface="Calibri" panose="020F0502020204030204" pitchFamily="34" charset="0"/>
              </a:rPr>
              <a:t>feedback from law enforcement and first responders about your school entity’s emergency preparedness for all types of critical incidents. During walkthroughs, open dialogue and asking questions about approaches to improving your school entity’s approaches to prevention, mitigation, preparation, and response protocols should be the focus of the walkthroughs. </a:t>
            </a:r>
            <a:r>
              <a:rPr lang="en-US" sz="1000" dirty="0">
                <a:solidFill>
                  <a:srgbClr val="000000"/>
                </a:solidFill>
                <a:latin typeface="Calibri" panose="020F0502020204030204" pitchFamily="34" charset="0"/>
                <a:ea typeface="Calibri" panose="020F0502020204030204" pitchFamily="34" charset="0"/>
              </a:rPr>
              <a:t>First responders can share their skills, knowledge and experiences for a more effective and inclusive emergency plan. </a:t>
            </a:r>
            <a:r>
              <a:rPr lang="en-US" sz="1000" dirty="0">
                <a:latin typeface="Calibri" panose="020F0502020204030204" pitchFamily="34" charset="0"/>
                <a:ea typeface="Calibri" panose="020F0502020204030204" pitchFamily="34" charset="0"/>
              </a:rPr>
              <a:t>It is also important to discuss communication protocols and how school employees should assist when law enforcement or first responders are first entering a building during an emergency.</a:t>
            </a:r>
            <a:endParaRPr lang="en-US" sz="1000" dirty="0">
              <a:solidFill>
                <a:srgbClr val="000000"/>
              </a:solidFill>
              <a:latin typeface="Calibri" panose="020F0502020204030204" pitchFamily="34" charset="0"/>
              <a:ea typeface="Calibri" panose="020F0502020204030204" pitchFamily="34" charset="0"/>
            </a:endParaRPr>
          </a:p>
          <a:p>
            <a:pPr marL="0">
              <a:spcAft>
                <a:spcPts val="1350"/>
              </a:spcAft>
            </a:pPr>
            <a:endParaRPr lang="en-US" sz="1000" dirty="0">
              <a:latin typeface="Calibri" panose="020F0502020204030204" pitchFamily="34" charset="0"/>
              <a:ea typeface="Calibri" panose="020F0502020204030204" pitchFamily="34" charset="0"/>
            </a:endParaRPr>
          </a:p>
          <a:p>
            <a:pPr marL="0">
              <a:spcAft>
                <a:spcPts val="1350"/>
              </a:spcAft>
            </a:pPr>
            <a:r>
              <a:rPr lang="en-US" sz="1000" b="1" dirty="0">
                <a:solidFill>
                  <a:srgbClr val="000000"/>
                </a:solidFill>
                <a:latin typeface="Calibri" panose="020F0502020204030204" pitchFamily="34" charset="0"/>
                <a:ea typeface="Calibri" panose="020F0502020204030204" pitchFamily="34" charset="0"/>
              </a:rPr>
              <a:t>Opportunities for additional engagement with law enforcement and first responders:</a:t>
            </a:r>
            <a:endParaRPr lang="en-US" sz="1000" dirty="0">
              <a:latin typeface="Calibri" panose="020F0502020204030204" pitchFamily="34" charset="0"/>
              <a:ea typeface="Calibri" panose="020F0502020204030204" pitchFamily="34" charset="0"/>
            </a:endParaRPr>
          </a:p>
          <a:p>
            <a:pPr marL="0">
              <a:spcAft>
                <a:spcPts val="1350"/>
              </a:spcAft>
            </a:pPr>
            <a:endParaRPr lang="en-US" sz="1000" dirty="0">
              <a:solidFill>
                <a:srgbClr val="000000"/>
              </a:solidFill>
              <a:latin typeface="Calibri" panose="020F0502020204030204" pitchFamily="34" charset="0"/>
              <a:ea typeface="Calibri" panose="020F0502020204030204" pitchFamily="34" charset="0"/>
            </a:endParaRPr>
          </a:p>
          <a:p>
            <a:pPr marL="0">
              <a:spcAft>
                <a:spcPts val="1350"/>
              </a:spcAft>
            </a:pPr>
            <a:r>
              <a:rPr lang="en-US" sz="1000" dirty="0">
                <a:solidFill>
                  <a:srgbClr val="000000"/>
                </a:solidFill>
                <a:latin typeface="Calibri" panose="020F0502020204030204" pitchFamily="34" charset="0"/>
                <a:ea typeface="Calibri" panose="020F0502020204030204" pitchFamily="34" charset="0"/>
              </a:rPr>
              <a:t>Outside of deliberate walkthroughs and visits with first responders, another opportunity is to invite them into classrooms when students are present, to school programs teaching about fire safety, emergency response or health and safety, and to high profile special school events that involve multiple stakeholder groups. </a:t>
            </a:r>
          </a:p>
          <a:p>
            <a:pPr marL="0">
              <a:spcAft>
                <a:spcPts val="1350"/>
              </a:spcAft>
            </a:pPr>
            <a:endParaRPr lang="en-US" sz="1000" dirty="0">
              <a:latin typeface="Calibri" panose="020F0502020204030204" pitchFamily="34" charset="0"/>
              <a:ea typeface="Calibri" panose="020F0502020204030204" pitchFamily="34" charset="0"/>
            </a:endParaRPr>
          </a:p>
          <a:p>
            <a:pPr marL="0">
              <a:spcAft>
                <a:spcPts val="1350"/>
              </a:spcAft>
            </a:pPr>
            <a:r>
              <a:rPr lang="en-US" sz="1000" dirty="0">
                <a:solidFill>
                  <a:srgbClr val="000000"/>
                </a:solidFill>
                <a:latin typeface="Calibri" panose="020F0502020204030204" pitchFamily="34" charset="0"/>
                <a:ea typeface="Calibri" panose="020F0502020204030204" pitchFamily="34" charset="0"/>
              </a:rPr>
              <a:t>Back to School events, Safe School Nights, Law Enforcement led classroom lessons, Fire Safety Awareness programs, Parent/Teacher conference nights, career fair days and graduation ceremonies are just a few of the ideal opportunities to invite law enforcement and first responders to participate in building relationships with all school community stakeholders.  You can also invite your law enforcement officers and first responders in to have lunch in the cafeteria with students and staff.  This provides a wonderful opportunity for them to get to know your students and staff.</a:t>
            </a:r>
          </a:p>
          <a:p>
            <a:pPr marL="0">
              <a:spcAft>
                <a:spcPts val="1350"/>
              </a:spcAft>
            </a:pPr>
            <a:endParaRPr lang="en-US" sz="1000" dirty="0">
              <a:latin typeface="Calibri" panose="020F0502020204030204" pitchFamily="34" charset="0"/>
              <a:ea typeface="Calibri" panose="020F0502020204030204" pitchFamily="34" charset="0"/>
            </a:endParaRPr>
          </a:p>
          <a:p>
            <a:pPr marL="0">
              <a:spcAft>
                <a:spcPts val="1350"/>
              </a:spcAft>
            </a:pPr>
            <a:r>
              <a:rPr lang="en-US" sz="1000" dirty="0">
                <a:solidFill>
                  <a:srgbClr val="333333"/>
                </a:solidFill>
                <a:latin typeface="Calibri" panose="020F0502020204030204" pitchFamily="34" charset="0"/>
                <a:ea typeface="Calibri" panose="020F0502020204030204" pitchFamily="34" charset="0"/>
              </a:rPr>
              <a:t>Finally, collaborative relationships with law enforcement and first responders should extend beyond your role as a School Safety and Security Coordinator.  Encouraging administrators, teachers and extracurricular sponsors to open their classrooms and events to law enforcement and first responders is an excellent way to nurture safe and respectful relationships with students.  </a:t>
            </a:r>
          </a:p>
          <a:p>
            <a:pPr marL="0">
              <a:spcAft>
                <a:spcPts val="1350"/>
              </a:spcAft>
            </a:pPr>
            <a:r>
              <a:rPr lang="en-US" sz="1000" dirty="0">
                <a:solidFill>
                  <a:srgbClr val="333333"/>
                </a:solidFill>
                <a:latin typeface="Calibri" panose="020F0502020204030204" pitchFamily="34" charset="0"/>
                <a:ea typeface="Calibri" panose="020F0502020204030204" pitchFamily="34" charset="0"/>
              </a:rPr>
              <a:t> </a:t>
            </a:r>
            <a:endParaRPr lang="en-US" sz="1000" dirty="0">
              <a:latin typeface="Calibri" panose="020F0502020204030204" pitchFamily="34" charset="0"/>
              <a:ea typeface="Calibri" panose="020F0502020204030204" pitchFamily="34" charset="0"/>
            </a:endParaRPr>
          </a:p>
          <a:p>
            <a:pPr marL="0">
              <a:spcAft>
                <a:spcPts val="1350"/>
              </a:spcAft>
            </a:pPr>
            <a:r>
              <a:rPr lang="en-US" sz="1000" dirty="0">
                <a:solidFill>
                  <a:srgbClr val="333333"/>
                </a:solidFill>
                <a:latin typeface="Calibri" panose="020F0502020204030204" pitchFamily="34" charset="0"/>
                <a:ea typeface="Calibri" panose="020F0502020204030204" pitchFamily="34" charset="0"/>
              </a:rPr>
              <a:t>Ongoing and multiple opportunities to deepen relationships between school employees, students, law enforcement and first responders is helpful to build an overall culture that supports high-functioning safety and security practices.</a:t>
            </a:r>
            <a:endParaRPr lang="en-US" sz="10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E748EC2-4753-0A41-8E16-DDE6DF6DDD23}" type="slidenum">
              <a:rPr lang="en-US" smtClean="0"/>
              <a:t>218</a:t>
            </a:fld>
            <a:endParaRPr lang="en-US"/>
          </a:p>
        </p:txBody>
      </p:sp>
    </p:spTree>
    <p:extLst>
      <p:ext uri="{BB962C8B-B14F-4D97-AF65-F5344CB8AC3E}">
        <p14:creationId xmlns:p14="http://schemas.microsoft.com/office/powerpoint/2010/main" val="237851803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dirty="0">
                <a:latin typeface="Calibri" panose="020F0502020204030204" pitchFamily="34" charset="0"/>
                <a:ea typeface="Calibri" panose="020F0502020204030204" pitchFamily="34" charset="0"/>
              </a:rPr>
              <a:t>We go into the Incident Command Structure in greater detail within the Emergency Procedures and Training Drills section, but in relation to Incident Command Structure in schools, and for his section, it is important to reference PEMA’s Model School EOP, with specific attention paid to page 10 and the information related to ICS, as a refresher of what’s expected from a best practice standpoint:</a:t>
            </a:r>
          </a:p>
          <a:p>
            <a:pPr marL="0">
              <a:spcBef>
                <a:spcPts val="600"/>
              </a:spcBef>
              <a:spcAft>
                <a:spcPts val="600"/>
              </a:spcAft>
            </a:pPr>
            <a:endParaRPr lang="en-US" sz="1000" dirty="0">
              <a:latin typeface="Calibri" panose="020F0502020204030204" pitchFamily="34" charset="0"/>
              <a:ea typeface="Calibri" panose="020F0502020204030204" pitchFamily="34" charset="0"/>
            </a:endParaRPr>
          </a:p>
          <a:p>
            <a:pPr marL="342857" indent="-342857">
              <a:buFont typeface="Symbol" panose="05050102010706020507" pitchFamily="18" charset="2"/>
              <a:buChar char=""/>
            </a:pPr>
            <a:r>
              <a:rPr lang="en-US" sz="1000" dirty="0">
                <a:latin typeface="Calibri" panose="020F0502020204030204" pitchFamily="34" charset="0"/>
                <a:ea typeface="Calibri" panose="020F0502020204030204" pitchFamily="34" charset="0"/>
              </a:rPr>
              <a:t>The designated incident commander (IC) for the [district/school] will implement the ICS and serve as the IC until relieved by a more senior or more qualified individual. The IC will establish an incident command post (ICP) and provide an assessment of the situation to local officials, identify response resources required, and direct the on-scene response from the ICP.</a:t>
            </a:r>
          </a:p>
          <a:p>
            <a:pPr marL="342857" indent="-342857">
              <a:buFont typeface="Symbol" panose="05050102010706020507" pitchFamily="18" charset="2"/>
              <a:buChar char=""/>
            </a:pPr>
            <a:r>
              <a:rPr lang="en-US" sz="1000" dirty="0">
                <a:latin typeface="Calibri" panose="020F0502020204030204" pitchFamily="34" charset="0"/>
                <a:ea typeface="Calibri" panose="020F0502020204030204" pitchFamily="34" charset="0"/>
              </a:rPr>
              <a:t>For disaster situations, a specific incident scene may not exist in the initial response phase and the local Emergency Operations Center may accomplish initial response actions, such as mobilizing personnel and equipment and issuing precautionary warnings to the public. As the potential threat becomes clearer and a specific impact site or sites identified, an Incident Command Post may be established at the school, and direction and control of the response transitioned to the IC.  This scenario would likely occur during a community wide disaster.</a:t>
            </a:r>
          </a:p>
          <a:p>
            <a:pPr marL="0">
              <a:spcBef>
                <a:spcPts val="600"/>
              </a:spcBef>
              <a:spcAft>
                <a:spcPts val="600"/>
              </a:spcAft>
            </a:pPr>
            <a:endParaRPr lang="en-US" sz="1000" dirty="0">
              <a:solidFill>
                <a:srgbClr val="333333"/>
              </a:solidFill>
              <a:latin typeface="Calibri" panose="020F0502020204030204" pitchFamily="34" charset="0"/>
              <a:ea typeface="Calibri" panose="020F0502020204030204" pitchFamily="34" charset="0"/>
            </a:endParaRPr>
          </a:p>
          <a:p>
            <a:pPr marL="0">
              <a:spcBef>
                <a:spcPts val="600"/>
              </a:spcBef>
              <a:spcAft>
                <a:spcPts val="600"/>
              </a:spcAft>
            </a:pPr>
            <a:endParaRPr lang="en-US" sz="1000" dirty="0">
              <a:solidFill>
                <a:srgbClr val="333333"/>
              </a:solidFill>
              <a:latin typeface="Calibri" panose="020F0502020204030204" pitchFamily="34" charset="0"/>
              <a:ea typeface="Calibri" panose="020F0502020204030204" pitchFamily="34" charset="0"/>
            </a:endParaRPr>
          </a:p>
          <a:p>
            <a:pPr marL="0">
              <a:spcBef>
                <a:spcPts val="600"/>
              </a:spcBef>
              <a:spcAft>
                <a:spcPts val="600"/>
              </a:spcAft>
            </a:pPr>
            <a:r>
              <a:rPr lang="en-US" sz="1000" dirty="0">
                <a:solidFill>
                  <a:srgbClr val="333333"/>
                </a:solidFill>
                <a:latin typeface="Calibri" panose="020F0502020204030204" pitchFamily="34" charset="0"/>
                <a:ea typeface="Calibri" panose="020F0502020204030204" pitchFamily="34" charset="0"/>
              </a:rPr>
              <a:t>By law (§ 10.24.(g)), all school entities by September 30 of each year, shall assemble and make ready for immediate deployment to the Incident Command Post, a physical location, the following information for the purpose of assisting local police and fire departments in responding to an emergency:</a:t>
            </a:r>
          </a:p>
          <a:p>
            <a:pPr marL="0">
              <a:spcBef>
                <a:spcPts val="600"/>
              </a:spcBef>
              <a:spcAft>
                <a:spcPts val="600"/>
              </a:spcAft>
            </a:pPr>
            <a:endParaRPr lang="en-US" sz="1000" dirty="0">
              <a:latin typeface="Calibri" panose="020F0502020204030204" pitchFamily="34" charset="0"/>
              <a:ea typeface="Calibri" panose="020F0502020204030204" pitchFamily="34" charset="0"/>
            </a:endParaRPr>
          </a:p>
          <a:p>
            <a:pPr marL="0">
              <a:spcBef>
                <a:spcPts val="600"/>
              </a:spcBef>
            </a:pPr>
            <a:r>
              <a:rPr lang="en-US" sz="1000" dirty="0">
                <a:solidFill>
                  <a:srgbClr val="333333"/>
                </a:solidFill>
                <a:latin typeface="Calibri" panose="020F0502020204030204" pitchFamily="34" charset="0"/>
                <a:ea typeface="Calibri" panose="020F0502020204030204" pitchFamily="34" charset="0"/>
              </a:rPr>
              <a:t>·Blueprints or floor plans of the school buildings.</a:t>
            </a:r>
            <a:endParaRPr lang="en-US" sz="1000" dirty="0">
              <a:latin typeface="Calibri" panose="020F0502020204030204" pitchFamily="34" charset="0"/>
              <a:ea typeface="Calibri" panose="020F0502020204030204" pitchFamily="34" charset="0"/>
            </a:endParaRPr>
          </a:p>
          <a:p>
            <a:pPr marL="0"/>
            <a:r>
              <a:rPr lang="en-US" sz="1000" dirty="0">
                <a:solidFill>
                  <a:srgbClr val="333333"/>
                </a:solidFill>
                <a:latin typeface="Calibri" panose="020F0502020204030204" pitchFamily="34" charset="0"/>
                <a:ea typeface="Calibri" panose="020F0502020204030204" pitchFamily="34" charset="0"/>
              </a:rPr>
              <a:t>·Aerial photo, map or layout of the school campus, adjacent properties and surrounding streets or roads.</a:t>
            </a:r>
            <a:endParaRPr lang="en-US" sz="1000" dirty="0">
              <a:latin typeface="Calibri" panose="020F0502020204030204" pitchFamily="34" charset="0"/>
              <a:ea typeface="Calibri" panose="020F0502020204030204" pitchFamily="34" charset="0"/>
            </a:endParaRPr>
          </a:p>
          <a:p>
            <a:pPr marL="0"/>
            <a:r>
              <a:rPr lang="en-US" sz="1000" dirty="0">
                <a:solidFill>
                  <a:srgbClr val="333333"/>
                </a:solidFill>
                <a:latin typeface="Calibri" panose="020F0502020204030204" pitchFamily="34" charset="0"/>
                <a:ea typeface="Calibri" panose="020F0502020204030204" pitchFamily="34" charset="0"/>
              </a:rPr>
              <a:t>·Locations of predetermined or prospective command posts.</a:t>
            </a:r>
            <a:endParaRPr lang="en-US" sz="1000" dirty="0">
              <a:latin typeface="Calibri" panose="020F0502020204030204" pitchFamily="34" charset="0"/>
              <a:ea typeface="Calibri" panose="020F0502020204030204" pitchFamily="34" charset="0"/>
            </a:endParaRPr>
          </a:p>
          <a:p>
            <a:pPr marL="0"/>
            <a:r>
              <a:rPr lang="en-US" sz="1000" dirty="0">
                <a:solidFill>
                  <a:srgbClr val="333333"/>
                </a:solidFill>
                <a:latin typeface="Calibri" panose="020F0502020204030204" pitchFamily="34" charset="0"/>
                <a:ea typeface="Calibri" panose="020F0502020204030204" pitchFamily="34" charset="0"/>
              </a:rPr>
              <a:t>·Current teacher/employee roster.</a:t>
            </a:r>
            <a:endParaRPr lang="en-US" sz="1000" dirty="0">
              <a:latin typeface="Calibri" panose="020F0502020204030204" pitchFamily="34" charset="0"/>
              <a:ea typeface="Calibri" panose="020F0502020204030204" pitchFamily="34" charset="0"/>
            </a:endParaRPr>
          </a:p>
          <a:p>
            <a:pPr marL="0"/>
            <a:r>
              <a:rPr lang="en-US" sz="1000" dirty="0">
                <a:solidFill>
                  <a:srgbClr val="333333"/>
                </a:solidFill>
                <a:latin typeface="Calibri" panose="020F0502020204030204" pitchFamily="34" charset="0"/>
                <a:ea typeface="Calibri" panose="020F0502020204030204" pitchFamily="34" charset="0"/>
              </a:rPr>
              <a:t>·Current student roster.</a:t>
            </a:r>
            <a:endParaRPr lang="en-US" sz="1000" dirty="0">
              <a:latin typeface="Calibri" panose="020F0502020204030204" pitchFamily="34" charset="0"/>
              <a:ea typeface="Calibri" panose="020F0502020204030204" pitchFamily="34" charset="0"/>
            </a:endParaRPr>
          </a:p>
          <a:p>
            <a:pPr marL="0"/>
            <a:r>
              <a:rPr lang="en-US" sz="1000" dirty="0">
                <a:solidFill>
                  <a:srgbClr val="333333"/>
                </a:solidFill>
                <a:latin typeface="Calibri" panose="020F0502020204030204" pitchFamily="34" charset="0"/>
                <a:ea typeface="Calibri" panose="020F0502020204030204" pitchFamily="34" charset="0"/>
              </a:rPr>
              <a:t>·Most recent school yearbook or current photo in the school entity’s Student Information System, if accessible.</a:t>
            </a:r>
            <a:endParaRPr lang="en-US" sz="1000" dirty="0">
              <a:latin typeface="Calibri" panose="020F0502020204030204" pitchFamily="34" charset="0"/>
              <a:ea typeface="Calibri" panose="020F0502020204030204" pitchFamily="34" charset="0"/>
            </a:endParaRPr>
          </a:p>
          <a:p>
            <a:pPr marL="0"/>
            <a:r>
              <a:rPr lang="en-US" sz="1000" dirty="0">
                <a:solidFill>
                  <a:srgbClr val="333333"/>
                </a:solidFill>
                <a:latin typeface="Calibri" panose="020F0502020204030204" pitchFamily="34" charset="0"/>
                <a:ea typeface="Calibri" panose="020F0502020204030204" pitchFamily="34" charset="0"/>
              </a:rPr>
              <a:t>·School fire-alarm shutoff location and procedures.</a:t>
            </a:r>
            <a:endParaRPr lang="en-US" sz="1000" dirty="0">
              <a:latin typeface="Calibri" panose="020F0502020204030204" pitchFamily="34" charset="0"/>
              <a:ea typeface="Calibri" panose="020F0502020204030204" pitchFamily="34" charset="0"/>
            </a:endParaRPr>
          </a:p>
          <a:p>
            <a:pPr marL="0"/>
            <a:r>
              <a:rPr lang="en-US" sz="1000" dirty="0">
                <a:solidFill>
                  <a:srgbClr val="333333"/>
                </a:solidFill>
                <a:latin typeface="Calibri" panose="020F0502020204030204" pitchFamily="34" charset="0"/>
                <a:ea typeface="Calibri" panose="020F0502020204030204" pitchFamily="34" charset="0"/>
              </a:rPr>
              <a:t>·School sprinkler system shutoff location and procedures.</a:t>
            </a:r>
            <a:endParaRPr lang="en-US" sz="1000" dirty="0">
              <a:latin typeface="Calibri" panose="020F0502020204030204" pitchFamily="34" charset="0"/>
              <a:ea typeface="Calibri" panose="020F0502020204030204" pitchFamily="34" charset="0"/>
            </a:endParaRPr>
          </a:p>
          <a:p>
            <a:pPr marL="0"/>
            <a:r>
              <a:rPr lang="en-US" sz="1000" dirty="0">
                <a:solidFill>
                  <a:srgbClr val="333333"/>
                </a:solidFill>
                <a:latin typeface="Calibri" panose="020F0502020204030204" pitchFamily="34" charset="0"/>
                <a:ea typeface="Calibri" panose="020F0502020204030204" pitchFamily="34" charset="0"/>
              </a:rPr>
              <a:t>·Gas/utility line layouts and shutoff valve locations.</a:t>
            </a:r>
            <a:endParaRPr lang="en-US" sz="1000" dirty="0">
              <a:latin typeface="Calibri" panose="020F0502020204030204" pitchFamily="34" charset="0"/>
              <a:ea typeface="Calibri" panose="020F0502020204030204" pitchFamily="34" charset="0"/>
            </a:endParaRPr>
          </a:p>
          <a:p>
            <a:pPr marL="0"/>
            <a:r>
              <a:rPr lang="en-US" sz="1000" dirty="0">
                <a:solidFill>
                  <a:srgbClr val="333333"/>
                </a:solidFill>
                <a:latin typeface="Calibri" panose="020F0502020204030204" pitchFamily="34" charset="0"/>
                <a:ea typeface="Calibri" panose="020F0502020204030204" pitchFamily="34" charset="0"/>
              </a:rPr>
              <a:t>·Cable/satellite television shutoff location and procedures.</a:t>
            </a:r>
            <a:endParaRPr lang="en-US" sz="1000" dirty="0">
              <a:latin typeface="Calibri" panose="020F0502020204030204" pitchFamily="34" charset="0"/>
              <a:ea typeface="Calibri" panose="020F0502020204030204" pitchFamily="34" charset="0"/>
            </a:endParaRPr>
          </a:p>
          <a:p>
            <a:pPr marL="0">
              <a:spcAft>
                <a:spcPts val="600"/>
              </a:spcAft>
            </a:pPr>
            <a:r>
              <a:rPr lang="en-US" sz="1000" dirty="0">
                <a:solidFill>
                  <a:srgbClr val="333333"/>
                </a:solidFill>
                <a:latin typeface="Calibri" panose="020F0502020204030204" pitchFamily="34" charset="0"/>
                <a:ea typeface="Calibri" panose="020F0502020204030204" pitchFamily="34" charset="0"/>
              </a:rPr>
              <a:t>·Other information the school entity deems pertinent to assist local police and fire departments in responding to an emergency.</a:t>
            </a:r>
          </a:p>
          <a:p>
            <a:pPr marL="0">
              <a:spcAft>
                <a:spcPts val="600"/>
              </a:spcAft>
            </a:pPr>
            <a:endParaRPr lang="en-US" sz="1000" dirty="0">
              <a:latin typeface="Calibri" panose="020F0502020204030204" pitchFamily="34" charset="0"/>
              <a:ea typeface="Calibri" panose="020F0502020204030204" pitchFamily="34" charset="0"/>
            </a:endParaRPr>
          </a:p>
          <a:p>
            <a:pPr marL="0">
              <a:spcBef>
                <a:spcPts val="600"/>
              </a:spcBef>
              <a:spcAft>
                <a:spcPts val="600"/>
              </a:spcAft>
            </a:pPr>
            <a:r>
              <a:rPr lang="en-US" sz="1000" dirty="0">
                <a:solidFill>
                  <a:srgbClr val="333333"/>
                </a:solidFill>
                <a:latin typeface="Calibri" panose="020F0502020204030204" pitchFamily="34" charset="0"/>
                <a:ea typeface="Calibri" panose="020F0502020204030204" pitchFamily="34" charset="0"/>
              </a:rPr>
              <a:t>This will generally be stored in a ‘Go-Bag’, to enable the Incident Commander the flexibility to relocate their ICP. The information contained in the ‘Go Bag’ is one example of the type of information that will be restricted to a small group of individuals, as it may provide a person with hostile intent with information they could use against the school.  Establishing these protocols and Incident Command Systems in collaboration local law enforcement and other first responders is a critical aspect of communicating with these experts.  Additionally, school policies and procedures for creating and engaging in joint training to test these systems is crucial to establishing clear and consistent responses in emergencies.</a:t>
            </a:r>
          </a:p>
          <a:p>
            <a:pPr marL="0">
              <a:spcBef>
                <a:spcPts val="600"/>
              </a:spcBef>
              <a:spcAft>
                <a:spcPts val="600"/>
              </a:spcAft>
            </a:pPr>
            <a:endParaRPr lang="en-US" sz="1000" dirty="0">
              <a:solidFill>
                <a:srgbClr val="333333"/>
              </a:solidFill>
              <a:latin typeface="Calibri" panose="020F0502020204030204" pitchFamily="34" charset="0"/>
              <a:ea typeface="Calibri" panose="020F0502020204030204" pitchFamily="34" charset="0"/>
            </a:endParaRPr>
          </a:p>
          <a:p>
            <a:pPr marL="0">
              <a:spcBef>
                <a:spcPts val="600"/>
              </a:spcBef>
              <a:spcAft>
                <a:spcPts val="600"/>
              </a:spcAft>
            </a:pPr>
            <a:r>
              <a:rPr lang="en-US" sz="1000" dirty="0">
                <a:latin typeface="Calibri" panose="020F0502020204030204" pitchFamily="34" charset="0"/>
                <a:ea typeface="Calibri" panose="020F0502020204030204" pitchFamily="34" charset="0"/>
              </a:rPr>
              <a:t>We hope you have found this training useful. Having positive relationships with law enforcement and emergency personnel is a critical component to school safety. </a:t>
            </a:r>
          </a:p>
          <a:p>
            <a:endParaRPr lang="en-US" dirty="0"/>
          </a:p>
        </p:txBody>
      </p:sp>
      <p:sp>
        <p:nvSpPr>
          <p:cNvPr id="4" name="Slide Number Placeholder 3"/>
          <p:cNvSpPr>
            <a:spLocks noGrp="1"/>
          </p:cNvSpPr>
          <p:nvPr>
            <p:ph type="sldNum" sz="quarter" idx="5"/>
          </p:nvPr>
        </p:nvSpPr>
        <p:spPr/>
        <p:txBody>
          <a:bodyPr/>
          <a:lstStyle/>
          <a:p>
            <a:fld id="{8E748EC2-4753-0A41-8E16-DDE6DF6DDD23}" type="slidenum">
              <a:rPr lang="en-US" smtClean="0"/>
              <a:t>219</a:t>
            </a:fld>
            <a:endParaRPr lang="en-US"/>
          </a:p>
        </p:txBody>
      </p:sp>
    </p:spTree>
    <p:extLst>
      <p:ext uri="{BB962C8B-B14F-4D97-AF65-F5344CB8AC3E}">
        <p14:creationId xmlns:p14="http://schemas.microsoft.com/office/powerpoint/2010/main" val="3782284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0: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spcBef>
                <a:spcPts val="600"/>
              </a:spcBef>
              <a:spcAft>
                <a:spcPts val="600"/>
              </a:spcAft>
            </a:pPr>
            <a:r>
              <a:rPr lang="en-US" sz="1000" dirty="0">
                <a:latin typeface="Calibri" panose="020F0502020204030204" pitchFamily="34" charset="0"/>
                <a:ea typeface="Calibri" panose="020F0502020204030204" pitchFamily="34" charset="0"/>
              </a:rPr>
              <a:t>What opportunities do we have to identify a student who is struggling and who should we report our concerns to?</a:t>
            </a:r>
          </a:p>
          <a:p>
            <a:pPr marL="0">
              <a:lnSpc>
                <a:spcPct val="115000"/>
              </a:lnSpc>
              <a:spcBef>
                <a:spcPts val="600"/>
              </a:spcBef>
              <a:spcAft>
                <a:spcPts val="600"/>
              </a:spcAft>
            </a:pPr>
            <a:endParaRPr lang="en-US" sz="1000" dirty="0">
              <a:latin typeface="Arial" panose="020B0604020202020204" pitchFamily="34" charset="0"/>
              <a:ea typeface="Arial" panose="020B0604020202020204" pitchFamily="34" charset="0"/>
            </a:endParaRPr>
          </a:p>
          <a:p>
            <a:pPr marL="0">
              <a:lnSpc>
                <a:spcPct val="115000"/>
              </a:lnSpc>
              <a:spcBef>
                <a:spcPts val="600"/>
              </a:spcBef>
              <a:spcAft>
                <a:spcPts val="600"/>
              </a:spcAft>
            </a:pPr>
            <a:r>
              <a:rPr lang="en-US" sz="1000" dirty="0">
                <a:latin typeface="Calibri" panose="020F0502020204030204" pitchFamily="34" charset="0"/>
                <a:ea typeface="Calibri" panose="020F0502020204030204" pitchFamily="34" charset="0"/>
              </a:rPr>
              <a:t>Throughout a child’s day, whether during the school day or after-school activities, we have numerous opportunities to engage with children and observe their behaviors. As we develop trusting relationships with children, they may share their problems or feelings with us. This is a sign that the child feels safe and connected to us. Children might share that someone is hurting them, that they are thinking of hurting themselves or others, or that they are struggling with substance use.  Each of these disclosures represents a serious concern that must be reported to the proper adult or agency including mandated reporting procedures when relevant. When a child shares a serious concern or mental health issue, it is important to stay calm. Acknowledge that you hear them, care about their well-being, and will help them to find the support they need. Do this is a non-judgmental manner that validates the student’s feelings or thoughts they are sharing. Thank the child for sharing their concern and let them know that you will share their concern with other supportive adults at school so that they can receive the help and support they need. Regardless of the role you have in schools, identifying and reporting behaviors of concern in the students in your school should be a top priority. It is essential that you know with whom to share any child’s behavior that is concerning to you. </a:t>
            </a:r>
          </a:p>
          <a:p>
            <a:pPr marL="0">
              <a:lnSpc>
                <a:spcPct val="115000"/>
              </a:lnSpc>
              <a:spcBef>
                <a:spcPts val="600"/>
              </a:spcBef>
              <a:spcAft>
                <a:spcPts val="600"/>
              </a:spcAft>
            </a:pPr>
            <a:endParaRPr lang="en-US" sz="1000" dirty="0">
              <a:latin typeface="Arial" panose="020B0604020202020204" pitchFamily="34" charset="0"/>
              <a:ea typeface="Arial" panose="020B0604020202020204" pitchFamily="34" charset="0"/>
            </a:endParaRPr>
          </a:p>
          <a:p>
            <a:pPr marL="0">
              <a:lnSpc>
                <a:spcPct val="115000"/>
              </a:lnSpc>
              <a:spcBef>
                <a:spcPts val="600"/>
              </a:spcBef>
              <a:spcAft>
                <a:spcPts val="600"/>
              </a:spcAft>
            </a:pPr>
            <a:r>
              <a:rPr lang="en-US" sz="1000" dirty="0">
                <a:latin typeface="Calibri" panose="020F0502020204030204" pitchFamily="34" charset="0"/>
                <a:ea typeface="Calibri" panose="020F0502020204030204" pitchFamily="34" charset="0"/>
              </a:rPr>
              <a:t>Schools have processes to refer students to school-based teams to follow through on reported concerns; always follow the law and the policies and procedures set up by your school entity when reporting concerns. School employees should understand that the concerns they have are valid, no matter if, when examined in more detail, it is determined that the student does not need any specific help. All school employees can use the </a:t>
            </a:r>
            <a:r>
              <a:rPr lang="en-US" sz="1000" u="sng" dirty="0">
                <a:solidFill>
                  <a:srgbClr val="0563C1"/>
                </a:solidFill>
                <a:latin typeface="Calibri" panose="020F0502020204030204" pitchFamily="34" charset="0"/>
                <a:ea typeface="Calibri" panose="020F0502020204030204" pitchFamily="34" charset="0"/>
                <a:hlinkClick r:id="rId3"/>
              </a:rPr>
              <a:t>Safe2Say Something</a:t>
            </a:r>
            <a:r>
              <a:rPr lang="en-US" sz="1000" dirty="0">
                <a:latin typeface="Calibri" panose="020F0502020204030204" pitchFamily="34" charset="0"/>
                <a:ea typeface="Calibri" panose="020F0502020204030204" pitchFamily="34" charset="0"/>
              </a:rPr>
              <a:t> </a:t>
            </a:r>
            <a:r>
              <a:rPr lang="en-US" sz="1000" u="sng" dirty="0">
                <a:solidFill>
                  <a:srgbClr val="0563C1"/>
                </a:solidFill>
                <a:latin typeface="Calibri" panose="020F0502020204030204" pitchFamily="34" charset="0"/>
                <a:ea typeface="Calibri" panose="020F0502020204030204" pitchFamily="34" charset="0"/>
              </a:rPr>
              <a:t>Program </a:t>
            </a:r>
            <a:r>
              <a:rPr lang="en-US" sz="1000" dirty="0">
                <a:latin typeface="Calibri" panose="020F0502020204030204" pitchFamily="34" charset="0"/>
                <a:ea typeface="Calibri" panose="020F0502020204030204" pitchFamily="34" charset="0"/>
              </a:rPr>
              <a:t>to report concerns; however, concerns regarding the </a:t>
            </a:r>
            <a:r>
              <a:rPr lang="en-US" sz="1000" u="sng" dirty="0">
                <a:solidFill>
                  <a:srgbClr val="1155CC"/>
                </a:solidFill>
                <a:latin typeface="Calibri" panose="020F0502020204030204" pitchFamily="34" charset="0"/>
                <a:ea typeface="Calibri" panose="020F0502020204030204" pitchFamily="34" charset="0"/>
                <a:hlinkClick r:id="rId4"/>
              </a:rPr>
              <a:t>Keep Kids Safe</a:t>
            </a:r>
            <a:r>
              <a:rPr lang="en-US" sz="1000" dirty="0">
                <a:latin typeface="Calibri" panose="020F0502020204030204" pitchFamily="34" charset="0"/>
                <a:ea typeface="Calibri" panose="020F0502020204030204" pitchFamily="34" charset="0"/>
              </a:rPr>
              <a:t> guidelines must be made in compliance with that law, and the policies and procedures set up by your school entity.</a:t>
            </a:r>
          </a:p>
          <a:p>
            <a:pPr marL="0" indent="-228571" defTabSz="914285">
              <a:lnSpc>
                <a:spcPct val="115000"/>
              </a:lnSpc>
              <a:spcBef>
                <a:spcPts val="600"/>
              </a:spcBef>
              <a:spcAft>
                <a:spcPts val="600"/>
              </a:spcAft>
              <a:defRPr/>
            </a:pPr>
            <a:r>
              <a:rPr lang="en-US" sz="1000" dirty="0">
                <a:latin typeface="Calibri" panose="020F0502020204030204" pitchFamily="34" charset="0"/>
                <a:ea typeface="Calibri" panose="020F0502020204030204" pitchFamily="34" charset="0"/>
              </a:rPr>
              <a:t>Note: if a child reports anything that falls under the mandated reporting requirements (see </a:t>
            </a:r>
            <a:r>
              <a:rPr lang="en-US" sz="1000" u="sng" dirty="0">
                <a:solidFill>
                  <a:srgbClr val="0563C1"/>
                </a:solidFill>
                <a:latin typeface="Calibri" panose="020F0502020204030204" pitchFamily="34" charset="0"/>
                <a:ea typeface="Calibri" panose="020F0502020204030204" pitchFamily="34" charset="0"/>
                <a:hlinkClick r:id="rId5"/>
              </a:rPr>
              <a:t>Act 126</a:t>
            </a:r>
            <a:r>
              <a:rPr lang="en-US" sz="1000" dirty="0">
                <a:latin typeface="Calibri" panose="020F0502020204030204" pitchFamily="34" charset="0"/>
                <a:ea typeface="Calibri" panose="020F0502020204030204" pitchFamily="34" charset="0"/>
              </a:rPr>
              <a:t> for more information), be certain to follow the</a:t>
            </a:r>
            <a:r>
              <a:rPr lang="en-US" sz="1000" u="sng" dirty="0">
                <a:solidFill>
                  <a:srgbClr val="0563C1"/>
                </a:solidFill>
                <a:latin typeface="Calibri" panose="020F0502020204030204" pitchFamily="34" charset="0"/>
                <a:ea typeface="Calibri" panose="020F0502020204030204" pitchFamily="34" charset="0"/>
                <a:hlinkClick r:id="rId4"/>
              </a:rPr>
              <a:t> Keep Kids Safe</a:t>
            </a:r>
            <a:r>
              <a:rPr lang="en-US" sz="1000" dirty="0">
                <a:latin typeface="Calibri" panose="020F0502020204030204" pitchFamily="34" charset="0"/>
                <a:ea typeface="Calibri" panose="020F0502020204030204" pitchFamily="34" charset="0"/>
              </a:rPr>
              <a:t> guidelines and the policies and procedures set up by your school entity </a:t>
            </a:r>
            <a:r>
              <a:rPr lang="en-US" sz="1000" dirty="0">
                <a:latin typeface="Calibri" panose="020F0502020204030204" pitchFamily="34" charset="0"/>
                <a:ea typeface="Arial" panose="020B0604020202020204" pitchFamily="34" charset="0"/>
                <a:cs typeface="Segoe UI" panose="020B0502040204020203" pitchFamily="34" charset="0"/>
              </a:rPr>
              <a:t>related to substance abuse and other policy violations/concerns</a:t>
            </a:r>
            <a:r>
              <a:rPr lang="en-US" sz="1000" dirty="0">
                <a:latin typeface="Calibri" panose="020F0502020204030204" pitchFamily="34" charset="0"/>
                <a:ea typeface="Calibri" panose="020F0502020204030204" pitchFamily="34" charset="0"/>
              </a:rPr>
              <a:t>.</a:t>
            </a:r>
            <a:endParaRPr lang="en-US" sz="1000" dirty="0">
              <a:latin typeface="Arial" panose="020B0604020202020204" pitchFamily="34" charset="0"/>
              <a:ea typeface="Arial" panose="020B0604020202020204" pitchFamily="34" charset="0"/>
            </a:endParaRPr>
          </a:p>
          <a:p>
            <a:pPr marL="0">
              <a:lnSpc>
                <a:spcPct val="115000"/>
              </a:lnSpc>
              <a:spcBef>
                <a:spcPts val="600"/>
              </a:spcBef>
              <a:spcAft>
                <a:spcPts val="600"/>
              </a:spcAft>
            </a:pPr>
            <a:endParaRPr lang="en-US" sz="1000" dirty="0">
              <a:latin typeface="Calibri" panose="020F0502020204030204" pitchFamily="34" charset="0"/>
              <a:ea typeface="Calibri" panose="020F0502020204030204" pitchFamily="34" charset="0"/>
            </a:endParaRPr>
          </a:p>
          <a:p>
            <a:pPr marL="0">
              <a:lnSpc>
                <a:spcPct val="115000"/>
              </a:lnSpc>
              <a:spcBef>
                <a:spcPts val="600"/>
              </a:spcBef>
              <a:spcAft>
                <a:spcPts val="600"/>
              </a:spcAft>
            </a:pPr>
            <a:endParaRPr lang="en-US" sz="1000" dirty="0">
              <a:latin typeface="Arial" panose="020B0604020202020204" pitchFamily="34" charset="0"/>
              <a:ea typeface="Arial" panose="020B0604020202020204" pitchFamily="34" charset="0"/>
            </a:endParaRPr>
          </a:p>
          <a:p>
            <a:pPr marL="0">
              <a:lnSpc>
                <a:spcPct val="115000"/>
              </a:lnSpc>
              <a:spcBef>
                <a:spcPts val="600"/>
              </a:spcBef>
              <a:spcAft>
                <a:spcPts val="600"/>
              </a:spcAft>
            </a:pPr>
            <a:r>
              <a:rPr lang="en-US" sz="1000" dirty="0">
                <a:latin typeface="Calibri" panose="020F0502020204030204" pitchFamily="34" charset="0"/>
                <a:ea typeface="Calibri" panose="020F0502020204030204" pitchFamily="34" charset="0"/>
              </a:rPr>
              <a:t>Regardless of your school’s structure, the following is a list of people you can report concerns to:</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Arial" panose="020B0604020202020204" pitchFamily="34" charset="0"/>
                <a:ea typeface="Arial" panose="020B0604020202020204" pitchFamily="34" charset="0"/>
              </a:rPr>
              <a:t>A school counselor, school social worker or school psychologist.</a:t>
            </a:r>
          </a:p>
          <a:p>
            <a:pPr marL="342857" indent="-342857">
              <a:lnSpc>
                <a:spcPct val="115000"/>
              </a:lnSpc>
              <a:buFont typeface="Symbol" panose="05050102010706020507" pitchFamily="18" charset="2"/>
              <a:buChar char=""/>
            </a:pPr>
            <a:r>
              <a:rPr lang="en-US" sz="1000" dirty="0">
                <a:latin typeface="Calibri" panose="020F0502020204030204" pitchFamily="34" charset="0"/>
                <a:ea typeface="Calibri" panose="020F0502020204030204" pitchFamily="34" charset="0"/>
              </a:rPr>
              <a:t>A school nurse.</a:t>
            </a:r>
            <a:endParaRPr lang="en-US" sz="1000" dirty="0">
              <a:latin typeface="Arial" panose="020B0604020202020204" pitchFamily="34" charset="0"/>
              <a:ea typeface="Arial" panose="020B0604020202020204" pitchFamily="34" charset="0"/>
            </a:endParaRPr>
          </a:p>
          <a:p>
            <a:pPr marL="342857" indent="-342857">
              <a:lnSpc>
                <a:spcPct val="115000"/>
              </a:lnSpc>
              <a:buFont typeface="Symbol" panose="05050102010706020507" pitchFamily="18" charset="2"/>
              <a:buChar char=""/>
            </a:pPr>
            <a:r>
              <a:rPr lang="en-US" sz="1000" dirty="0">
                <a:solidFill>
                  <a:srgbClr val="000000"/>
                </a:solidFill>
                <a:latin typeface="Calibri" panose="020F0502020204030204" pitchFamily="34" charset="0"/>
                <a:ea typeface="Calibri" panose="020F0502020204030204" pitchFamily="34" charset="0"/>
              </a:rPr>
              <a:t>An administrator.</a:t>
            </a:r>
            <a:endParaRPr lang="en-US" sz="1000" dirty="0">
              <a:solidFill>
                <a:srgbClr val="000000"/>
              </a:solidFill>
              <a:latin typeface="Arial" panose="020B0604020202020204" pitchFamily="34" charset="0"/>
              <a:ea typeface="Arial" panose="020B0604020202020204" pitchFamily="34" charset="0"/>
            </a:endParaRPr>
          </a:p>
          <a:p>
            <a:pPr marL="342857" indent="-342857">
              <a:lnSpc>
                <a:spcPct val="115000"/>
              </a:lnSpc>
              <a:buFont typeface="Symbol" panose="05050102010706020507" pitchFamily="18" charset="2"/>
              <a:buChar char=""/>
            </a:pPr>
            <a:r>
              <a:rPr lang="en-US" sz="1000" dirty="0">
                <a:solidFill>
                  <a:srgbClr val="000000"/>
                </a:solidFill>
                <a:latin typeface="Calibri" panose="020F0502020204030204" pitchFamily="34" charset="0"/>
                <a:ea typeface="Calibri" panose="020F0502020204030204" pitchFamily="34" charset="0"/>
              </a:rPr>
              <a:t>Your supervisor.</a:t>
            </a:r>
            <a:endParaRPr lang="en-US" sz="1000" dirty="0">
              <a:solidFill>
                <a:srgbClr val="000000"/>
              </a:solidFill>
              <a:latin typeface="Arial" panose="020B0604020202020204" pitchFamily="34" charset="0"/>
              <a:ea typeface="Arial" panose="020B0604020202020204" pitchFamily="34" charset="0"/>
            </a:endParaRPr>
          </a:p>
          <a:p>
            <a:pPr marL="342857" indent="-342857">
              <a:lnSpc>
                <a:spcPct val="115000"/>
              </a:lnSpc>
              <a:buFont typeface="Symbol" panose="05050102010706020507" pitchFamily="18" charset="2"/>
              <a:buChar char=""/>
            </a:pPr>
            <a:r>
              <a:rPr lang="en-US" sz="1000" b="1" dirty="0">
                <a:latin typeface="Calibri" panose="020F0502020204030204" pitchFamily="34" charset="0"/>
                <a:ea typeface="Calibri" panose="020F0502020204030204" pitchFamily="34" charset="0"/>
              </a:rPr>
              <a:t>Note: if a child reports anything that falls under the mandated reporting requirements (see </a:t>
            </a:r>
            <a:r>
              <a:rPr lang="en-US" sz="1000" b="1" u="sng" dirty="0">
                <a:solidFill>
                  <a:srgbClr val="0563C1"/>
                </a:solidFill>
                <a:latin typeface="Calibri" panose="020F0502020204030204" pitchFamily="34" charset="0"/>
                <a:ea typeface="Calibri" panose="020F0502020204030204" pitchFamily="34" charset="0"/>
                <a:hlinkClick r:id="rId5"/>
              </a:rPr>
              <a:t>Act 126</a:t>
            </a:r>
            <a:r>
              <a:rPr lang="en-US" sz="1000" b="1" dirty="0">
                <a:latin typeface="Calibri" panose="020F0502020204030204" pitchFamily="34" charset="0"/>
                <a:ea typeface="Calibri" panose="020F0502020204030204" pitchFamily="34" charset="0"/>
              </a:rPr>
              <a:t> for more information), be certain to follow the</a:t>
            </a:r>
            <a:r>
              <a:rPr lang="en-US" sz="1000" b="1" u="sng" dirty="0">
                <a:solidFill>
                  <a:srgbClr val="0563C1"/>
                </a:solidFill>
                <a:latin typeface="Calibri" panose="020F0502020204030204" pitchFamily="34" charset="0"/>
                <a:ea typeface="Calibri" panose="020F0502020204030204" pitchFamily="34" charset="0"/>
                <a:hlinkClick r:id="rId4"/>
              </a:rPr>
              <a:t> Keep Kids Safe</a:t>
            </a:r>
            <a:r>
              <a:rPr lang="en-US" sz="1000" b="1" dirty="0">
                <a:latin typeface="Calibri" panose="020F0502020204030204" pitchFamily="34" charset="0"/>
                <a:ea typeface="Calibri" panose="020F0502020204030204" pitchFamily="34" charset="0"/>
              </a:rPr>
              <a:t> guidelines and the policies and procedures set up by your school entity </a:t>
            </a:r>
            <a:r>
              <a:rPr lang="en-US" sz="1000" b="1" dirty="0">
                <a:latin typeface="Calibri" panose="020F0502020204030204" pitchFamily="34" charset="0"/>
                <a:ea typeface="Arial" panose="020B0604020202020204" pitchFamily="34" charset="0"/>
                <a:cs typeface="Segoe UI" panose="020B0502040204020203" pitchFamily="34" charset="0"/>
              </a:rPr>
              <a:t>related to substance abuse and other policy violations/concerns</a:t>
            </a:r>
            <a:r>
              <a:rPr lang="en-US" sz="1000" b="1" dirty="0">
                <a:latin typeface="Calibri" panose="020F0502020204030204" pitchFamily="34" charset="0"/>
                <a:ea typeface="Calibri" panose="020F0502020204030204" pitchFamily="34" charset="0"/>
              </a:rPr>
              <a:t>.</a:t>
            </a:r>
            <a:endParaRPr lang="en-US" sz="1000" b="1" dirty="0">
              <a:latin typeface="Arial" panose="020B0604020202020204" pitchFamily="34" charset="0"/>
              <a:ea typeface="Arial" panose="020B0604020202020204" pitchFamily="34" charset="0"/>
            </a:endParaRPr>
          </a:p>
          <a:p>
            <a:pPr marL="457143">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spcBef>
                <a:spcPts val="600"/>
              </a:spcBef>
            </a:pPr>
            <a:r>
              <a:rPr lang="en-US" sz="1000" dirty="0">
                <a:latin typeface="Calibri" panose="020F0502020204030204" pitchFamily="34" charset="0"/>
                <a:ea typeface="Calibri" panose="020F0502020204030204" pitchFamily="34" charset="0"/>
              </a:rPr>
              <a:t>Once reported, the aforementioned is shared with one or more of these people, they will coordinate to determine which intervention and support systems embedded in the school would best address the concerns you report. </a:t>
            </a:r>
          </a:p>
          <a:p>
            <a:pPr marL="0">
              <a:lnSpc>
                <a:spcPct val="115000"/>
              </a:lnSpc>
              <a:spcBef>
                <a:spcPts val="600"/>
              </a:spcBef>
            </a:pPr>
            <a:endParaRPr lang="en-US" sz="1000" dirty="0">
              <a:latin typeface="Arial" panose="020B0604020202020204" pitchFamily="34" charset="0"/>
              <a:ea typeface="Arial" panose="020B0604020202020204" pitchFamily="34" charset="0"/>
            </a:endParaRPr>
          </a:p>
          <a:p>
            <a:pPr marL="0">
              <a:lnSpc>
                <a:spcPct val="115000"/>
              </a:lnSpc>
              <a:spcBef>
                <a:spcPts val="600"/>
              </a:spcBef>
            </a:pPr>
            <a:r>
              <a:rPr lang="en-US" sz="1000" dirty="0">
                <a:latin typeface="Calibri" panose="020F0502020204030204" pitchFamily="34" charset="0"/>
                <a:ea typeface="Calibri" panose="020F0502020204030204" pitchFamily="34" charset="0"/>
              </a:rPr>
              <a:t>The below strategies can be used to intervene and support students experiencing a myriad of behavioral health and developmental concerns.  We will be returning to these strategies for intervention and support throughout the next two hours.  </a:t>
            </a:r>
            <a:endParaRPr lang="en-US" sz="1000" dirty="0">
              <a:latin typeface="Arial" panose="020B0604020202020204" pitchFamily="34" charset="0"/>
              <a:ea typeface="Arial" panose="020B0604020202020204" pitchFamily="34" charset="0"/>
            </a:endParaRPr>
          </a:p>
        </p:txBody>
      </p:sp>
      <p:sp>
        <p:nvSpPr>
          <p:cNvPr id="258" name="Google Shape;258;p1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7: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endParaRPr/>
          </a:p>
        </p:txBody>
      </p:sp>
      <p:sp>
        <p:nvSpPr>
          <p:cNvPr id="468" name="Google Shape;468;p37: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220</a:t>
            </a:fld>
            <a:endParaRPr/>
          </a:p>
        </p:txBody>
      </p:sp>
    </p:spTree>
    <p:extLst>
      <p:ext uri="{BB962C8B-B14F-4D97-AF65-F5344CB8AC3E}">
        <p14:creationId xmlns:p14="http://schemas.microsoft.com/office/powerpoint/2010/main" val="222305228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Calibri" panose="020F0502020204030204" pitchFamily="34" charset="0"/>
                <a:ea typeface="Calibri" panose="020F0502020204030204" pitchFamily="34" charset="0"/>
              </a:rPr>
              <a:t>Welcome to this module</a:t>
            </a:r>
            <a:r>
              <a:rPr lang="en-US" sz="1000" dirty="0">
                <a:highlight>
                  <a:srgbClr val="00FF00"/>
                </a:highlight>
                <a:latin typeface="Calibri" panose="020F0502020204030204" pitchFamily="34" charset="0"/>
                <a:ea typeface="Calibri" panose="020F0502020204030204" pitchFamily="34" charset="0"/>
              </a:rPr>
              <a:t>/section</a:t>
            </a:r>
            <a:r>
              <a:rPr lang="en-US" sz="1000" dirty="0">
                <a:latin typeface="Calibri" panose="020F0502020204030204" pitchFamily="34" charset="0"/>
                <a:ea typeface="Calibri" panose="020F0502020204030204" pitchFamily="34" charset="0"/>
              </a:rPr>
              <a:t> on EMERGENCY PROCEDURES AND TRAINING DRILLS, INCLUDING, FIRE, NATURAL DISASTER, ACTIVE SHOOTER, HOSTAGE SITUATION AND BOMB THREATS. The objective of this training is to provide School Safety and Security Coordinators with important knowledge and understanding of Emergency Procedures and Training Drills and how it pertains to school officials both on and off-site. </a:t>
            </a:r>
          </a:p>
          <a:p>
            <a:endParaRPr lang="en-US" sz="1000" dirty="0">
              <a:latin typeface="Calibri" panose="020F0502020204030204" pitchFamily="34" charset="0"/>
            </a:endParaRPr>
          </a:p>
          <a:p>
            <a:r>
              <a:rPr lang="en-US" sz="1000" b="1" dirty="0">
                <a:highlight>
                  <a:srgbClr val="FF00FF"/>
                </a:highlight>
                <a:latin typeface="Calibri" panose="020F0502020204030204" pitchFamily="34" charset="0"/>
                <a:ea typeface="Arial" panose="020B0604020202020204" pitchFamily="34" charset="0"/>
              </a:rPr>
              <a:t>Poll participants as to how many can talk with confidence about their own school entity’s EPP, and the roles and responsibilities within it?</a:t>
            </a:r>
          </a:p>
          <a:p>
            <a:endParaRPr lang="en-US" sz="1000" dirty="0">
              <a:highlight>
                <a:srgbClr val="FF00FF"/>
              </a:highlight>
              <a:latin typeface="Calibri" panose="020F0502020204030204" pitchFamily="34" charset="0"/>
              <a:ea typeface="Arial" panose="020B0604020202020204" pitchFamily="34" charset="0"/>
            </a:endParaRPr>
          </a:p>
          <a:p>
            <a:r>
              <a:rPr lang="en-US" sz="1000" b="1" dirty="0">
                <a:highlight>
                  <a:srgbClr val="FF00FF"/>
                </a:highlight>
                <a:latin typeface="Calibri" panose="020F0502020204030204" pitchFamily="34" charset="0"/>
                <a:ea typeface="Arial" panose="020B0604020202020204" pitchFamily="34" charset="0"/>
              </a:rPr>
              <a:t>Are people confident that everyone within their school community knows what to do and how to do it in different emergencies? </a:t>
            </a:r>
          </a:p>
          <a:p>
            <a:endParaRPr lang="en-US" sz="1000" dirty="0">
              <a:highlight>
                <a:srgbClr val="FF00FF"/>
              </a:highlight>
              <a:latin typeface="Calibri" panose="020F0502020204030204" pitchFamily="34" charset="0"/>
              <a:ea typeface="Arial" panose="020B0604020202020204" pitchFamily="34" charset="0"/>
            </a:endParaRPr>
          </a:p>
          <a:p>
            <a:r>
              <a:rPr lang="en-US" sz="1000" dirty="0">
                <a:highlight>
                  <a:srgbClr val="FF00FF"/>
                </a:highlight>
                <a:latin typeface="Calibri" panose="020F0502020204030204" pitchFamily="34" charset="0"/>
                <a:ea typeface="Arial" panose="020B0604020202020204" pitchFamily="34" charset="0"/>
              </a:rPr>
              <a:t>The answer is unlikely to be yes! As, even in highly mature, safety-driven enterprises, there are always detectible gaps in knowledge and confidence in how to carry out a plan or an action. </a:t>
            </a:r>
            <a:endParaRPr lang="en-US" sz="1000" dirty="0"/>
          </a:p>
        </p:txBody>
      </p:sp>
      <p:sp>
        <p:nvSpPr>
          <p:cNvPr id="4" name="Slide Number Placeholder 3"/>
          <p:cNvSpPr>
            <a:spLocks noGrp="1"/>
          </p:cNvSpPr>
          <p:nvPr>
            <p:ph type="sldNum" sz="quarter" idx="5"/>
          </p:nvPr>
        </p:nvSpPr>
        <p:spPr/>
        <p:txBody>
          <a:bodyPr/>
          <a:lstStyle/>
          <a:p>
            <a:fld id="{5C3980E6-91B7-EE4A-8C5E-96A5CADA35AF}" type="slidenum">
              <a:rPr lang="en-US" smtClean="0"/>
              <a:t>221</a:t>
            </a:fld>
            <a:endParaRPr lang="en-US"/>
          </a:p>
        </p:txBody>
      </p:sp>
    </p:spTree>
    <p:extLst>
      <p:ext uri="{BB962C8B-B14F-4D97-AF65-F5344CB8AC3E}">
        <p14:creationId xmlns:p14="http://schemas.microsoft.com/office/powerpoint/2010/main" val="189843893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Emergency Preparedness Plans (EPP) are known by lots of different names but essentially cover the same ground:</a:t>
            </a:r>
            <a:endParaRPr lang="en-US" sz="1000" dirty="0">
              <a:solidFill>
                <a:schemeClr val="tx1"/>
              </a:solidFill>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endParaRPr lang="en-US" sz="1000" dirty="0">
              <a:solidFill>
                <a:schemeClr val="tx1"/>
              </a:solidFill>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The name does not matter – and will vary across school entities. They all provide the codified reference for doing the following:</a:t>
            </a:r>
          </a:p>
          <a:p>
            <a:pPr marL="342857" indent="-342857">
              <a:spcBef>
                <a:spcPts val="600"/>
              </a:spcBef>
              <a:buFont typeface="Symbol" pitchFamily="2" charset="2"/>
              <a:buChar char=""/>
            </a:pPr>
            <a:r>
              <a:rPr lang="en-US" sz="1000" b="1" dirty="0">
                <a:solidFill>
                  <a:srgbClr val="000000"/>
                </a:solidFill>
                <a:latin typeface="Calibri" panose="020F0502020204030204" pitchFamily="34" charset="0"/>
                <a:ea typeface="Arial" panose="020B0604020202020204" pitchFamily="34" charset="0"/>
                <a:cs typeface="Calibri" panose="020F0502020204030204" pitchFamily="34" charset="0"/>
              </a:rPr>
              <a:t>Prevent and Protect </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Preparing for and preventing emergencies from occurring – as far as is possible.</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b="1" dirty="0">
                <a:solidFill>
                  <a:srgbClr val="000000"/>
                </a:solidFill>
                <a:latin typeface="Calibri" panose="020F0502020204030204" pitchFamily="34" charset="0"/>
                <a:ea typeface="Arial" panose="020B0604020202020204" pitchFamily="34" charset="0"/>
                <a:cs typeface="Calibri" panose="020F0502020204030204" pitchFamily="34" charset="0"/>
              </a:rPr>
              <a:t>Mitigate and Respond:</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 The initial response to an emergency event and then the management of the response through to the full containment of any further direct threat.</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Aft>
                <a:spcPts val="600"/>
              </a:spcAft>
              <a:buFont typeface="Symbol" pitchFamily="2" charset="2"/>
              <a:buChar char=""/>
            </a:pPr>
            <a:r>
              <a:rPr lang="en-US" sz="1000" b="1" dirty="0">
                <a:solidFill>
                  <a:srgbClr val="000000"/>
                </a:solidFill>
                <a:latin typeface="Calibri" panose="020F0502020204030204" pitchFamily="34" charset="0"/>
                <a:ea typeface="Arial" panose="020B0604020202020204" pitchFamily="34" charset="0"/>
                <a:cs typeface="Calibri" panose="020F0502020204030204" pitchFamily="34" charset="0"/>
              </a:rPr>
              <a:t>Recover:</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 Transitioning out of emergency response by dealing with any residual risks and then recovering to a situation where the school can get back to its business of educating young people.</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endPar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Note the way the EPP breaks down the approach into three distinct phases. This is commonly seen as good practice across the world and across sectors, when structuring approaches to dealing with events that could present a threat to people and places.</a:t>
            </a:r>
            <a:endParaRPr lang="en-US" sz="1000" b="1" dirty="0">
              <a:solidFill>
                <a:srgbClr val="000000"/>
              </a:solidFill>
              <a:highlight>
                <a:srgbClr val="FF00FF"/>
              </a:highlight>
              <a:latin typeface="Calibri" panose="020F0502020204030204" pitchFamily="34" charset="0"/>
              <a:ea typeface="Arial" panose="020B0604020202020204" pitchFamily="34" charset="0"/>
              <a:cs typeface="Calibri" panose="020F0502020204030204" pitchFamily="34" charset="0"/>
            </a:endParaRPr>
          </a:p>
          <a:p>
            <a:pPr marL="0">
              <a:spcBef>
                <a:spcPts val="600"/>
              </a:spcBef>
              <a:spcAft>
                <a:spcPts val="600"/>
              </a:spcAft>
            </a:pPr>
            <a:endParaRPr lang="en-US" sz="1000" b="1" dirty="0">
              <a:solidFill>
                <a:srgbClr val="000000"/>
              </a:solidFill>
              <a:highlight>
                <a:srgbClr val="FF00FF"/>
              </a:highlight>
              <a:latin typeface="Calibri" panose="020F0502020204030204" pitchFamily="34" charset="0"/>
              <a:ea typeface="Arial" panose="020B0604020202020204" pitchFamily="34" charset="0"/>
              <a:cs typeface="Calibri" panose="020F0502020204030204" pitchFamily="34" charset="0"/>
            </a:endParaRPr>
          </a:p>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As you reflect on your school entity’s EPP does it cover these aspects? Note the way the EPP breaks down the approach into those three distinct phases. This is commonly seen as good practice across the world and across sectors, when structuring approaches to dealing with events that could present a threat to people and places.</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endPar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EPPs are plans. And this means they should be:</a:t>
            </a:r>
          </a:p>
          <a:p>
            <a:pPr marL="0">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Bef>
                <a:spcPts val="600"/>
              </a:spcBef>
              <a:buFont typeface="Symbol" pitchFamily="2" charset="2"/>
              <a:buChar char=""/>
            </a:pPr>
            <a:r>
              <a:rPr lang="en-US" sz="1000" b="1" dirty="0">
                <a:solidFill>
                  <a:srgbClr val="000000"/>
                </a:solidFill>
                <a:latin typeface="Calibri" panose="020F0502020204030204" pitchFamily="34" charset="0"/>
                <a:ea typeface="Arial" panose="020B0604020202020204" pitchFamily="34" charset="0"/>
                <a:cs typeface="Calibri" panose="020F0502020204030204" pitchFamily="34" charset="0"/>
              </a:rPr>
              <a:t>Clear and prescriptive:</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 It should indicate who does what, when they do it, which part of the plan is triggered by what action, who needs to be communicated with, how are external agencies integrated into the response.</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b="1" dirty="0">
                <a:solidFill>
                  <a:srgbClr val="000000"/>
                </a:solidFill>
                <a:latin typeface="Calibri" panose="020F0502020204030204" pitchFamily="34" charset="0"/>
                <a:ea typeface="Arial" panose="020B0604020202020204" pitchFamily="34" charset="0"/>
                <a:cs typeface="Calibri" panose="020F0502020204030204" pitchFamily="34" charset="0"/>
              </a:rPr>
              <a:t>Owned:</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 With clear roles and responsibilities assigned, at all phases of the plan.</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b="1" dirty="0">
                <a:solidFill>
                  <a:srgbClr val="000000"/>
                </a:solidFill>
                <a:latin typeface="Calibri" panose="020F0502020204030204" pitchFamily="34" charset="0"/>
                <a:ea typeface="Arial" panose="020B0604020202020204" pitchFamily="34" charset="0"/>
                <a:cs typeface="Calibri" panose="020F0502020204030204" pitchFamily="34" charset="0"/>
              </a:rPr>
              <a:t>Shared:</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 Everyone with specific roles or responsibilities must know the details of their given roles and responsibilities and be supported when carrying them out.</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Aft>
                <a:spcPts val="600"/>
              </a:spcAft>
              <a:buFont typeface="Symbol" pitchFamily="2" charset="2"/>
              <a:buChar char=""/>
            </a:pPr>
            <a:r>
              <a:rPr lang="en-US" sz="1000" b="1" dirty="0">
                <a:solidFill>
                  <a:srgbClr val="000000"/>
                </a:solidFill>
                <a:latin typeface="Calibri" panose="020F0502020204030204" pitchFamily="34" charset="0"/>
                <a:ea typeface="Arial" panose="020B0604020202020204" pitchFamily="34" charset="0"/>
                <a:cs typeface="Calibri" panose="020F0502020204030204" pitchFamily="34" charset="0"/>
              </a:rPr>
              <a:t>Current:</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 Plans must be maintained – and that must be an assigned responsibility – so that important information, such as the emergency communications contact details, or incorporation of new mandated or best practice requirements is actioned and verifiably documented. EPPs are living documents.</a:t>
            </a:r>
            <a:endParaRPr lang="en-US" sz="1000" dirty="0">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3980E6-91B7-EE4A-8C5E-96A5CADA35AF}" type="slidenum">
              <a:rPr lang="en-US" smtClean="0"/>
              <a:t>222</a:t>
            </a:fld>
            <a:endParaRPr lang="en-US"/>
          </a:p>
        </p:txBody>
      </p:sp>
    </p:spTree>
    <p:extLst>
      <p:ext uri="{BB962C8B-B14F-4D97-AF65-F5344CB8AC3E}">
        <p14:creationId xmlns:p14="http://schemas.microsoft.com/office/powerpoint/2010/main" val="208089913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There is no absolute standard structure to an EPP, although most will, in some way, conform to the three phases of prepare and prevent, respond and manage, and transition and recover. PEMA’s </a:t>
            </a:r>
            <a:r>
              <a:rPr lang="en-US" sz="1000" u="sng" dirty="0">
                <a:solidFill>
                  <a:srgbClr val="000000"/>
                </a:solidFill>
                <a:latin typeface="Calibri" panose="020F0502020204030204" pitchFamily="34" charset="0"/>
                <a:ea typeface="Arial" panose="020B0604020202020204" pitchFamily="34" charset="0"/>
                <a:cs typeface="Calibri" panose="020F0502020204030204" pitchFamily="34" charset="0"/>
                <a:hlinkClick r:id="rId3"/>
              </a:rPr>
              <a:t>Model School Emergency Operations Plan</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 however contains a comprehensive and coherent structure that reflects good practice in its treatment of the full scope of emergency preparedness planning and response. PEMA advise breaking an EPP down as follows: </a:t>
            </a:r>
          </a:p>
          <a:p>
            <a:pPr marL="0">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Bef>
                <a:spcPts val="600"/>
              </a:spcBef>
              <a:buFont typeface="Symbol" pitchFamily="2" charset="2"/>
              <a:buChar char=""/>
            </a:pPr>
            <a:r>
              <a:rPr lang="en-US" sz="1000" b="1" dirty="0">
                <a:solidFill>
                  <a:srgbClr val="000000"/>
                </a:solidFill>
                <a:latin typeface="Calibri" panose="020F0502020204030204" pitchFamily="34" charset="0"/>
                <a:ea typeface="Arial" panose="020B0604020202020204" pitchFamily="34" charset="0"/>
                <a:cs typeface="Calibri" panose="020F0502020204030204" pitchFamily="34" charset="0"/>
              </a:rPr>
              <a:t>The Basic Plan:</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 This is the core of the EPP, detailing, among other things, planning assumptions, organizational structure and assigned responsibilities, and generalized guidance on how incident response will be directed, controlled, and coordinated.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b="1" u="sng" dirty="0">
                <a:solidFill>
                  <a:srgbClr val="000000"/>
                </a:solidFill>
                <a:latin typeface="Calibri" panose="020F0502020204030204" pitchFamily="34" charset="0"/>
                <a:ea typeface="Arial" panose="020B0604020202020204" pitchFamily="34" charset="0"/>
                <a:cs typeface="Calibri" panose="020F0502020204030204" pitchFamily="34" charset="0"/>
                <a:hlinkClick r:id="rId4"/>
              </a:rPr>
              <a:t>Functional Annexes</a:t>
            </a:r>
            <a:r>
              <a:rPr lang="en-US" sz="1000" b="1" dirty="0">
                <a:solidFill>
                  <a:srgbClr val="000000"/>
                </a:solidFill>
                <a:latin typeface="Calibri" panose="020F0502020204030204" pitchFamily="34" charset="0"/>
                <a:ea typeface="Arial" panose="020B0604020202020204" pitchFamily="34" charset="0"/>
                <a:cs typeface="Calibri" panose="020F0502020204030204" pitchFamily="34" charset="0"/>
              </a:rPr>
              <a:t>:</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 Recognizing that, in response to an emergency there are some things that will always or often happen. The Functional Annexes are where planned guidance on aspects of emergency preparedness and response will be found.  For example: communications, evacuations, sheltering-in-place, lockdowns, accounting for all people, reunification processes, etc. will be found in the functional annexes.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Aft>
                <a:spcPts val="600"/>
              </a:spcAft>
              <a:buFont typeface="Symbol" pitchFamily="2" charset="2"/>
              <a:buChar char=""/>
            </a:pPr>
            <a:r>
              <a:rPr lang="en-US" sz="1000" b="1" dirty="0">
                <a:solidFill>
                  <a:srgbClr val="000000"/>
                </a:solidFill>
                <a:latin typeface="Calibri" panose="020F0502020204030204" pitchFamily="34" charset="0"/>
                <a:ea typeface="Arial" panose="020B0604020202020204" pitchFamily="34" charset="0"/>
                <a:cs typeface="Calibri" panose="020F0502020204030204" pitchFamily="34" charset="0"/>
              </a:rPr>
              <a:t>Threat- or Hazard-Specific Annexes:</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 Building out of the Functional Annexes, the Threat- or Hazard-Specific Annexes will provide the tactical instructions for what will happen in relation to specific emergencies, such as active shooter events, hazardous materials incidents, or severe storms. In PEMA’s tool kit for schools, these annexes can be prepared using simple checklists that detail individual responsibilities before, during and after an incident.</a:t>
            </a:r>
          </a:p>
          <a:p>
            <a:pPr marL="342857" indent="-342857">
              <a:spcAft>
                <a:spcPts val="600"/>
              </a:spcAft>
              <a:buFont typeface="Symbol" pitchFamily="2" charset="2"/>
              <a:buChar char=""/>
            </a:pPr>
            <a:endPar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An important caveat here: there will be aspects of the EPP that </a:t>
            </a:r>
            <a:r>
              <a:rPr lang="en-US" sz="1000" b="1" i="1" dirty="0">
                <a:solidFill>
                  <a:srgbClr val="000000"/>
                </a:solidFill>
                <a:latin typeface="Calibri" panose="020F0502020204030204" pitchFamily="34" charset="0"/>
                <a:ea typeface="Arial" panose="020B0604020202020204" pitchFamily="34" charset="0"/>
                <a:cs typeface="Calibri" panose="020F0502020204030204" pitchFamily="34" charset="0"/>
              </a:rPr>
              <a:t>will not be shared with the </a:t>
            </a:r>
            <a:r>
              <a:rPr lang="en-US" sz="1000" b="1" i="1" u="sng" dirty="0">
                <a:solidFill>
                  <a:srgbClr val="000000"/>
                </a:solidFill>
                <a:latin typeface="Calibri" panose="020F0502020204030204" pitchFamily="34" charset="0"/>
                <a:ea typeface="Arial" panose="020B0604020202020204" pitchFamily="34" charset="0"/>
                <a:cs typeface="Calibri" panose="020F0502020204030204" pitchFamily="34" charset="0"/>
              </a:rPr>
              <a:t>whole</a:t>
            </a:r>
            <a:r>
              <a:rPr lang="en-US" sz="1000" b="1" i="1" dirty="0">
                <a:solidFill>
                  <a:srgbClr val="000000"/>
                </a:solidFill>
                <a:latin typeface="Calibri" panose="020F0502020204030204" pitchFamily="34" charset="0"/>
                <a:ea typeface="Arial" panose="020B0604020202020204" pitchFamily="34" charset="0"/>
                <a:cs typeface="Calibri" panose="020F0502020204030204" pitchFamily="34" charset="0"/>
              </a:rPr>
              <a:t> school community.</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 In the hands of someone who might have hostile intent, this could enable them to anticipate how the school will respond – where people will go, what will trigger an alert and so on, and enable them to plan around these defensive measures. </a:t>
            </a:r>
            <a:r>
              <a:rPr lang="en-US" sz="1000" dirty="0">
                <a:latin typeface="Calibri" panose="020F0502020204030204" pitchFamily="34" charset="0"/>
                <a:ea typeface="Arial" panose="020B0604020202020204" pitchFamily="34" charset="0"/>
              </a:rPr>
              <a:t>Many schools will have emergency reference documents such as a flipchart that are posted in each room in the building.  Staff members, substitutes, itinerants, and other non-regular building employees should be made aware of the location and content of these emergency documents and their location.</a:t>
            </a:r>
            <a:endPar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0">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On a final note, related to emergency training drills and the EPP; training is of limited value where individuals ‘go through the motions’. Safety training requires people to ‘situate’ themselves ‘inside’ the scenario, placing themselves under a little stress as they visualize what might actually be happening for instance when a fire alarm sounds, or they receive a notification to shelter-in-place, or lockdown.  Those that are conducting safety drills are encouraged to develop a plan to receive feedback from all people that are participating in said drill.  This can be accomplished in multiple ways, group or staff meeting, email, online poll, etc.  No matter the method, it is important to gather information on the effectiveness of your procedures and drills and make informed changes accordingly.</a:t>
            </a:r>
          </a:p>
          <a:p>
            <a:pPr marL="0">
              <a:spcBef>
                <a:spcPts val="600"/>
              </a:spcBef>
              <a:spcAft>
                <a:spcPts val="600"/>
              </a:spcAft>
            </a:pPr>
            <a:endPar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*Substitutes and New Hires: How do they know this information?</a:t>
            </a:r>
          </a:p>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*Flip Charts could be a valuable resource for each classroom. </a:t>
            </a:r>
            <a:endParaRPr lang="en-US" sz="1000" dirty="0">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3980E6-91B7-EE4A-8C5E-96A5CADA35AF}" type="slidenum">
              <a:rPr lang="en-US" smtClean="0"/>
              <a:t>223</a:t>
            </a:fld>
            <a:endParaRPr lang="en-US"/>
          </a:p>
        </p:txBody>
      </p:sp>
    </p:spTree>
    <p:extLst>
      <p:ext uri="{BB962C8B-B14F-4D97-AF65-F5344CB8AC3E}">
        <p14:creationId xmlns:p14="http://schemas.microsoft.com/office/powerpoint/2010/main" val="25749790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The Pennsylvania Emergency Management Agency (PEMA) currently provides </a:t>
            </a:r>
            <a:r>
              <a:rPr lang="en-US" sz="1000" u="sng" dirty="0">
                <a:solidFill>
                  <a:srgbClr val="000000"/>
                </a:solidFill>
                <a:latin typeface="Calibri" panose="020F0502020204030204" pitchFamily="34" charset="0"/>
                <a:ea typeface="Arial" panose="020B0604020202020204" pitchFamily="34" charset="0"/>
                <a:cs typeface="Calibri" panose="020F0502020204030204" pitchFamily="34" charset="0"/>
                <a:hlinkClick r:id="rId3"/>
              </a:rPr>
              <a:t>extensive guidance</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 to school entities to comply with their legal obligations in developing a comprehensive disaster response and emergency preparedness plan. </a:t>
            </a:r>
          </a:p>
          <a:p>
            <a:pPr marL="0">
              <a:spcBef>
                <a:spcPts val="600"/>
              </a:spcBef>
              <a:spcAft>
                <a:spcPts val="600"/>
              </a:spcAft>
            </a:pPr>
            <a:endPar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0">
              <a:spcBef>
                <a:spcPts val="600"/>
              </a:spcBef>
              <a:spcAft>
                <a:spcPts val="600"/>
              </a:spcAft>
            </a:pPr>
            <a:r>
              <a:rPr lang="en-US" sz="1000" dirty="0">
                <a:solidFill>
                  <a:schemeClr val="tx1"/>
                </a:solidFill>
                <a:latin typeface="Calibri" panose="020F0502020204030204" pitchFamily="34" charset="0"/>
                <a:ea typeface="Arial" panose="020B0604020202020204" pitchFamily="34" charset="0"/>
                <a:cs typeface="Arial" panose="020B0604020202020204" pitchFamily="34" charset="0"/>
              </a:rPr>
              <a:t>S</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chool entities are explicitly directed to develop emergency preparedness plans that are consistent with PEMA guidelines and that </a:t>
            </a:r>
            <a:r>
              <a:rPr lang="en-US" sz="1000" b="1" i="1" dirty="0">
                <a:solidFill>
                  <a:srgbClr val="000000"/>
                </a:solidFill>
                <a:latin typeface="Calibri" panose="020F0502020204030204" pitchFamily="34" charset="0"/>
                <a:ea typeface="Arial" panose="020B0604020202020204" pitchFamily="34" charset="0"/>
                <a:cs typeface="Calibri" panose="020F0502020204030204" pitchFamily="34" charset="0"/>
              </a:rPr>
              <a:t>all</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 first responders—local police, fire departments and county emergency management agencies—will be provided with a copy of their EPP.</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endPar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While the majority of PEMA’s guidance is aimed at administrators and others involved in developing EPPs, there are aspects which all who are impacted should understand. It is good practice to ensure planning that:</a:t>
            </a:r>
          </a:p>
          <a:p>
            <a:pPr marL="342857" indent="-342857">
              <a:spcAft>
                <a:spcPts val="600"/>
              </a:spcAft>
              <a:buFont typeface="Symbol" pitchFamily="2" charset="2"/>
              <a:buChar char=""/>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Bef>
                <a:spcPts val="600"/>
              </a:spcBef>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…uses assessment to customize plans at the building level. This means that the specific context provided by individual buildings might have an influence on what individual employees might be required to do during an emergency and this may be different to what those in other buildings may do.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Aft>
                <a:spcPts val="600"/>
              </a:spcAft>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…considers all settings at all times. This includes planning that accounts for incidents that may occur during and outside the school day as well as on and off campus (e.g., sporting events, field trips).</a:t>
            </a:r>
            <a:endParaRPr lang="en-US" sz="1000" kern="1200" dirty="0">
              <a:solidFill>
                <a:srgbClr val="000000"/>
              </a:solidFill>
              <a:latin typeface="Calibri" panose="020F0502020204030204" pitchFamily="34" charset="0"/>
              <a:ea typeface="Arial" panose="020B0604020202020204" pitchFamily="34" charset="0"/>
              <a:cs typeface="Arial" panose="020B0604020202020204" pitchFamily="34" charset="0"/>
            </a:endParaRPr>
          </a:p>
          <a:p>
            <a:pPr marL="342857" indent="-342857">
              <a:spcAft>
                <a:spcPts val="600"/>
              </a:spcAft>
              <a:buFont typeface="Symbol" pitchFamily="2" charset="2"/>
              <a:buChar char=""/>
            </a:pPr>
            <a:r>
              <a:rPr lang="en-US" sz="1000" dirty="0">
                <a:latin typeface="Calibri" panose="020F0502020204030204" pitchFamily="34" charset="0"/>
                <a:ea typeface="Arial" panose="020B0604020202020204" pitchFamily="34" charset="0"/>
              </a:rPr>
              <a:t>…provides for the functional needs of the whole school community. The “whole school community” includes children, individuals with disabilities and others with access and functional needs, those from religiously, racially, and ethnically diverse backgrounds, and people with limited English proficiency. Everyone must be able to equally access parts of the EPP applicable to their specific roles and expectations and take from it fully what they need.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Aft>
                <a:spcPts val="600"/>
              </a:spcAft>
              <a:buFont typeface="Symbol" pitchFamily="2" charset="2"/>
              <a:buChar char=""/>
            </a:pP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kern="100" dirty="0">
                <a:solidFill>
                  <a:srgbClr val="000000"/>
                </a:solidFill>
                <a:latin typeface="Segoe UI" panose="020B0502040204020203" pitchFamily="34" charset="0"/>
                <a:ea typeface="Calibri" panose="020F0502020204030204" pitchFamily="34" charset="0"/>
                <a:cs typeface="Calibri" panose="020F0502020204030204" pitchFamily="34" charset="0"/>
              </a:rPr>
              <a:t>Through inclusive planning, we can create an all-hazards approach to preparing for and responding to emergencies that meet the special needs of our more vulnerable populations within our school communities. This includes members of our faculties, staff, and student bodies who belong to groups whose needs are not fully addressed by traditional emergency planning, training, or responses.  This includes the different categories of support necessary during emergencies such as assisting those with communication, cognitive &amp; processing, medical, flexibility/rigidity, behavior, sensory, or mobility needs. </a:t>
            </a:r>
            <a:r>
              <a:rPr lang="en-US" sz="1000" kern="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On this last point, if you would like to  explore this important topic more deeply, the Readiness and Emergency Management for School Technical Assistance Center (</a:t>
            </a:r>
            <a:r>
              <a:rPr lang="en-US" sz="1000" u="sng" kern="100"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4"/>
              </a:rPr>
              <a:t>REMS</a:t>
            </a:r>
            <a:r>
              <a:rPr lang="en-US" sz="1000" kern="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is a rich source of training and the technical assistance materials that will provide you with an extensive range of topics associated with safety and security emergency preparedness and response. These include a specific training and resource pack on </a:t>
            </a:r>
            <a:r>
              <a:rPr lang="en-US" sz="1000" u="sng" kern="100" dirty="0">
                <a:solidFill>
                  <a:srgbClr val="0070C0"/>
                </a:solidFill>
                <a:latin typeface="Calibri" panose="020F0502020204030204" pitchFamily="34" charset="0"/>
                <a:ea typeface="Times New Roman" panose="02020603050405020304" pitchFamily="18" charset="0"/>
                <a:cs typeface="Calibri" panose="020F0502020204030204" pitchFamily="34" charset="0"/>
                <a:hlinkClick r:id="rId5"/>
              </a:rPr>
              <a:t>Integrating the needs of students and staff with disabilities and other access and functional needs</a:t>
            </a:r>
            <a:r>
              <a:rPr lang="en-US" sz="1000" u="sng" kern="100"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kern="100" dirty="0">
                <a:latin typeface="Calibri" panose="020F0502020204030204" pitchFamily="34" charset="0"/>
                <a:ea typeface="Times New Roman" panose="02020603050405020304" pitchFamily="18" charset="0"/>
                <a:cs typeface="Calibri" panose="020F0502020204030204" pitchFamily="34" charset="0"/>
              </a:rPr>
              <a:t> </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r>
              <a:rPr lang="en-US" sz="1000" kern="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As an example, some of the considerations should include:</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spcBef>
                <a:spcPts val="600"/>
              </a:spcBef>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Accounting for varied physical needs during lockdown, evacuation, reverse evacuation, and shelter-in place.</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Additional devices or sensory tools included in kits used during emergencies.</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Consideration of alternate forms of notification to address communication barriers</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Using age appropriate and developmentally appropriate training resources.</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flashcards</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taking field trips to rally points</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Directions written out for the student to read</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Pictures of each direction</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 social story describing the directions for the student.</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flashcards</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taking field trips to rally points</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Directions written out for the student to read</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Pictures of each direction</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spcAft>
                <a:spcPts val="600"/>
              </a:spcAft>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 social story describing the directions for the student.</a:t>
            </a:r>
            <a:endParaRPr lang="en-US" sz="1000" dirty="0">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3980E6-91B7-EE4A-8C5E-96A5CADA35AF}" type="slidenum">
              <a:rPr lang="en-US" smtClean="0"/>
              <a:t>224</a:t>
            </a:fld>
            <a:endParaRPr lang="en-US"/>
          </a:p>
        </p:txBody>
      </p:sp>
    </p:spTree>
    <p:extLst>
      <p:ext uri="{BB962C8B-B14F-4D97-AF65-F5344CB8AC3E}">
        <p14:creationId xmlns:p14="http://schemas.microsoft.com/office/powerpoint/2010/main" val="347397132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For most school entities, PEMA’s EPP </a:t>
            </a:r>
            <a:r>
              <a:rPr lang="en-US" sz="1000" u="sng" dirty="0">
                <a:solidFill>
                  <a:srgbClr val="000000"/>
                </a:solidFill>
                <a:latin typeface="Calibri" panose="020F0502020204030204" pitchFamily="34" charset="0"/>
                <a:ea typeface="Arial" panose="020B0604020202020204" pitchFamily="34" charset="0"/>
                <a:cs typeface="Arial" panose="020B0604020202020204" pitchFamily="34" charset="0"/>
                <a:hlinkClick r:id="rId3"/>
              </a:rPr>
              <a:t>Functional Annex</a:t>
            </a: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 on Communications provides the good practice structure. It works through the following sections of relevance to school employees in general:</a:t>
            </a:r>
          </a:p>
          <a:p>
            <a:pPr marL="0">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Bef>
                <a:spcPts val="600"/>
              </a:spcBef>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Actions that, taken before an incident, will optimize the ability of the school and its community to talk to each other, including the need to develop a relationship with parents/guardians so that they trust and know how to access alerts and incident information; the requirement to inform parents/guardians about the school’s EPP, its purpose, and its objectives, such as through the school newsletter and a presentation delivered at Back–to-School Night; and the need to be prepared with translation services for non-English-speaking families and students with limited English proficiency.</a:t>
            </a:r>
          </a:p>
          <a:p>
            <a:pPr marL="342857" indent="-342857">
              <a:spcBef>
                <a:spcPts val="600"/>
              </a:spcBef>
              <a:buFont typeface="Symbol" pitchFamily="2" charset="2"/>
              <a:buChar char=""/>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An overview of possible internal communications systems for use in an emergency:</a:t>
            </a:r>
            <a:endParaRPr lang="en-US" sz="1000" dirty="0">
              <a:latin typeface="Calibri" panose="020F0502020204030204" pitchFamily="34" charset="0"/>
              <a:ea typeface="Arial" panose="020B0604020202020204" pitchFamily="34" charset="0"/>
              <a:cs typeface="Arial" panose="020B0604020202020204" pitchFamily="34" charset="0"/>
            </a:endParaRPr>
          </a:p>
          <a:p>
            <a:pPr marL="742857" lvl="1" indent="-285714">
              <a:buFont typeface="Courier New" panose="02070309020205020404" pitchFamily="49" charset="0"/>
              <a:buChar char="o"/>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A telephone tree which is a simple solution to cascading information quickly to a large group. Typically, the tree originates with the principal, who contacts the members of a pre-designated Incident Management Team.  Team members then will contact groups of staff – teachers, administrators, and support staff.</a:t>
            </a:r>
            <a:endParaRPr lang="en-US" sz="1000" dirty="0">
              <a:latin typeface="Calibri" panose="020F0502020204030204" pitchFamily="34" charset="0"/>
              <a:ea typeface="Arial" panose="020B0604020202020204" pitchFamily="34" charset="0"/>
              <a:cs typeface="Arial" panose="020B0604020202020204" pitchFamily="34" charset="0"/>
            </a:endParaRPr>
          </a:p>
          <a:p>
            <a:pPr marL="742857" lvl="1" indent="-285714">
              <a:buFont typeface="Courier New" panose="02070309020205020404" pitchFamily="49" charset="0"/>
              <a:buChar char="o"/>
            </a:pPr>
            <a:r>
              <a:rPr lang="en-US" sz="1000" b="1" i="1" dirty="0">
                <a:solidFill>
                  <a:srgbClr val="FF0000"/>
                </a:solidFill>
                <a:latin typeface="Calibri" panose="020F0502020204030204" pitchFamily="34" charset="0"/>
                <a:ea typeface="Arial" panose="020B0604020202020204" pitchFamily="34" charset="0"/>
                <a:cs typeface="Arial" panose="020B0604020202020204" pitchFamily="34" charset="0"/>
              </a:rPr>
              <a:t>Public Address systems: everyone should have access</a:t>
            </a:r>
          </a:p>
          <a:p>
            <a:pPr marL="742857" lvl="1" indent="-285714">
              <a:buFont typeface="Courier New" panose="02070309020205020404" pitchFamily="49" charset="0"/>
              <a:buChar char="o"/>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Mass Notification Systems, such as bulk SMS text, phone, and email blast.</a:t>
            </a:r>
            <a:endParaRPr lang="en-US" sz="1000" dirty="0">
              <a:latin typeface="Calibri" panose="020F0502020204030204" pitchFamily="34" charset="0"/>
              <a:ea typeface="Arial" panose="020B0604020202020204" pitchFamily="34" charset="0"/>
              <a:cs typeface="Arial" panose="020B0604020202020204" pitchFamily="34" charset="0"/>
            </a:endParaRPr>
          </a:p>
          <a:p>
            <a:pPr marL="742857" lvl="1" indent="-285714">
              <a:buFont typeface="Courier New" panose="02070309020205020404" pitchFamily="49" charset="0"/>
              <a:buChar char="o"/>
            </a:pPr>
            <a:r>
              <a:rPr lang="en-US" sz="1000" b="1" i="1" dirty="0">
                <a:solidFill>
                  <a:srgbClr val="000000"/>
                </a:solidFill>
                <a:latin typeface="Calibri" panose="020F0502020204030204" pitchFamily="34" charset="0"/>
                <a:ea typeface="Arial" panose="020B0604020202020204" pitchFamily="34" charset="0"/>
                <a:cs typeface="Arial" panose="020B0604020202020204" pitchFamily="34" charset="0"/>
              </a:rPr>
              <a:t>Two-way radio systems using pre-defined channels for different teams: Who should have these?</a:t>
            </a:r>
            <a:endParaRPr lang="en-US" sz="1000" b="1" i="1" dirty="0">
              <a:latin typeface="Calibri" panose="020F0502020204030204" pitchFamily="34" charset="0"/>
              <a:ea typeface="Arial" panose="020B0604020202020204" pitchFamily="34" charset="0"/>
              <a:cs typeface="Arial" panose="020B0604020202020204" pitchFamily="34" charset="0"/>
            </a:endParaRPr>
          </a:p>
          <a:p>
            <a:pPr marL="742857" lvl="1" indent="-285714">
              <a:buFont typeface="Courier New" panose="02070309020205020404" pitchFamily="49" charset="0"/>
              <a:buChar char="o"/>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Depending on the nature of the threat and the warning time available, school officials might use face to face classroom visits or even school assemblies to pass information. Of course, the warning time for a major storm, with its predicted storm track and meteorological monitoring is far greater than most types of security incidents, such as where there is an unknown and potentially hostile person on school grounds, or there is an active threat. The communications channel used will be specific to the nature of the incident.</a:t>
            </a:r>
          </a:p>
          <a:p>
            <a:pPr marL="742857" lvl="1" indent="-285714">
              <a:buFont typeface="Courier New" panose="02070309020205020404" pitchFamily="49" charset="0"/>
              <a:buChar char="o"/>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An overview of external communications channels and protocols, including communication to parents/guardians and the media, noting that much of the responsibility associated with media engagement will fall to the individual designated as the Public Information Officer (PIO), and school employees should </a:t>
            </a:r>
            <a:r>
              <a:rPr lang="en-US" sz="1000" b="1" dirty="0">
                <a:solidFill>
                  <a:srgbClr val="000000"/>
                </a:solidFill>
                <a:latin typeface="Calibri" panose="020F0502020204030204" pitchFamily="34" charset="0"/>
                <a:ea typeface="Arial" panose="020B0604020202020204" pitchFamily="34" charset="0"/>
                <a:cs typeface="Arial" panose="020B0604020202020204" pitchFamily="34" charset="0"/>
              </a:rPr>
              <a:t>always</a:t>
            </a: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 refer media to this individual, and not answer questions from the media themselves during an emergency.</a:t>
            </a:r>
          </a:p>
          <a:p>
            <a:pPr marL="342857" indent="-342857">
              <a:buFont typeface="Symbol" pitchFamily="2" charset="2"/>
              <a:buChar char=""/>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A consideration of the importance of ‘rumor control’. Incidents – and particularly those of high consequence – will generate a lot of rumor, and there is high potential for this to make it very quickly onto social media. For this reason, the Communications Plan should prioritize how factually accurate information should be collated and communicated to external stakeholders and, critically, within the school to internal groups including administrators, teachers, students, custodians, secretaries, instructional assistants, cafeteria workers, and bus drivers.</a:t>
            </a:r>
          </a:p>
          <a:p>
            <a:pPr marL="342857" indent="-342857">
              <a:buFont typeface="Symbol" pitchFamily="2" charset="2"/>
              <a:buChar char=""/>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Aft>
                <a:spcPts val="600"/>
              </a:spcAft>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How communications will play an important role in the transition and recovery phase after an incident is over and the safety and status of staff and students has been assured, and emergency conditions have stabilized. School employees should know that there may be follow up meetings and/or public forums in extreme situations.</a:t>
            </a:r>
            <a:endParaRPr lang="en-US" sz="1000" dirty="0">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225</a:t>
            </a:fld>
            <a:endParaRPr lang="en-US"/>
          </a:p>
        </p:txBody>
      </p:sp>
    </p:spTree>
    <p:extLst>
      <p:ext uri="{BB962C8B-B14F-4D97-AF65-F5344CB8AC3E}">
        <p14:creationId xmlns:p14="http://schemas.microsoft.com/office/powerpoint/2010/main" val="392059291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Good practice as documented by both FEMA and PEMA is that a Communications Plan is a functional annex </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found in the EPP. </a:t>
            </a:r>
          </a:p>
          <a:p>
            <a:pPr marL="0">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an emergency, the timely passage of accurate information to people who need information to respond quickly and effectively to contain risk is essential. The Communications Plan explains how this will be achieved. For that reason, every school employee should have an understanding of this plan as they may be one or all of the following:</a:t>
            </a:r>
          </a:p>
          <a:p>
            <a:pPr marL="0">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Bef>
                <a:spcPts val="600"/>
              </a:spcBef>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 reporter of a threat or some kind of behavior </a:t>
            </a: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  </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or event that is of concern. And, at its most effective, an EPP – and the wider school safety and security culture – should support every member of the school community – from student to Chief School Administrator – to be alert to concerning behaviors or communications and to circumstances that more generally might present risk, and to report these with confidence, knowing the mechanisms to do so.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Have a specific responsibility to collate information – such as the location and status of people affected by an incident – to ensure those coordinating the response are fully aware of this important information, as it is very likely to influence to where a response is directed to and the nature of the response.</a:t>
            </a: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Aft>
                <a:spcPts val="600"/>
              </a:spcAft>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Have a responsibility for the actual direction or coordination of a response – this could be the Incident Commander – a role we will discuss later, or facilities or transportation manager who may have specific roles dependent on the type of emergency, or it could be the individual designated as a spokesperson, speaking to the media, where the need to have accurate information is paramount.</a:t>
            </a:r>
          </a:p>
          <a:p>
            <a:pPr marL="0">
              <a:spcBef>
                <a:spcPts val="600"/>
              </a:spcBef>
              <a:spcAft>
                <a:spcPts val="600"/>
              </a:spcAft>
            </a:pPr>
            <a:endPar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0">
              <a:spcBef>
                <a:spcPts val="600"/>
              </a:spcBef>
              <a:spcAft>
                <a:spcPts val="600"/>
              </a:spcAft>
            </a:pPr>
            <a:r>
              <a:rPr lang="en-US" sz="1000" dirty="0">
                <a:latin typeface="Calibri" panose="020F0502020204030204" pitchFamily="34" charset="0"/>
                <a:ea typeface="Arial" panose="020B0604020202020204" pitchFamily="34" charset="0"/>
                <a:cs typeface="Arial" panose="020B0604020202020204" pitchFamily="34" charset="0"/>
              </a:rPr>
              <a:t>For those who wish to examine communications planning in emergencies in more detail, the Readiness and Emergency Management for Schools Technical Assistance Center again has some useful additional resources, including: </a:t>
            </a:r>
            <a:r>
              <a:rPr lang="en-US" sz="1000" u="sng" dirty="0">
                <a:solidFill>
                  <a:srgbClr val="0000FF"/>
                </a:solidFill>
                <a:latin typeface="Calibri" panose="020F0502020204030204" pitchFamily="34" charset="0"/>
                <a:ea typeface="Arial" panose="020B0604020202020204" pitchFamily="34" charset="0"/>
                <a:cs typeface="Arial" panose="020B0604020202020204" pitchFamily="34" charset="0"/>
                <a:hlinkClick r:id="rId3"/>
              </a:rPr>
              <a:t>Developing a Communications and Warning Annex</a:t>
            </a:r>
            <a:r>
              <a:rPr lang="en-US" sz="1000" dirty="0">
                <a:latin typeface="Calibri" panose="020F0502020204030204" pitchFamily="34" charset="0"/>
                <a:ea typeface="Arial" panose="020B0604020202020204" pitchFamily="34" charset="0"/>
                <a:cs typeface="Arial" panose="020B0604020202020204" pitchFamily="34" charset="0"/>
              </a:rPr>
              <a:t> (for EPPs).</a:t>
            </a:r>
          </a:p>
          <a:p>
            <a:pPr marL="0">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226</a:t>
            </a:fld>
            <a:endParaRPr lang="en-US"/>
          </a:p>
        </p:txBody>
      </p:sp>
    </p:spTree>
    <p:extLst>
      <p:ext uri="{BB962C8B-B14F-4D97-AF65-F5344CB8AC3E}">
        <p14:creationId xmlns:p14="http://schemas.microsoft.com/office/powerpoint/2010/main" val="422264251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An ever-evolving aspect of our world, including schools, is social media.  Specifically in this case of this training module is how does your communications plan utilize social media. </a:t>
            </a:r>
            <a:r>
              <a:rPr lang="en-US" sz="1000" dirty="0">
                <a:latin typeface="Calibri" panose="020F0502020204030204" pitchFamily="34" charset="0"/>
                <a:ea typeface="Arial" panose="020B0604020202020204" pitchFamily="34" charset="0"/>
                <a:cs typeface="Arial" panose="020B0604020202020204" pitchFamily="34" charset="0"/>
              </a:rPr>
              <a:t>This resource </a:t>
            </a:r>
            <a:r>
              <a:rPr lang="en-US" sz="1000" u="sng" dirty="0">
                <a:solidFill>
                  <a:srgbClr val="0000FF"/>
                </a:solidFill>
                <a:latin typeface="Calibri" panose="020F0502020204030204" pitchFamily="34" charset="0"/>
                <a:ea typeface="Arial" panose="020B0604020202020204" pitchFamily="34" charset="0"/>
                <a:cs typeface="Arial" panose="020B0604020202020204" pitchFamily="34" charset="0"/>
                <a:hlinkClick r:id="rId3"/>
              </a:rPr>
              <a:t>document</a:t>
            </a:r>
            <a:r>
              <a:rPr lang="en-US" sz="1000" u="sng" dirty="0">
                <a:solidFill>
                  <a:srgbClr val="0000FF"/>
                </a:solidFill>
                <a:latin typeface="Calibri" panose="020F0502020204030204" pitchFamily="34" charset="0"/>
                <a:ea typeface="Arial" panose="020B0604020202020204" pitchFamily="34" charset="0"/>
                <a:cs typeface="Arial" panose="020B0604020202020204" pitchFamily="34" charset="0"/>
              </a:rPr>
              <a:t> </a:t>
            </a: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provides some excellent information about using social media </a:t>
            </a:r>
            <a:r>
              <a:rPr lang="en-US" sz="1000" dirty="0">
                <a:latin typeface="Calibri" panose="020F0502020204030204" pitchFamily="34" charset="0"/>
                <a:ea typeface="Arial" panose="020B0604020202020204" pitchFamily="34" charset="0"/>
                <a:cs typeface="Arial" panose="020B0604020202020204" pitchFamily="34" charset="0"/>
              </a:rPr>
              <a:t>before, during and after school crises. </a:t>
            </a:r>
            <a:r>
              <a:rPr lang="en-US" sz="1000" dirty="0">
                <a:solidFill>
                  <a:srgbClr val="000000"/>
                </a:solidFill>
                <a:latin typeface="Calibri" panose="020F0502020204030204" pitchFamily="34" charset="0"/>
                <a:ea typeface="Arial" panose="020B0604020202020204" pitchFamily="34" charset="0"/>
              </a:rPr>
              <a:t>The U.S. Department of Education recommends five mission areas for high-quality school emergency operations planning: prevention, protection, mitigation, response, and recovery. Careful use of social media within each mission area can </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contribute to more effective school crisis safety and intervention efforts. </a:t>
            </a:r>
            <a:r>
              <a:rPr lang="en-US" sz="1000" dirty="0">
                <a:solidFill>
                  <a:srgbClr val="444444"/>
                </a:solidFill>
                <a:latin typeface="Calibri" panose="020F0502020204030204" pitchFamily="34" charset="0"/>
                <a:ea typeface="Times New Roman" panose="02020603050405020304" pitchFamily="18" charset="0"/>
                <a:cs typeface="Calibri" panose="020F0502020204030204" pitchFamily="34" charset="0"/>
              </a:rPr>
              <a:t>You may or may not find any or all of them to be a match for your school entity’s needs, however with the explosion of social media use, it will be near impossible in the future not to have a communication plan that doesn’t contain social media as an important tool. </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The following summarizes some practices for using social media within the areas of mitigation. </a:t>
            </a:r>
            <a:r>
              <a:rPr lang="en-US" sz="1000" dirty="0">
                <a:latin typeface="Calibri" panose="020F0502020204030204" pitchFamily="34" charset="0"/>
                <a:ea typeface="Arial" panose="020B0604020202020204" pitchFamily="34" charset="0"/>
                <a:cs typeface="Calibri" panose="020F0502020204030204" pitchFamily="34" charset="0"/>
              </a:rPr>
              <a:t>For additional information on all areas, you can check out the document from the National Association of School Psychologists.</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r>
              <a:rPr lang="en-US" sz="1000" dirty="0">
                <a:latin typeface="Calibri" panose="020F0502020204030204" pitchFamily="34" charset="0"/>
                <a:ea typeface="Arial" panose="020B060402020202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r>
              <a:rPr lang="en-US" sz="1000" dirty="0">
                <a:latin typeface="Calibri" panose="020F0502020204030204" pitchFamily="34" charset="0"/>
                <a:ea typeface="Arial" panose="020B0604020202020204" pitchFamily="34" charset="0"/>
                <a:cs typeface="Arial" panose="020B0604020202020204" pitchFamily="34" charset="0"/>
              </a:rPr>
              <a:t>-------------</a:t>
            </a:r>
          </a:p>
          <a:p>
            <a:endParaRPr lang="en-US" sz="1000" b="0" i="0" u="none" strike="noStrike" dirty="0">
              <a:solidFill>
                <a:srgbClr val="444444"/>
              </a:solidFill>
              <a:effectLst/>
              <a:latin typeface="Helvetica Neue" panose="02000503000000020004" pitchFamily="2" charset="0"/>
            </a:endParaRPr>
          </a:p>
          <a:p>
            <a:r>
              <a:rPr lang="en-US" sz="1000" b="0" i="0" u="none" strike="noStrike" dirty="0">
                <a:solidFill>
                  <a:srgbClr val="444444"/>
                </a:solidFill>
                <a:effectLst/>
                <a:latin typeface="Helvetica Neue" panose="02000503000000020004" pitchFamily="2" charset="0"/>
              </a:rPr>
              <a:t>Given the ever increasing number of social media users at all age levels, schools are encouraged to create and implement social media policies and plans. School administrators and crisis response team members must recognize the numerous assets of social media while considering the potential liabilities they create </a:t>
            </a:r>
            <a:r>
              <a:rPr lang="en-US" sz="1000" b="1" i="0" u="none" strike="noStrike" dirty="0">
                <a:solidFill>
                  <a:srgbClr val="444444"/>
                </a:solidFill>
                <a:effectLst/>
                <a:latin typeface="Helvetica Neue" panose="02000503000000020004" pitchFamily="2" charset="0"/>
              </a:rPr>
              <a:t>before</a:t>
            </a:r>
            <a:r>
              <a:rPr lang="en-US" sz="1000" b="0" i="0" u="none" strike="noStrike" dirty="0">
                <a:solidFill>
                  <a:srgbClr val="444444"/>
                </a:solidFill>
                <a:effectLst/>
                <a:latin typeface="Helvetica Neue" panose="02000503000000020004" pitchFamily="2" charset="0"/>
              </a:rPr>
              <a:t>, </a:t>
            </a:r>
            <a:r>
              <a:rPr lang="en-US" sz="1000" b="1" i="0" u="none" strike="noStrike" dirty="0">
                <a:solidFill>
                  <a:srgbClr val="444444"/>
                </a:solidFill>
                <a:effectLst/>
                <a:latin typeface="Helvetica Neue" panose="02000503000000020004" pitchFamily="2" charset="0"/>
              </a:rPr>
              <a:t>during</a:t>
            </a:r>
            <a:r>
              <a:rPr lang="en-US" sz="1000" b="0" i="0" u="none" strike="noStrike" dirty="0">
                <a:solidFill>
                  <a:srgbClr val="444444"/>
                </a:solidFill>
                <a:effectLst/>
                <a:latin typeface="Helvetica Neue" panose="02000503000000020004" pitchFamily="2" charset="0"/>
              </a:rPr>
              <a:t>, and </a:t>
            </a:r>
            <a:r>
              <a:rPr lang="en-US" sz="1000" b="1" i="0" u="none" strike="noStrike" dirty="0">
                <a:solidFill>
                  <a:srgbClr val="444444"/>
                </a:solidFill>
                <a:effectLst/>
                <a:latin typeface="Helvetica Neue" panose="02000503000000020004" pitchFamily="2" charset="0"/>
              </a:rPr>
              <a:t>after</a:t>
            </a:r>
            <a:r>
              <a:rPr lang="en-US" sz="1000" b="0" i="0" u="none" strike="noStrike" dirty="0">
                <a:solidFill>
                  <a:srgbClr val="444444"/>
                </a:solidFill>
                <a:effectLst/>
                <a:latin typeface="Helvetica Neue" panose="02000503000000020004" pitchFamily="2" charset="0"/>
              </a:rPr>
              <a:t> school crises.</a:t>
            </a:r>
          </a:p>
          <a:p>
            <a:endParaRPr lang="en-US" sz="1000" b="0" i="0" u="none" strike="noStrike" dirty="0">
              <a:solidFill>
                <a:srgbClr val="444444"/>
              </a:solidFill>
              <a:effectLst/>
              <a:latin typeface="Helvetica Neue" panose="02000503000000020004" pitchFamily="2" charset="0"/>
            </a:endParaRPr>
          </a:p>
          <a:p>
            <a:r>
              <a:rPr lang="en-US" sz="1000" dirty="0">
                <a:solidFill>
                  <a:srgbClr val="000000"/>
                </a:solidFill>
                <a:latin typeface="Calibri" panose="020F0502020204030204" pitchFamily="34" charset="0"/>
                <a:ea typeface="Arial" panose="020B0604020202020204" pitchFamily="34" charset="0"/>
              </a:rPr>
              <a:t>The U.S. Department of Education recommends five mission areas for high-quality school emergency operations planning: prevention, protection, mitigation, response, and recovery. Careful use of social media within each mission area can contribute to more effective school crisis safety and intervention efforts. </a:t>
            </a:r>
            <a:endParaRPr lang="en-US" sz="1000" b="0" i="0" u="none" strike="noStrike" dirty="0">
              <a:solidFill>
                <a:srgbClr val="444444"/>
              </a:solidFill>
              <a:effectLst/>
              <a:latin typeface="Helvetica Neue" panose="02000503000000020004" pitchFamily="2" charset="0"/>
            </a:endParaRPr>
          </a:p>
          <a:p>
            <a:endParaRPr lang="en-US" sz="1000" b="0" i="0" u="none" strike="noStrike" dirty="0">
              <a:solidFill>
                <a:srgbClr val="444444"/>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227</a:t>
            </a:fld>
            <a:endParaRPr lang="en-US"/>
          </a:p>
        </p:txBody>
      </p:sp>
    </p:spTree>
    <p:extLst>
      <p:ext uri="{BB962C8B-B14F-4D97-AF65-F5344CB8AC3E}">
        <p14:creationId xmlns:p14="http://schemas.microsoft.com/office/powerpoint/2010/main" val="2503205900"/>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801265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5344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1: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pPr>
            <a:r>
              <a:rPr lang="en-US" sz="1000" dirty="0">
                <a:latin typeface="Calibri" panose="020F0502020204030204" pitchFamily="34" charset="0"/>
                <a:ea typeface="Calibri" panose="020F0502020204030204" pitchFamily="34" charset="0"/>
              </a:rPr>
              <a:t>The Pennsylvania Student Assistance Program – more usually known as SAP is a systematic team process focused on identifying and addressing barriers to a student’s learning. SAP is designed to address any barrier a student may be experiencing (e.g., academic, behavioral, physical, etc.). However, by design, it is also structured to assist in identifying and addressing potential concerns related to alcohol, tobacco, other drugs, and mental health issues which pose a barrier to a student’s success.  SAP does not provide treatment, diagnosis, or referrals to treatment. SAP teams mobilize school resources to remove barriers to learning while identifying potential resources within the building. Where the challenge is beyond the scope of the school, the SAP team (with support from SAP liaisons (where applicable) from community mental health and/or drug and alcohol agencies) assists parents and guardians and the student with information so that they may access appropriate services in the community.</a:t>
            </a:r>
          </a:p>
          <a:p>
            <a:pPr marL="0">
              <a:lnSpc>
                <a:spcPct val="115000"/>
              </a:lnSpc>
            </a:pPr>
            <a:endParaRPr lang="en-US" sz="1000" dirty="0">
              <a:latin typeface="Arial" panose="020B0604020202020204" pitchFamily="34" charset="0"/>
              <a:ea typeface="Arial" panose="020B0604020202020204" pitchFamily="34" charset="0"/>
            </a:endParaRPr>
          </a:p>
          <a:p>
            <a:pPr marL="0">
              <a:lnSpc>
                <a:spcPct val="115000"/>
              </a:lnSpc>
              <a:spcBef>
                <a:spcPts val="1000"/>
              </a:spcBef>
              <a:spcAft>
                <a:spcPts val="1000"/>
              </a:spcAft>
            </a:pPr>
            <a:r>
              <a:rPr lang="en-US" sz="1000" dirty="0">
                <a:solidFill>
                  <a:srgbClr val="000000"/>
                </a:solidFill>
                <a:latin typeface="Calibri" panose="020F0502020204030204" pitchFamily="34" charset="0"/>
                <a:ea typeface="Calibri" panose="020F0502020204030204" pitchFamily="34" charset="0"/>
              </a:rPr>
              <a:t>SAP is Code-mandated Section 1547 of the School Code and 22 Pa. Code 12.42, and all school entities are required to have SAP services available for any student in grades K through 12.</a:t>
            </a:r>
          </a:p>
          <a:p>
            <a:pPr marL="0">
              <a:lnSpc>
                <a:spcPct val="115000"/>
              </a:lnSpc>
              <a:spcBef>
                <a:spcPts val="1000"/>
              </a:spcBef>
              <a:spcAft>
                <a:spcPts val="1000"/>
              </a:spcAft>
            </a:pPr>
            <a:endParaRPr lang="en-US" sz="1000" dirty="0">
              <a:latin typeface="Arial" panose="020B0604020202020204" pitchFamily="34" charset="0"/>
              <a:ea typeface="Arial" panose="020B0604020202020204" pitchFamily="34" charset="0"/>
            </a:endParaRPr>
          </a:p>
          <a:p>
            <a:pPr marL="0">
              <a:lnSpc>
                <a:spcPct val="115000"/>
              </a:lnSpc>
              <a:spcBef>
                <a:spcPts val="1000"/>
              </a:spcBef>
              <a:spcAft>
                <a:spcPts val="1000"/>
              </a:spcAft>
            </a:pPr>
            <a:r>
              <a:rPr lang="en-US" sz="1000" dirty="0">
                <a:solidFill>
                  <a:srgbClr val="000000"/>
                </a:solidFill>
                <a:latin typeface="Calibri" panose="020F0502020204030204" pitchFamily="34" charset="0"/>
                <a:ea typeface="Calibri" panose="020F0502020204030204" pitchFamily="34" charset="0"/>
              </a:rPr>
              <a:t>Note that, in line with the Protection of Pupil Rights Amendment students’ and parents’ rights are required to be recognized and respected, and parents or guardian active consent is required for SAP.  SAP is voluntary for students and parents.</a:t>
            </a:r>
            <a:r>
              <a:rPr lang="en-US" sz="1000" dirty="0">
                <a:solidFill>
                  <a:srgbClr val="222222"/>
                </a:solidFill>
                <a:latin typeface="Arial" panose="020B0604020202020204" pitchFamily="34" charset="0"/>
                <a:ea typeface="Arial" panose="020B0604020202020204" pitchFamily="34" charset="0"/>
              </a:rPr>
              <a:t> </a:t>
            </a:r>
          </a:p>
          <a:p>
            <a:pPr marL="0">
              <a:lnSpc>
                <a:spcPct val="115000"/>
              </a:lnSpc>
              <a:spcBef>
                <a:spcPts val="1000"/>
              </a:spcBef>
              <a:spcAft>
                <a:spcPts val="1000"/>
              </a:spcAft>
            </a:pP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The SAP process includes four phases: referral, data collection, action planning, and follow-up.  Based on data gathered through the SAP process, a structured action plan may be developed with recommended strategies to address student needs via in-school and/or community-based supports and services. If the data gathered by the SAP team indicates a possible underlying mental health or drug and alcohol concern, a SAP liaison may screen or assess that student to obtain additional recommendations.  They may also make a recommendation for interventions, including:</a:t>
            </a:r>
          </a:p>
          <a:p>
            <a:pPr marL="0">
              <a:lnSpc>
                <a:spcPct val="115000"/>
              </a:lnSpc>
            </a:pPr>
            <a:endParaRPr lang="en-US" sz="1000" dirty="0">
              <a:latin typeface="Arial" panose="020B0604020202020204" pitchFamily="34" charset="0"/>
              <a:ea typeface="Arial" panose="020B0604020202020204" pitchFamily="34" charset="0"/>
            </a:endParaRPr>
          </a:p>
          <a:p>
            <a:pPr marL="742857" lvl="1" indent="-285714">
              <a:lnSpc>
                <a:spcPct val="115000"/>
              </a:lnSpc>
              <a:buFont typeface="+mj-lt"/>
              <a:buAutoNum type="alphaLcPeriod"/>
            </a:pPr>
            <a:r>
              <a:rPr lang="en-US" sz="1000" dirty="0">
                <a:latin typeface="Calibri" panose="020F0502020204030204" pitchFamily="34" charset="0"/>
                <a:ea typeface="Calibri" panose="020F0502020204030204" pitchFamily="34" charset="0"/>
              </a:rPr>
              <a:t>School-Based Academic Supports which range</a:t>
            </a:r>
            <a:r>
              <a:rPr lang="en-US" sz="1000" b="1" dirty="0">
                <a:latin typeface="Calibri" panose="020F0502020204030204" pitchFamily="34" charset="0"/>
                <a:ea typeface="Calibri" panose="020F0502020204030204" pitchFamily="34" charset="0"/>
              </a:rPr>
              <a:t> </a:t>
            </a:r>
            <a:r>
              <a:rPr lang="en-US" sz="1000" dirty="0">
                <a:latin typeface="Calibri" panose="020F0502020204030204" pitchFamily="34" charset="0"/>
                <a:ea typeface="Calibri" panose="020F0502020204030204" pitchFamily="34" charset="0"/>
              </a:rPr>
              <a:t>from general academic support that most students can access, such as tutoring, to more specific targeted interventions such as special education services.		</a:t>
            </a:r>
            <a:endParaRPr lang="en-US" sz="1000" dirty="0">
              <a:latin typeface="Arial" panose="020B0604020202020204" pitchFamily="34" charset="0"/>
              <a:ea typeface="Arial" panose="020B0604020202020204" pitchFamily="34" charset="0"/>
            </a:endParaRPr>
          </a:p>
          <a:p>
            <a:pPr marL="742857" lvl="1" indent="-285714">
              <a:lnSpc>
                <a:spcPct val="115000"/>
              </a:lnSpc>
              <a:buFont typeface="+mj-lt"/>
              <a:buAutoNum type="alphaLcPeriod"/>
            </a:pPr>
            <a:r>
              <a:rPr lang="en-US" sz="1000" dirty="0">
                <a:latin typeface="Calibri" panose="020F0502020204030204" pitchFamily="34" charset="0"/>
                <a:ea typeface="Calibri" panose="020F0502020204030204" pitchFamily="34" charset="0"/>
              </a:rPr>
              <a:t>School-Based Counseling Interventions,</a:t>
            </a:r>
            <a:r>
              <a:rPr lang="en-US" sz="1000" b="1" dirty="0">
                <a:latin typeface="Calibri" panose="020F0502020204030204" pitchFamily="34" charset="0"/>
                <a:ea typeface="Calibri" panose="020F0502020204030204" pitchFamily="34" charset="0"/>
              </a:rPr>
              <a:t> </a:t>
            </a:r>
            <a:r>
              <a:rPr lang="en-US" sz="1000" dirty="0">
                <a:latin typeface="Calibri" panose="020F0502020204030204" pitchFamily="34" charset="0"/>
                <a:ea typeface="Calibri" panose="020F0502020204030204" pitchFamily="34" charset="0"/>
              </a:rPr>
              <a:t>including one-to-one counseling with school counselors, psychologists or school social workers, or crisis interventions </a:t>
            </a:r>
            <a:endParaRPr lang="en-US" sz="1000" dirty="0">
              <a:latin typeface="Arial" panose="020B0604020202020204" pitchFamily="34" charset="0"/>
              <a:ea typeface="Arial" panose="020B0604020202020204" pitchFamily="34" charset="0"/>
            </a:endParaRPr>
          </a:p>
          <a:p>
            <a:pPr marL="742857" lvl="1" indent="-285714">
              <a:lnSpc>
                <a:spcPct val="115000"/>
              </a:lnSpc>
              <a:buFont typeface="+mj-lt"/>
              <a:buAutoNum type="alphaLcPeriod"/>
            </a:pPr>
            <a:r>
              <a:rPr lang="en-US" sz="1000" dirty="0">
                <a:latin typeface="Calibri" panose="020F0502020204030204" pitchFamily="34" charset="0"/>
                <a:ea typeface="Calibri" panose="020F0502020204030204" pitchFamily="34" charset="0"/>
              </a:rPr>
              <a:t>Community-Based Supports, including recommendations for outpatient or inpatient psychiatric referral following suicide screening conducted by a school employee.</a:t>
            </a:r>
            <a:endParaRPr lang="en-US" sz="1000" dirty="0">
              <a:latin typeface="Arial" panose="020B0604020202020204" pitchFamily="34" charset="0"/>
              <a:ea typeface="Arial" panose="020B0604020202020204" pitchFamily="34" charset="0"/>
            </a:endParaRPr>
          </a:p>
          <a:p>
            <a:pPr marL="914285">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b="1" dirty="0">
                <a:latin typeface="Calibri" panose="020F0502020204030204" pitchFamily="34" charset="0"/>
                <a:ea typeface="Calibri" panose="020F0502020204030204" pitchFamily="34" charset="0"/>
              </a:rPr>
              <a:t>SAP Team Members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Times New Roman" panose="02020603050405020304" pitchFamily="18" charset="0"/>
              </a:rPr>
              <a:t>The multidisciplinary SAP team is comprised of school and community agency personnel.  School personnel include teachers, administrators, counselors, social workers, and nurses who receive specialized training to work cohesively with , families, and school staff. </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Calibri" panose="020F0502020204030204" pitchFamily="34" charset="0"/>
                <a:ea typeface="Times New Roman" panose="02020603050405020304" pitchFamily="18"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Times New Roman" panose="02020603050405020304" pitchFamily="18" charset="0"/>
              </a:rPr>
              <a:t>Specialized SAP Team roles include:</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Calibri" panose="020F0502020204030204" pitchFamily="34" charset="0"/>
                <a:ea typeface="Times New Roman" panose="02020603050405020304" pitchFamily="18"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Times New Roman" panose="02020603050405020304" pitchFamily="18" charset="0"/>
              </a:rPr>
              <a:t>The</a:t>
            </a:r>
            <a:r>
              <a:rPr lang="en-US" sz="1000" i="1" dirty="0">
                <a:latin typeface="Calibri" panose="020F0502020204030204" pitchFamily="34" charset="0"/>
                <a:ea typeface="Times New Roman" panose="02020603050405020304" pitchFamily="18" charset="0"/>
              </a:rPr>
              <a:t> </a:t>
            </a:r>
            <a:r>
              <a:rPr lang="en-US" sz="1000" b="1" i="1" dirty="0">
                <a:latin typeface="Calibri" panose="020F0502020204030204" pitchFamily="34" charset="0"/>
                <a:ea typeface="Times New Roman" panose="02020603050405020304" pitchFamily="18" charset="0"/>
              </a:rPr>
              <a:t>SAP Coordinator</a:t>
            </a:r>
            <a:r>
              <a:rPr lang="en-US" sz="1000" b="1" dirty="0">
                <a:latin typeface="Calibri" panose="020F0502020204030204" pitchFamily="34" charset="0"/>
                <a:ea typeface="Times New Roman" panose="02020603050405020304" pitchFamily="18" charset="0"/>
              </a:rPr>
              <a:t> </a:t>
            </a:r>
            <a:r>
              <a:rPr lang="en-US" sz="1000" dirty="0">
                <a:latin typeface="Calibri" panose="020F0502020204030204" pitchFamily="34" charset="0"/>
                <a:ea typeface="Times New Roman" panose="02020603050405020304" pitchFamily="18" charset="0"/>
              </a:rPr>
              <a:t>- provides organization, leadership and facilitation of SAP team in each building ensuring the process operates with fidelity to the PA Model.</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Calibri" panose="020F0502020204030204" pitchFamily="34" charset="0"/>
                <a:ea typeface="Times New Roman" panose="02020603050405020304" pitchFamily="18"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Times New Roman" panose="02020603050405020304" pitchFamily="18" charset="0"/>
              </a:rPr>
              <a:t>The</a:t>
            </a:r>
            <a:r>
              <a:rPr lang="en-US" sz="1000" i="1" dirty="0">
                <a:latin typeface="Calibri" panose="020F0502020204030204" pitchFamily="34" charset="0"/>
                <a:ea typeface="Times New Roman" panose="02020603050405020304" pitchFamily="18" charset="0"/>
              </a:rPr>
              <a:t> </a:t>
            </a:r>
            <a:r>
              <a:rPr lang="en-US" sz="1000" b="1" i="1" dirty="0">
                <a:latin typeface="Calibri" panose="020F0502020204030204" pitchFamily="34" charset="0"/>
                <a:ea typeface="Times New Roman" panose="02020603050405020304" pitchFamily="18" charset="0"/>
              </a:rPr>
              <a:t>Case manager</a:t>
            </a:r>
            <a:r>
              <a:rPr lang="en-US" sz="1000" dirty="0">
                <a:latin typeface="Calibri" panose="020F0502020204030204" pitchFamily="34" charset="0"/>
                <a:ea typeface="Times New Roman" panose="02020603050405020304" pitchFamily="18" charset="0"/>
              </a:rPr>
              <a:t> - actualizes and monitors the action plan, acting as the key point of contact for the student, family, and school staff. The case manager monitors and supports students to achieve goals of action plan.</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Calibri" panose="020F0502020204030204" pitchFamily="34" charset="0"/>
                <a:ea typeface="Times New Roman" panose="02020603050405020304" pitchFamily="18"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Times New Roman" panose="02020603050405020304" pitchFamily="18" charset="0"/>
              </a:rPr>
              <a:t>The</a:t>
            </a:r>
            <a:r>
              <a:rPr lang="en-US" sz="1000" i="1" dirty="0">
                <a:latin typeface="Calibri" panose="020F0502020204030204" pitchFamily="34" charset="0"/>
                <a:ea typeface="Times New Roman" panose="02020603050405020304" pitchFamily="18" charset="0"/>
              </a:rPr>
              <a:t> </a:t>
            </a:r>
            <a:r>
              <a:rPr lang="en-US" sz="1000" b="1" i="1" dirty="0">
                <a:latin typeface="Calibri" panose="020F0502020204030204" pitchFamily="34" charset="0"/>
                <a:ea typeface="Times New Roman" panose="02020603050405020304" pitchFamily="18" charset="0"/>
              </a:rPr>
              <a:t>Community based SAP Liaison</a:t>
            </a:r>
            <a:r>
              <a:rPr lang="en-US" sz="1000" dirty="0">
                <a:latin typeface="Calibri" panose="020F0502020204030204" pitchFamily="34" charset="0"/>
                <a:ea typeface="Times New Roman" panose="02020603050405020304" pitchFamily="18" charset="0"/>
              </a:rPr>
              <a:t> - provides consultation, screening and when necessary, linkage to community resources that best meet the student’s needs.  Not every entity that has a SAP team may have a community based liaison.</a:t>
            </a:r>
            <a:endParaRPr lang="en-US" sz="1000" dirty="0">
              <a:latin typeface="Arial" panose="020B0604020202020204" pitchFamily="34" charset="0"/>
              <a:ea typeface="Arial" panose="020B0604020202020204" pitchFamily="34" charset="0"/>
            </a:endParaRPr>
          </a:p>
          <a:p>
            <a:pPr marL="228571">
              <a:lnSpc>
                <a:spcPct val="115000"/>
              </a:lnSpc>
            </a:pPr>
            <a:r>
              <a:rPr lang="en-US" sz="1000" dirty="0">
                <a:latin typeface="Calibri" panose="020F0502020204030204" pitchFamily="34" charset="0"/>
                <a:ea typeface="Times New Roman" panose="02020603050405020304" pitchFamily="18"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Times New Roman" panose="02020603050405020304" pitchFamily="18" charset="0"/>
              </a:rPr>
              <a:t>The</a:t>
            </a:r>
            <a:r>
              <a:rPr lang="en-US" sz="1000" i="1" dirty="0">
                <a:latin typeface="Calibri" panose="020F0502020204030204" pitchFamily="34" charset="0"/>
                <a:ea typeface="Times New Roman" panose="02020603050405020304" pitchFamily="18" charset="0"/>
              </a:rPr>
              <a:t> </a:t>
            </a:r>
            <a:r>
              <a:rPr lang="en-US" sz="1000" b="1" i="1" dirty="0">
                <a:latin typeface="Calibri" panose="020F0502020204030204" pitchFamily="34" charset="0"/>
                <a:ea typeface="Times New Roman" panose="02020603050405020304" pitchFamily="18" charset="0"/>
              </a:rPr>
              <a:t>Administrator</a:t>
            </a:r>
            <a:r>
              <a:rPr lang="en-US" sz="1000" dirty="0">
                <a:latin typeface="Calibri" panose="020F0502020204030204" pitchFamily="34" charset="0"/>
                <a:ea typeface="Times New Roman" panose="02020603050405020304" pitchFamily="18" charset="0"/>
              </a:rPr>
              <a:t> actively participates in SAP team meetings, supports the team with time and resources for ongoing professional development and maintenance of the process. In addition to consequences, administrators promote SAP as the mechanism for assisting students who may have violated a school policy.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While SAP support is tailored to meet the needs of individual students, schools may consider how to integrate or align SAP with other team-based initiatives, such as Multi-Tiered Systems of Support (MTSS) and Positive Behavioral Interventions and Supports (PBIS). </a:t>
            </a:r>
            <a:r>
              <a:rPr lang="en-US" sz="1000" dirty="0">
                <a:latin typeface="Arial" panose="020B0604020202020204" pitchFamily="34" charset="0"/>
                <a:ea typeface="Arial" panose="020B0604020202020204" pitchFamily="34" charset="0"/>
              </a:rPr>
              <a:t> </a:t>
            </a:r>
          </a:p>
        </p:txBody>
      </p:sp>
      <p:sp>
        <p:nvSpPr>
          <p:cNvPr id="273" name="Google Shape;273;p1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6798447"/>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399682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166245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Communications Plans are effective when they are up to date, as they will contain important emergency contact information that needs to be reviewed and refreshed on a regular basis. As part of Emergency Training Drills, the Communications Plan should be tested, and School Safety and Security Coordinators should reflect on the following after any drill has concluded:</a:t>
            </a:r>
          </a:p>
          <a:p>
            <a:pPr marL="0">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Bef>
                <a:spcPts val="600"/>
              </a:spcBef>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How quickly do the affected people find out something was going on that could have presented a threat?</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When someone with a specific role in the communications plan receives a notification or an alarm, is it clear as to what is needed to do next?</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When information or communication is needed about an event, is it happening in a timely manner that is consistent with the communications plan?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Are the correct people receiving timely, accurate information?</a:t>
            </a:r>
            <a:endParaRPr lang="en-US" sz="1000" dirty="0">
              <a:latin typeface="Calibri" panose="020F0502020204030204" pitchFamily="34" charset="0"/>
              <a:ea typeface="Arial" panose="020B0604020202020204" pitchFamily="34" charset="0"/>
              <a:cs typeface="Arial" panose="020B0604020202020204" pitchFamily="34" charset="0"/>
            </a:endParaRPr>
          </a:p>
          <a:p>
            <a:pPr marL="457143">
              <a:spcAft>
                <a:spcPts val="600"/>
              </a:spcAft>
            </a:pPr>
            <a:r>
              <a:rPr lang="en-US" sz="1000" dirty="0">
                <a:latin typeface="Calibri" panose="020F0502020204030204" pitchFamily="34" charset="0"/>
                <a:ea typeface="Arial" panose="020B0604020202020204" pitchFamily="34" charset="0"/>
                <a:cs typeface="Arial" panose="020B0604020202020204" pitchFamily="34" charset="0"/>
              </a:rPr>
              <a:t> </a:t>
            </a:r>
          </a:p>
          <a:p>
            <a:pPr marL="0">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If the answer to any one of these is </a:t>
            </a:r>
            <a:r>
              <a:rPr lang="en-US" sz="1000" i="1" dirty="0">
                <a:solidFill>
                  <a:srgbClr val="000000"/>
                </a:solidFill>
                <a:latin typeface="Calibri" panose="020F0502020204030204" pitchFamily="34" charset="0"/>
                <a:ea typeface="Arial" panose="020B0604020202020204" pitchFamily="34" charset="0"/>
                <a:cs typeface="Arial" panose="020B0604020202020204" pitchFamily="34" charset="0"/>
              </a:rPr>
              <a:t>No</a:t>
            </a: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 the Communications Plan is not working effectively, and your concerns should be raised during the post-drill after-action review which is designed to show the strengths and weaknesses with a given drill.  FEMA has a good example of an </a:t>
            </a:r>
            <a:r>
              <a:rPr lang="en-US" sz="1000" u="sng" dirty="0">
                <a:solidFill>
                  <a:srgbClr val="000000"/>
                </a:solidFill>
                <a:latin typeface="Calibri" panose="020F0502020204030204" pitchFamily="34" charset="0"/>
                <a:ea typeface="Arial" panose="020B0604020202020204" pitchFamily="34" charset="0"/>
                <a:cs typeface="Arial" panose="020B0604020202020204" pitchFamily="34" charset="0"/>
                <a:hlinkClick r:id="rId3"/>
              </a:rPr>
              <a:t>after-action review template</a:t>
            </a: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 If there is no after-action communication process, that is also something that needs to be addressed as emergency training drills serve a purpose not only in rehearsing actions to take, but also in identifying gaps or weakness in the planned response that need to be addressed. The after-action review doesn’t need to be conducted as an all-staff meeting.  Options, such as email or electronic forms/polls can be useful tools for school employees to provide feedback.</a:t>
            </a:r>
          </a:p>
          <a:p>
            <a:pPr marL="0">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r>
              <a:rPr lang="en-US" sz="1000" dirty="0">
                <a:latin typeface="Calibri" panose="020F0502020204030204" pitchFamily="34" charset="0"/>
                <a:ea typeface="Arial" panose="020B0604020202020204" pitchFamily="34" charset="0"/>
                <a:cs typeface="Arial" panose="020B0604020202020204" pitchFamily="34" charset="0"/>
              </a:rPr>
              <a:t>For those who wish to examine communications planning in emergencies in more detail, the Readiness and Emergency Management for Schools Technical Assistance Center again has some useful additional resources, including: </a:t>
            </a:r>
            <a:r>
              <a:rPr lang="en-US" sz="1000" u="sng" dirty="0">
                <a:solidFill>
                  <a:srgbClr val="0000FF"/>
                </a:solidFill>
                <a:latin typeface="Calibri" panose="020F0502020204030204" pitchFamily="34" charset="0"/>
                <a:ea typeface="Arial" panose="020B0604020202020204" pitchFamily="34" charset="0"/>
                <a:cs typeface="Arial" panose="020B0604020202020204" pitchFamily="34" charset="0"/>
                <a:hlinkClick r:id="rId4"/>
              </a:rPr>
              <a:t>Developing a Communications and Warning Annex</a:t>
            </a:r>
            <a:r>
              <a:rPr lang="en-US" sz="1000" dirty="0">
                <a:latin typeface="Calibri" panose="020F0502020204030204" pitchFamily="34" charset="0"/>
                <a:ea typeface="Arial" panose="020B0604020202020204" pitchFamily="34" charset="0"/>
                <a:cs typeface="Arial" panose="020B0604020202020204" pitchFamily="34" charset="0"/>
              </a:rPr>
              <a:t> (for EPPs).</a:t>
            </a:r>
          </a:p>
          <a:p>
            <a:pPr marL="0">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0" fontAlgn="base">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 final note on the passage of information. The School Safety and Security Coordinator should be able to provide guidance to any school employee who may find themselves in a position to provide information to emergency responders or to their Incident Management Team. It will be essential for them to do it thinking ABC:</a:t>
            </a:r>
          </a:p>
          <a:p>
            <a:pPr marL="0" fontAlgn="base">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spcBef>
                <a:spcPts val="600"/>
              </a:spcBef>
              <a:buFont typeface="Symbol" pitchFamily="2" charset="2"/>
              <a:buChar char=""/>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Accuracy</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Do not make assumptions. Report only what is known to be fact. They should not be making informed judgments, just facts.</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Symbol" pitchFamily="2" charset="2"/>
              <a:buChar char=""/>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Brevity:</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Short and sharp is best. Responders and those involved in incident management will be processing a large amount of information under considerable stress – reporters should support them by being as brief as possible.</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spcAft>
                <a:spcPts val="600"/>
              </a:spcAft>
              <a:buFont typeface="Symbol" pitchFamily="2" charset="2"/>
              <a:buChar char=""/>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Completeness:</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Reporters should not leave out important details. This can be difficult in an emergency; encourage staff to use paper or their phone to make notes to share the information with emergency responders upon arrival.</a:t>
            </a:r>
          </a:p>
          <a:p>
            <a:pPr marL="342857" indent="-342857" fontAlgn="base">
              <a:spcAft>
                <a:spcPts val="600"/>
              </a:spcAft>
              <a:buFont typeface="Symbol" pitchFamily="2" charset="2"/>
              <a:buChar char=""/>
            </a:pPr>
            <a:endParaRPr lang="en-US" sz="1000" dirty="0">
              <a:latin typeface="Calibri" panose="020F0502020204030204" pitchFamily="34" charset="0"/>
              <a:ea typeface="Arial" panose="020B0604020202020204" pitchFamily="34" charset="0"/>
              <a:cs typeface="Arial" panose="020B0604020202020204" pitchFamily="34" charset="0"/>
            </a:endParaRPr>
          </a:p>
          <a:p>
            <a:pPr marL="0" fontAlgn="base">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When giving guidance to those providing information to the ICS, here is a helpful reporting format. It can be used when giving a verbal report or a short-written report:</a:t>
            </a:r>
          </a:p>
          <a:p>
            <a:pPr marL="0" fontAlgn="base">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spcBef>
                <a:spcPts val="600"/>
              </a:spcBef>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What</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What happened, and what is happening now?</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Who</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Who is involved in the incident? Be careful to only report verified facts where naming individuals who have been injured, killed, kidnapped, or arrested, and never do so using social media.</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Why</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Why did the incident happen; is there a background or context to the situation?</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When</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When did the incident happen and is it still ongoing?</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Where</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Where did the incident take place and was it a specific location or is an incident, such as an episode of civil disorder, affecting a wider area and potentially spreading?</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Needs </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What support do you assess as being immediately required?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Risks</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What are the risks now? Do they present a continued direct or indirect threat? How likely are they to occur, and what is being done now to limit further risk and respond to the incident?</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spcAft>
                <a:spcPts val="600"/>
              </a:spcAft>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Impacts</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What are the implications if the risks do occur?</a:t>
            </a:r>
          </a:p>
          <a:p>
            <a:pPr marL="342857" indent="-342857" fontAlgn="base">
              <a:spcAft>
                <a:spcPts val="600"/>
              </a:spcAft>
              <a:buFont typeface="+mj-lt"/>
              <a:buAutoNum type="arabicPeriod"/>
            </a:pPr>
            <a:endParaRPr lang="en-US" sz="1000" dirty="0">
              <a:latin typeface="Calibri" panose="020F0502020204030204" pitchFamily="34" charset="0"/>
              <a:ea typeface="Arial" panose="020B0604020202020204" pitchFamily="34" charset="0"/>
              <a:cs typeface="Arial" panose="020B0604020202020204" pitchFamily="34" charset="0"/>
            </a:endParaRPr>
          </a:p>
          <a:p>
            <a:pPr marL="0" fontAlgn="base">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all times, when making a report care must be taken to detail facts vs. assumptions or judgements.</a:t>
            </a:r>
          </a:p>
          <a:p>
            <a:pPr marL="0" fontAlgn="base">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0" fontAlgn="base">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most cases, it is just points 1 thru 5 that you would be able to give, but if required, 6-8 would still be of great help to responders who might otherwise be coming blind into a situation.</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r>
              <a:rPr lang="en-US" sz="1000" dirty="0">
                <a:latin typeface="Calibri" panose="020F0502020204030204" pitchFamily="34" charset="0"/>
                <a:ea typeface="Arial" panose="020B0604020202020204" pitchFamily="34" charset="0"/>
                <a:cs typeface="Arial" panose="020B0604020202020204" pitchFamily="34" charset="0"/>
              </a:rPr>
              <a:t>note: </a:t>
            </a:r>
            <a:r>
              <a:rPr lang="en-US" sz="1000" dirty="0">
                <a:latin typeface="Calibri" panose="020F0502020204030204" pitchFamily="34" charset="0"/>
                <a:ea typeface="Arial" panose="020B0604020202020204" pitchFamily="34" charset="0"/>
                <a:cs typeface="Calibri" panose="020F0502020204030204" pitchFamily="34" charset="0"/>
              </a:rPr>
              <a:t>clicking the link will send the developing a communications and warning annex document to your downloads from the REMS technical assistance center</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3980E6-91B7-EE4A-8C5E-96A5CADA35AF}" type="slidenum">
              <a:rPr lang="en-US" smtClean="0"/>
              <a:t>233</a:t>
            </a:fld>
            <a:endParaRPr lang="en-US"/>
          </a:p>
        </p:txBody>
      </p:sp>
    </p:spTree>
    <p:extLst>
      <p:ext uri="{BB962C8B-B14F-4D97-AF65-F5344CB8AC3E}">
        <p14:creationId xmlns:p14="http://schemas.microsoft.com/office/powerpoint/2010/main" val="193611760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dirty="0">
                <a:latin typeface="Calibri" panose="020F0502020204030204" pitchFamily="34" charset="0"/>
                <a:ea typeface="Arial" panose="020B0604020202020204" pitchFamily="34" charset="0"/>
                <a:cs typeface="Arial" panose="020B0604020202020204" pitchFamily="34" charset="0"/>
              </a:rPr>
              <a:t>The overarching goal of a Family Reunification Plan is to reunite children with verified and authorized family members. By preparing in advance, a school or school district can develop, train, and mobilize a reunification team and implement effective on-site and off-site reunification plans while supporting the whole community. It is important to collaborate in the development of a Family Reunification Plan and to engage stakeholders, including families, to help maximize efficiency and effectiveness of implementation of the reunification process, should implementation become necessary. School leaders and community partners have a direct connection to the families and communities they serve, and their insight is invaluable at all stages of the reunification process — from planning through implementation.</a:t>
            </a:r>
          </a:p>
          <a:p>
            <a:pPr marL="0">
              <a:spcBef>
                <a:spcPts val="600"/>
              </a:spcBef>
              <a:spcAft>
                <a:spcPts val="600"/>
              </a:spcAft>
            </a:pPr>
            <a:r>
              <a:rPr lang="en-US" sz="1000" dirty="0">
                <a:latin typeface="Calibri" panose="020F0502020204030204" pitchFamily="34" charset="0"/>
                <a:ea typeface="Arial" panose="020B0604020202020204" pitchFamily="34" charset="0"/>
                <a:cs typeface="Arial" panose="020B0604020202020204" pitchFamily="34" charset="0"/>
              </a:rPr>
              <a:t>It is important to have a unification plan in place before it is necessary.  Here are some things to consider as you think about the needs of your unification plan:</a:t>
            </a:r>
          </a:p>
          <a:p>
            <a:pPr marL="0">
              <a:spcBef>
                <a:spcPts val="600"/>
              </a:spcBef>
              <a:spcAft>
                <a:spcPts val="600"/>
              </a:spcAft>
            </a:pPr>
            <a:endParaRPr lang="en-US" sz="1000" b="1"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r>
              <a:rPr lang="en-US" sz="1000" dirty="0">
                <a:latin typeface="Calibri" panose="020F0502020204030204" pitchFamily="34" charset="0"/>
                <a:ea typeface="Arial" panose="020B0604020202020204" pitchFamily="34" charset="0"/>
                <a:cs typeface="Arial" panose="020B0604020202020204" pitchFamily="34" charset="0"/>
              </a:rPr>
              <a:t> </a:t>
            </a:r>
          </a:p>
          <a:p>
            <a:pPr marL="0">
              <a:spcBef>
                <a:spcPts val="600"/>
              </a:spcBef>
              <a:spcAft>
                <a:spcPts val="600"/>
              </a:spcAft>
            </a:pPr>
            <a:r>
              <a:rPr lang="en-US" sz="1000" dirty="0">
                <a:latin typeface="Calibri" panose="020F0502020204030204" pitchFamily="34" charset="0"/>
                <a:ea typeface="Arial" panose="020B0604020202020204" pitchFamily="34" charset="0"/>
                <a:cs typeface="Arial" panose="020B0604020202020204" pitchFamily="34" charset="0"/>
              </a:rPr>
              <a:t>The following action steps are addressed during the family reunification process: </a:t>
            </a:r>
          </a:p>
          <a:p>
            <a:pPr marL="0">
              <a:spcBef>
                <a:spcPts val="600"/>
              </a:spcBef>
              <a:spcAft>
                <a:spcPts val="600"/>
              </a:spcAft>
            </a:pPr>
            <a:r>
              <a:rPr lang="en-US" sz="1000" dirty="0">
                <a:latin typeface="Calibri" panose="020F0502020204030204" pitchFamily="34" charset="0"/>
                <a:ea typeface="Arial" panose="020B0604020202020204" pitchFamily="34" charset="0"/>
                <a:cs typeface="Arial" panose="020B0604020202020204" pitchFamily="34" charset="0"/>
              </a:rPr>
              <a:t> </a:t>
            </a:r>
          </a:p>
          <a:p>
            <a:pPr marL="0" indent="-228571" defTabSz="914285">
              <a:spcBef>
                <a:spcPts val="600"/>
              </a:spcBef>
              <a:spcAft>
                <a:spcPts val="600"/>
              </a:spcAft>
              <a:defRPr/>
            </a:pPr>
            <a:r>
              <a:rPr lang="en-US" sz="1000" b="1" dirty="0">
                <a:latin typeface="Calibri" panose="020F0502020204030204" pitchFamily="34" charset="0"/>
                <a:ea typeface="Arial" panose="020B0604020202020204" pitchFamily="34" charset="0"/>
                <a:cs typeface="Arial" panose="020B0604020202020204" pitchFamily="34" charset="0"/>
              </a:rPr>
              <a:t>Develop</a:t>
            </a:r>
          </a:p>
          <a:p>
            <a:pPr marL="0">
              <a:spcBef>
                <a:spcPts val="600"/>
              </a:spcBef>
              <a:spcAft>
                <a:spcPts val="600"/>
              </a:spcAft>
            </a:pPr>
            <a:r>
              <a:rPr lang="en-US" sz="1000" b="1" dirty="0">
                <a:latin typeface="Calibri" panose="020F0502020204030204" pitchFamily="34" charset="0"/>
                <a:ea typeface="Arial" panose="020B0604020202020204" pitchFamily="34" charset="0"/>
                <a:cs typeface="Arial" panose="020B0604020202020204" pitchFamily="34" charset="0"/>
              </a:rPr>
              <a:t>Prepare</a:t>
            </a:r>
          </a:p>
          <a:p>
            <a:pPr marL="0">
              <a:spcBef>
                <a:spcPts val="600"/>
              </a:spcBef>
              <a:spcAft>
                <a:spcPts val="600"/>
              </a:spcAft>
            </a:pPr>
            <a:r>
              <a:rPr lang="en-US" sz="1000" b="1" dirty="0">
                <a:latin typeface="Calibri" panose="020F0502020204030204" pitchFamily="34" charset="0"/>
                <a:ea typeface="Arial" panose="020B0604020202020204" pitchFamily="34" charset="0"/>
                <a:cs typeface="Arial" panose="020B0604020202020204" pitchFamily="34" charset="0"/>
              </a:rPr>
              <a:t>Provide</a:t>
            </a:r>
          </a:p>
          <a:p>
            <a:pPr marL="0">
              <a:spcBef>
                <a:spcPts val="600"/>
              </a:spcBef>
              <a:spcAft>
                <a:spcPts val="600"/>
              </a:spcAft>
            </a:pPr>
            <a:r>
              <a:rPr lang="en-US" sz="1000" b="1" dirty="0">
                <a:latin typeface="Calibri" panose="020F0502020204030204" pitchFamily="34" charset="0"/>
                <a:ea typeface="Arial" panose="020B0604020202020204" pitchFamily="34" charset="0"/>
                <a:cs typeface="Arial" panose="020B0604020202020204" pitchFamily="34" charset="0"/>
              </a:rPr>
              <a:t>Communicate</a:t>
            </a:r>
          </a:p>
          <a:p>
            <a:pPr marL="0">
              <a:spcBef>
                <a:spcPts val="600"/>
              </a:spcBef>
              <a:spcAft>
                <a:spcPts val="600"/>
              </a:spcAft>
            </a:pPr>
            <a:r>
              <a:rPr lang="en-US" sz="1000" b="1" dirty="0">
                <a:latin typeface="Calibri" panose="020F0502020204030204" pitchFamily="34" charset="0"/>
                <a:ea typeface="Arial" panose="020B0604020202020204" pitchFamily="34" charset="0"/>
                <a:cs typeface="Arial" panose="020B0604020202020204" pitchFamily="34" charset="0"/>
              </a:rPr>
              <a:t>Coordinate</a:t>
            </a:r>
          </a:p>
          <a:p>
            <a:pPr marL="0">
              <a:spcBef>
                <a:spcPts val="600"/>
              </a:spcBef>
              <a:spcAft>
                <a:spcPts val="600"/>
              </a:spcAft>
            </a:pPr>
            <a:r>
              <a:rPr lang="en-US" sz="1000" b="1" dirty="0">
                <a:latin typeface="Calibri" panose="020F0502020204030204" pitchFamily="34" charset="0"/>
                <a:ea typeface="Arial" panose="020B0604020202020204" pitchFamily="34" charset="0"/>
                <a:cs typeface="Arial" panose="020B0604020202020204" pitchFamily="34" charset="0"/>
              </a:rPr>
              <a:t>Provide</a:t>
            </a:r>
          </a:p>
          <a:p>
            <a:pPr marL="0" indent="0">
              <a:spcAft>
                <a:spcPts val="600"/>
              </a:spcAft>
            </a:pPr>
            <a:r>
              <a:rPr lang="en-US" sz="1800" b="1" dirty="0">
                <a:latin typeface="Calibri" panose="020F0502020204030204" pitchFamily="34" charset="0"/>
                <a:ea typeface="Arial" panose="020B0604020202020204" pitchFamily="34" charset="0"/>
                <a:cs typeface="Arial" panose="020B0604020202020204" pitchFamily="34" charset="0"/>
              </a:rPr>
              <a:t> </a:t>
            </a:r>
          </a:p>
          <a:p>
            <a:pPr marL="0">
              <a:spcBef>
                <a:spcPts val="600"/>
              </a:spcBef>
              <a:spcAft>
                <a:spcPts val="600"/>
              </a:spcAft>
            </a:pPr>
            <a:r>
              <a:rPr lang="en-US" sz="1800" dirty="0">
                <a:latin typeface="Calibri" panose="020F0502020204030204" pitchFamily="34" charset="0"/>
                <a:ea typeface="Arial" panose="020B0604020202020204" pitchFamily="34" charset="0"/>
                <a:cs typeface="Arial" panose="020B0604020202020204" pitchFamily="34" charset="0"/>
              </a:rPr>
              <a:t> </a:t>
            </a:r>
          </a:p>
          <a:p>
            <a:pPr marL="342857" indent="-342857">
              <a:spcAft>
                <a:spcPts val="600"/>
              </a:spcAft>
              <a:buFont typeface="Symbol" pitchFamily="2" charset="2"/>
              <a:buChar char=""/>
            </a:pPr>
            <a:endParaRPr lang="en-US" sz="1800" dirty="0">
              <a:latin typeface="Calibri" panose="020F0502020204030204" pitchFamily="34" charset="0"/>
              <a:ea typeface="Arial" panose="020B0604020202020204" pitchFamily="34" charset="0"/>
              <a:cs typeface="Arial" panose="020B0604020202020204" pitchFamily="34" charset="0"/>
            </a:endParaRPr>
          </a:p>
          <a:p>
            <a:pPr marL="342857" indent="-342857">
              <a:spcAft>
                <a:spcPts val="600"/>
              </a:spcAft>
              <a:buFont typeface="Symbol" pitchFamily="2" charset="2"/>
              <a:buChar char=""/>
            </a:pPr>
            <a:endParaRPr lang="en-US" sz="18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r>
              <a:rPr lang="en-US" sz="1800" dirty="0">
                <a:latin typeface="Calibri" panose="020F0502020204030204" pitchFamily="34" charset="0"/>
                <a:ea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5C3980E6-91B7-EE4A-8C5E-96A5CADA35AF}" type="slidenum">
              <a:rPr lang="en-US" smtClean="0"/>
              <a:t>234</a:t>
            </a:fld>
            <a:endParaRPr lang="en-US"/>
          </a:p>
        </p:txBody>
      </p:sp>
    </p:spTree>
    <p:extLst>
      <p:ext uri="{BB962C8B-B14F-4D97-AF65-F5344CB8AC3E}">
        <p14:creationId xmlns:p14="http://schemas.microsoft.com/office/powerpoint/2010/main" val="2344732526"/>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b="1" dirty="0">
                <a:latin typeface="Calibri" panose="020F0502020204030204" pitchFamily="34" charset="0"/>
                <a:ea typeface="Arial" panose="020B0604020202020204" pitchFamily="34" charset="0"/>
                <a:cs typeface="Arial" panose="020B0604020202020204" pitchFamily="34" charset="0"/>
              </a:rPr>
              <a:t>Develop</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Bef>
                <a:spcPts val="600"/>
              </a:spcBef>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A plan and design for the reunification site, including on-campus and off-campus reunification 	locations, the site’s components, and logistics; </a:t>
            </a:r>
          </a:p>
          <a:p>
            <a:pPr marL="342857" indent="-342857">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Processes for comprehensively closing the reunification site, including courses of action for caring for children who are still waiting for a caregiver to arrive; and </a:t>
            </a:r>
          </a:p>
          <a:p>
            <a:pPr marL="342857" indent="-342857">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A checklist to identify, monitor, and replenish, as applicable, the emergency supplies, equipment (including signage and barriers, such as temporary fencing), and information necessary to carry out an orderly reunification under potentially high-stress conditions.</a:t>
            </a:r>
          </a:p>
          <a:p>
            <a:pPr marL="342857" indent="-342857">
              <a:spcAft>
                <a:spcPts val="600"/>
              </a:spcAft>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Keep in mind the importance of adequate staffing needed during the family reunification process.</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235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166573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b="1" dirty="0">
                <a:latin typeface="Calibri" panose="020F0502020204030204" pitchFamily="34" charset="0"/>
                <a:ea typeface="Arial" panose="020B0604020202020204" pitchFamily="34" charset="0"/>
                <a:cs typeface="Arial" panose="020B0604020202020204" pitchFamily="34" charset="0"/>
              </a:rPr>
              <a:t>Prepare </a:t>
            </a:r>
          </a:p>
          <a:p>
            <a:pPr marL="285714" indent="-285714">
              <a:spcBef>
                <a:spcPts val="600"/>
              </a:spcBef>
              <a:spcAft>
                <a:spcPts val="600"/>
              </a:spcAft>
              <a:buFont typeface="Arial" panose="020B0604020202020204" pitchFamily="34" charset="0"/>
              <a:buChar char="•"/>
            </a:pPr>
            <a:r>
              <a:rPr lang="en-US" sz="1000" dirty="0">
                <a:latin typeface="Calibri" panose="020F0502020204030204" pitchFamily="34" charset="0"/>
                <a:ea typeface="Arial" panose="020B0604020202020204" pitchFamily="34" charset="0"/>
                <a:cs typeface="Arial" panose="020B0604020202020204" pitchFamily="34" charset="0"/>
              </a:rPr>
              <a:t>For the arrival of parents/caregivers; To engage the person responsible for managing reunification to initiate the reunification; and</a:t>
            </a:r>
          </a:p>
          <a:p>
            <a:pPr marL="342857" indent="-342857">
              <a:spcBef>
                <a:spcPts val="600"/>
              </a:spcBef>
              <a:spcAft>
                <a:spcPts val="600"/>
              </a:spcAft>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To set up and staff the site, including the family reunification center.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236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6397343"/>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b="1" dirty="0">
                <a:latin typeface="Calibri" panose="020F0502020204030204" pitchFamily="34" charset="0"/>
                <a:ea typeface="Arial" panose="020B0604020202020204" pitchFamily="34" charset="0"/>
                <a:cs typeface="Arial" panose="020B0604020202020204" pitchFamily="34" charset="0"/>
              </a:rPr>
              <a:t>Provide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Bef>
                <a:spcPts val="600"/>
              </a:spcBef>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A thorough process to check documentation to release students to parents/caregivers; </a:t>
            </a:r>
          </a:p>
          <a:p>
            <a:pPr marL="342857" indent="-342857">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Support to reunite families; </a:t>
            </a:r>
          </a:p>
          <a:p>
            <a:pPr marL="342857" indent="-342857">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Critical information to families regarding a missing or injured student or the loss of a student, and ensure appropriate emotional support for families as they process the traumatic information in a private area, to the extent possible; and</a:t>
            </a:r>
          </a:p>
          <a:p>
            <a:pPr marL="342857" indent="-342857">
              <a:spcAft>
                <a:spcPts val="600"/>
              </a:spcAft>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Mental health and counseling support to students, families, teachers, and other key response team members.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103068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b="1" dirty="0">
                <a:latin typeface="Calibri" panose="020F0502020204030204" pitchFamily="34" charset="0"/>
                <a:ea typeface="Arial" panose="020B0604020202020204" pitchFamily="34" charset="0"/>
                <a:cs typeface="Arial" panose="020B0604020202020204" pitchFamily="34" charset="0"/>
              </a:rPr>
              <a:t>Communicate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Bef>
                <a:spcPts val="600"/>
              </a:spcBef>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Appropriate, timely, and adequate information to the media; and </a:t>
            </a:r>
          </a:p>
          <a:p>
            <a:pPr marL="342857" indent="-342857">
              <a:spcAft>
                <a:spcPts val="600"/>
              </a:spcAft>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With the response team to enact the reunification annex.</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238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761459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dirty="0">
                <a:latin typeface="Calibri" panose="020F0502020204030204" pitchFamily="34" charset="0"/>
                <a:ea typeface="Arial" panose="020B0604020202020204" pitchFamily="34" charset="0"/>
                <a:cs typeface="Arial" panose="020B0604020202020204" pitchFamily="34" charset="0"/>
              </a:rPr>
              <a:t>After the family reunification process successfully concludes:</a:t>
            </a:r>
          </a:p>
          <a:p>
            <a:pPr marL="0">
              <a:spcBef>
                <a:spcPts val="600"/>
              </a:spcBef>
              <a:spcAft>
                <a:spcPts val="600"/>
              </a:spcAft>
            </a:pPr>
            <a:r>
              <a:rPr lang="en-US" sz="1000" dirty="0">
                <a:latin typeface="Calibri" panose="020F0502020204030204" pitchFamily="34" charset="0"/>
                <a:ea typeface="Arial" panose="020B0604020202020204" pitchFamily="34" charset="0"/>
                <a:cs typeface="Arial" panose="020B0604020202020204" pitchFamily="34" charset="0"/>
              </a:rPr>
              <a:t> </a:t>
            </a:r>
          </a:p>
          <a:p>
            <a:pPr marL="0">
              <a:spcBef>
                <a:spcPts val="600"/>
              </a:spcBef>
              <a:spcAft>
                <a:spcPts val="600"/>
              </a:spcAft>
            </a:pPr>
            <a:r>
              <a:rPr lang="en-US" sz="1000" b="1" dirty="0">
                <a:latin typeface="Calibri" panose="020F0502020204030204" pitchFamily="34" charset="0"/>
                <a:ea typeface="Arial" panose="020B0604020202020204" pitchFamily="34" charset="0"/>
                <a:cs typeface="Arial" panose="020B0604020202020204" pitchFamily="34" charset="0"/>
              </a:rPr>
              <a:t>Coordinate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Bef>
                <a:spcPts val="600"/>
              </a:spcBef>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The transfer of operational control back to those people responsible for developing strategies and overseeing the implementation of 	tactics, while providing for the safety of the public and all personnel assigned to the incident. </a:t>
            </a:r>
          </a:p>
          <a:p>
            <a:pPr marL="342857" indent="-342857">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Temporary supervision for those students whose parents or guardians cannot be contacted;		 	</a:t>
            </a:r>
          </a:p>
          <a:p>
            <a:pPr marL="342857" indent="-342857">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Necessary photographing or note taking of any damage to property; and </a:t>
            </a:r>
          </a:p>
          <a:p>
            <a:pPr marL="342857" indent="-342857">
              <a:spcAft>
                <a:spcPts val="600"/>
              </a:spcAft>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The return of the building to pre-reunification condition.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239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0194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spcBef>
                <a:spcPts val="600"/>
              </a:spcBef>
            </a:pPr>
            <a:r>
              <a:rPr lang="en-US" sz="1000" dirty="0">
                <a:latin typeface="Calibri" panose="020F0502020204030204" pitchFamily="34" charset="0"/>
                <a:ea typeface="Calibri" panose="020F0502020204030204" pitchFamily="34" charset="0"/>
              </a:rPr>
              <a:t>MTSS can help in determining the specific mix and intensity of strategies appropriate to the level of concern presented by a student.</a:t>
            </a:r>
          </a:p>
          <a:p>
            <a:pPr marL="0">
              <a:lnSpc>
                <a:spcPct val="115000"/>
              </a:lnSpc>
              <a:spcBef>
                <a:spcPts val="600"/>
              </a:spcBef>
            </a:pPr>
            <a:endParaRPr lang="en-US" sz="1000" dirty="0">
              <a:latin typeface="Arial" panose="020B0604020202020204" pitchFamily="34" charset="0"/>
              <a:ea typeface="Arial" panose="020B0604020202020204" pitchFamily="34" charset="0"/>
            </a:endParaRPr>
          </a:p>
          <a:p>
            <a:pPr marL="0">
              <a:lnSpc>
                <a:spcPct val="115000"/>
              </a:lnSpc>
              <a:spcBef>
                <a:spcPts val="600"/>
              </a:spcBef>
              <a:spcAft>
                <a:spcPts val="600"/>
              </a:spcAft>
            </a:pPr>
            <a:r>
              <a:rPr lang="en-US" sz="1000" dirty="0">
                <a:highlight>
                  <a:srgbClr val="FFFFFF"/>
                </a:highlight>
                <a:latin typeface="Calibri" panose="020F0502020204030204" pitchFamily="34" charset="0"/>
                <a:ea typeface="Calibri" panose="020F0502020204030204" pitchFamily="34" charset="0"/>
              </a:rPr>
              <a:t>“Pennsylvania’s MTSS is a standards-aligned, comprehensive school improvement FRAMEWORK for enhancing academic, behavioral and social-emotional outcomes for ALL students.” </a:t>
            </a:r>
            <a:endParaRPr lang="en-US" sz="1000" dirty="0">
              <a:latin typeface="Arial" panose="020B0604020202020204" pitchFamily="34" charset="0"/>
              <a:ea typeface="Arial" panose="020B0604020202020204" pitchFamily="34" charset="0"/>
            </a:endParaRPr>
          </a:p>
          <a:p>
            <a:pPr marL="0">
              <a:lnSpc>
                <a:spcPct val="115000"/>
              </a:lnSpc>
              <a:spcBef>
                <a:spcPts val="600"/>
              </a:spcBef>
              <a:spcAft>
                <a:spcPts val="600"/>
              </a:spcAft>
            </a:pPr>
            <a:r>
              <a:rPr lang="en-US" sz="1000" dirty="0">
                <a:solidFill>
                  <a:srgbClr val="FF0000"/>
                </a:solidFill>
                <a:highlight>
                  <a:srgbClr val="00FF00"/>
                </a:highlight>
                <a:latin typeface="Calibri" panose="020F0502020204030204" pitchFamily="34" charset="0"/>
                <a:ea typeface="Calibri" panose="020F0502020204030204" pitchFamily="34" charset="0"/>
              </a:rPr>
              <a:t>Pennsylvania Training and Technical Assistance Network (PATTAN), Multi-Tiered Systems of Support </a:t>
            </a:r>
          </a:p>
          <a:p>
            <a:pPr marL="0">
              <a:lnSpc>
                <a:spcPct val="115000"/>
              </a:lnSpc>
              <a:spcBef>
                <a:spcPts val="600"/>
              </a:spcBef>
              <a:spcAft>
                <a:spcPts val="600"/>
              </a:spcAft>
            </a:pPr>
            <a:endParaRPr lang="en-US" sz="1000" dirty="0">
              <a:latin typeface="Arial" panose="020B0604020202020204" pitchFamily="34" charset="0"/>
              <a:ea typeface="Arial" panose="020B0604020202020204" pitchFamily="34" charset="0"/>
            </a:endParaRPr>
          </a:p>
          <a:p>
            <a:pPr marL="0">
              <a:lnSpc>
                <a:spcPct val="115000"/>
              </a:lnSpc>
              <a:spcBef>
                <a:spcPts val="600"/>
              </a:spcBef>
              <a:spcAft>
                <a:spcPts val="600"/>
              </a:spcAft>
            </a:pPr>
            <a:r>
              <a:rPr lang="en-US" sz="1000" dirty="0">
                <a:solidFill>
                  <a:srgbClr val="FF0000"/>
                </a:solidFill>
                <a:highlight>
                  <a:srgbClr val="00FF00"/>
                </a:highlight>
                <a:latin typeface="Calibri" panose="020F0502020204030204" pitchFamily="34" charset="0"/>
                <a:ea typeface="Calibri" panose="020F0502020204030204" pitchFamily="34" charset="0"/>
              </a:rPr>
              <a:t>https://www.pattan.net/Multi-Tiered-System-of-Support/MULTI-TIERED-SYSTEM-OF-SUPPORTS</a:t>
            </a:r>
          </a:p>
          <a:p>
            <a:pPr marL="0">
              <a:lnSpc>
                <a:spcPct val="115000"/>
              </a:lnSpc>
              <a:spcBef>
                <a:spcPts val="600"/>
              </a:spcBef>
              <a:spcAft>
                <a:spcPts val="600"/>
              </a:spcAft>
            </a:pPr>
            <a:endParaRPr lang="en-US" sz="1000" dirty="0">
              <a:latin typeface="Arial" panose="020B0604020202020204" pitchFamily="34" charset="0"/>
              <a:ea typeface="Arial" panose="020B0604020202020204" pitchFamily="34" charset="0"/>
            </a:endParaRPr>
          </a:p>
          <a:p>
            <a:pPr marL="0">
              <a:lnSpc>
                <a:spcPct val="115000"/>
              </a:lnSpc>
              <a:spcBef>
                <a:spcPts val="600"/>
              </a:spcBef>
              <a:spcAft>
                <a:spcPts val="600"/>
              </a:spcAft>
            </a:pPr>
            <a:r>
              <a:rPr lang="en-US" sz="1000" dirty="0">
                <a:latin typeface="Calibri" panose="020F0502020204030204" pitchFamily="34" charset="0"/>
                <a:ea typeface="Calibri" panose="020F0502020204030204" pitchFamily="34" charset="0"/>
              </a:rPr>
              <a:t>To be most effective, MTSS must be implemented with attention to equity and through a trauma informed lens. In its application to students of concern for behavioral and mental health issues, MTSS can be used to develop universal, targeted, as well as individualized interventions proportional to the level of concern established through data collection and review. These are components of the wider program efforts to build and maintain safe, secure, and positive school environments.</a:t>
            </a:r>
          </a:p>
          <a:p>
            <a:pPr marL="0">
              <a:lnSpc>
                <a:spcPct val="115000"/>
              </a:lnSpc>
              <a:spcBef>
                <a:spcPts val="600"/>
              </a:spcBef>
              <a:spcAft>
                <a:spcPts val="600"/>
              </a:spcAft>
            </a:pPr>
            <a:endParaRPr lang="en-US" sz="1000" dirty="0">
              <a:latin typeface="Arial" panose="020B0604020202020204" pitchFamily="34" charset="0"/>
              <a:ea typeface="Arial" panose="020B0604020202020204" pitchFamily="34" charset="0"/>
            </a:endParaRPr>
          </a:p>
          <a:p>
            <a:pPr marL="0">
              <a:lnSpc>
                <a:spcPct val="115000"/>
              </a:lnSpc>
              <a:spcBef>
                <a:spcPts val="600"/>
              </a:spcBef>
              <a:spcAft>
                <a:spcPts val="600"/>
              </a:spcAft>
            </a:pPr>
            <a:r>
              <a:rPr lang="en-US" sz="1000" dirty="0">
                <a:latin typeface="Calibri" panose="020F0502020204030204" pitchFamily="34" charset="0"/>
                <a:ea typeface="Calibri" panose="020F0502020204030204" pitchFamily="34" charset="0"/>
              </a:rPr>
              <a:t>MTSS is a tiered approach, with increasingly intensive interventions applied to the smaller number of students presenting the most concern.</a:t>
            </a:r>
            <a:endParaRPr lang="en-US" sz="1000" dirty="0">
              <a:latin typeface="Arial" panose="020B0604020202020204" pitchFamily="34" charset="0"/>
              <a:ea typeface="Arial" panose="020B0604020202020204" pitchFamily="34" charset="0"/>
            </a:endParaRPr>
          </a:p>
        </p:txBody>
      </p:sp>
      <p:sp>
        <p:nvSpPr>
          <p:cNvPr id="280" name="Google Shape;280;p1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600"/>
              </a:spcAft>
            </a:pPr>
            <a:r>
              <a:rPr lang="en-US" sz="1000" b="1" dirty="0">
                <a:latin typeface="Calibri" panose="020F0502020204030204" pitchFamily="34" charset="0"/>
                <a:ea typeface="Arial" panose="020B0604020202020204" pitchFamily="34" charset="0"/>
                <a:cs typeface="Arial" panose="020B0604020202020204" pitchFamily="34" charset="0"/>
              </a:rPr>
              <a:t>Provide</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Bef>
                <a:spcPts val="600"/>
              </a:spcBef>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Any necessary transportation to those who must return to school for vehicles or require transportation home, such as school staff; </a:t>
            </a:r>
          </a:p>
          <a:p>
            <a:pPr marL="342857" indent="-342857">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Ongoing mental health support for students and staff by the Guidance Director, with Guidance staff and community mental health partners; and </a:t>
            </a:r>
          </a:p>
          <a:p>
            <a:pPr marL="342857" indent="-342857">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Ongoing public information updates to parents/guardians and the media.</a:t>
            </a:r>
          </a:p>
          <a:p>
            <a:pPr marL="342857" indent="-342857">
              <a:spcAft>
                <a:spcPts val="600"/>
              </a:spcAft>
              <a:buFont typeface="Symbol" pitchFamily="2" charset="2"/>
              <a:buChar char=""/>
            </a:pPr>
            <a:r>
              <a:rPr lang="en-US" sz="1000" dirty="0">
                <a:latin typeface="Calibri" panose="020F0502020204030204" pitchFamily="34" charset="0"/>
                <a:ea typeface="Arial" panose="020B0604020202020204" pitchFamily="34" charset="0"/>
                <a:cs typeface="Arial" panose="020B0604020202020204" pitchFamily="34" charset="0"/>
              </a:rPr>
              <a:t>Convene the school safety team as soon as possible, but within 2 weeks of the event, to debrief the event and adjust the Family 	Reunification Annex as needed, based on lessons learned.</a:t>
            </a:r>
          </a:p>
          <a:p>
            <a:pPr marL="342857" indent="-342857">
              <a:spcAft>
                <a:spcPts val="600"/>
              </a:spcAft>
              <a:buFont typeface="Symbol" pitchFamily="2" charset="2"/>
              <a:buChar char=""/>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defTabSz="914285">
              <a:spcAft>
                <a:spcPts val="600"/>
              </a:spcAft>
              <a:buFont typeface="Symbol" pitchFamily="2" charset="2"/>
              <a:buChar char=""/>
              <a:defRPr/>
            </a:pPr>
            <a:r>
              <a:rPr lang="en-US" sz="1000" dirty="0">
                <a:latin typeface="Calibri" panose="020F0502020204030204" pitchFamily="34" charset="0"/>
                <a:ea typeface="Arial" panose="020B0604020202020204" pitchFamily="34" charset="0"/>
                <a:cs typeface="Arial" panose="020B0604020202020204" pitchFamily="34" charset="0"/>
              </a:rPr>
              <a:t>Additional information about family reunification plans can be found on the </a:t>
            </a:r>
            <a:r>
              <a:rPr lang="en-US" sz="1000" u="sng" dirty="0">
                <a:solidFill>
                  <a:srgbClr val="0000FF"/>
                </a:solidFill>
                <a:latin typeface="Calibri" panose="020F0502020204030204" pitchFamily="34" charset="0"/>
                <a:ea typeface="Arial" panose="020B0604020202020204" pitchFamily="34" charset="0"/>
                <a:cs typeface="Arial" panose="020B0604020202020204" pitchFamily="34" charset="0"/>
                <a:hlinkClick r:id="rId3"/>
              </a:rPr>
              <a:t>PEMA School and Child Care Safety website.</a:t>
            </a:r>
            <a:r>
              <a:rPr lang="en-US" sz="1000" dirty="0">
                <a:latin typeface="Calibri" panose="020F0502020204030204" pitchFamily="34" charset="0"/>
                <a:ea typeface="Arial" panose="020B0604020202020204" pitchFamily="34" charset="0"/>
                <a:cs typeface="Arial" panose="020B0604020202020204" pitchFamily="34" charset="0"/>
              </a:rPr>
              <a:t> Specifically, the </a:t>
            </a:r>
            <a:r>
              <a:rPr lang="en-US" sz="1000" u="sng" dirty="0">
                <a:solidFill>
                  <a:srgbClr val="0000FF"/>
                </a:solidFill>
                <a:latin typeface="Calibri" panose="020F0502020204030204" pitchFamily="34" charset="0"/>
                <a:ea typeface="Arial" panose="020B0604020202020204" pitchFamily="34" charset="0"/>
                <a:cs typeface="Arial" panose="020B0604020202020204" pitchFamily="34" charset="0"/>
                <a:hlinkClick r:id="rId4"/>
              </a:rPr>
              <a:t>Parent-Student Reunification Annex</a:t>
            </a:r>
            <a:r>
              <a:rPr lang="en-US" sz="1000" dirty="0">
                <a:latin typeface="Calibri" panose="020F0502020204030204" pitchFamily="34" charset="0"/>
                <a:ea typeface="Arial" panose="020B0604020202020204" pitchFamily="34" charset="0"/>
                <a:cs typeface="Arial" panose="020B0604020202020204" pitchFamily="34" charset="0"/>
              </a:rPr>
              <a:t> </a:t>
            </a:r>
            <a:r>
              <a:rPr lang="en-US" sz="1000" dirty="0">
                <a:highlight>
                  <a:srgbClr val="00FF00"/>
                </a:highlight>
                <a:latin typeface="Calibri" panose="020F0502020204030204" pitchFamily="34" charset="0"/>
                <a:ea typeface="Arial" panose="020B0604020202020204" pitchFamily="34" charset="0"/>
                <a:cs typeface="Arial" panose="020B0604020202020204" pitchFamily="34" charset="0"/>
              </a:rPr>
              <a:t>(downloadable document</a:t>
            </a:r>
            <a:r>
              <a:rPr lang="en-US" sz="1000" dirty="0">
                <a:latin typeface="Calibri" panose="020F0502020204030204" pitchFamily="34" charset="0"/>
                <a:ea typeface="Arial" panose="020B0604020202020204" pitchFamily="34" charset="0"/>
                <a:cs typeface="Arial" panose="020B0604020202020204" pitchFamily="34" charset="0"/>
              </a:rPr>
              <a:t>) and the </a:t>
            </a:r>
            <a:r>
              <a:rPr lang="en-US" sz="1000" u="sng" dirty="0">
                <a:solidFill>
                  <a:srgbClr val="0000FF"/>
                </a:solidFill>
                <a:latin typeface="Calibri" panose="020F0502020204030204" pitchFamily="34" charset="0"/>
                <a:ea typeface="Arial" panose="020B0604020202020204" pitchFamily="34" charset="0"/>
                <a:cs typeface="Arial" panose="020B0604020202020204" pitchFamily="34" charset="0"/>
                <a:hlinkClick r:id="rId5"/>
              </a:rPr>
              <a:t>Family Reunification Annex</a:t>
            </a:r>
            <a:r>
              <a:rPr lang="en-US" sz="1000" dirty="0">
                <a:latin typeface="Calibri" panose="020F0502020204030204" pitchFamily="34" charset="0"/>
                <a:ea typeface="Arial" panose="020B0604020202020204" pitchFamily="34" charset="0"/>
                <a:cs typeface="Arial" panose="020B0604020202020204" pitchFamily="34" charset="0"/>
              </a:rPr>
              <a:t> </a:t>
            </a:r>
            <a:r>
              <a:rPr lang="en-US" sz="1000" dirty="0">
                <a:highlight>
                  <a:srgbClr val="00FF00"/>
                </a:highlight>
                <a:latin typeface="Calibri" panose="020F0502020204030204" pitchFamily="34" charset="0"/>
                <a:ea typeface="Arial" panose="020B0604020202020204" pitchFamily="34" charset="0"/>
                <a:cs typeface="Arial" panose="020B0604020202020204" pitchFamily="34" charset="0"/>
              </a:rPr>
              <a:t>(downloadable document).</a:t>
            </a:r>
            <a:r>
              <a:rPr lang="en-US" sz="1000" dirty="0">
                <a:latin typeface="Calibri" panose="020F0502020204030204" pitchFamily="34" charset="0"/>
                <a:ea typeface="Arial" panose="020B0604020202020204" pitchFamily="34" charset="0"/>
                <a:cs typeface="Arial" panose="020B0604020202020204" pitchFamily="34" charset="0"/>
              </a:rPr>
              <a:t> The </a:t>
            </a:r>
            <a:r>
              <a:rPr lang="en-US" sz="1000" u="sng" dirty="0">
                <a:solidFill>
                  <a:srgbClr val="0000FF"/>
                </a:solidFill>
                <a:latin typeface="Calibri" panose="020F0502020204030204" pitchFamily="34" charset="0"/>
                <a:ea typeface="Arial" panose="020B0604020202020204" pitchFamily="34" charset="0"/>
                <a:cs typeface="Arial" panose="020B0604020202020204" pitchFamily="34" charset="0"/>
                <a:hlinkClick r:id="rId6"/>
              </a:rPr>
              <a:t>I Love You Guys Standard Reunification Model </a:t>
            </a:r>
            <a:r>
              <a:rPr lang="en-US" sz="1000" dirty="0">
                <a:latin typeface="Calibri" panose="020F0502020204030204" pitchFamily="34" charset="0"/>
                <a:ea typeface="Arial" panose="020B0604020202020204" pitchFamily="34" charset="0"/>
                <a:cs typeface="Arial" panose="020B0604020202020204" pitchFamily="34" charset="0"/>
              </a:rPr>
              <a:t> is also easily accessible and free to download.</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240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869720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For this part of the training, we will discuss FEMA’s </a:t>
            </a:r>
            <a:r>
              <a:rPr lang="en-US" sz="1000" u="sng" kern="100"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National Incident Management System</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and its impact on a school entity’s Incident Command Structure.</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4E8540-49D1-BE47-9DCE-6C15BC7BB8F9}" type="slidenum">
              <a:rPr lang="en-US" smtClean="0"/>
              <a:t>241</a:t>
            </a:fld>
            <a:endParaRPr lang="en-US"/>
          </a:p>
        </p:txBody>
      </p:sp>
    </p:spTree>
    <p:extLst>
      <p:ext uri="{BB962C8B-B14F-4D97-AF65-F5344CB8AC3E}">
        <p14:creationId xmlns:p14="http://schemas.microsoft.com/office/powerpoint/2010/main" val="616731515"/>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fontAlgn="base"/>
            <a:r>
              <a:rPr lang="en-US" sz="1000" kern="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FEMA’s National Incident Management System – </a:t>
            </a:r>
            <a:r>
              <a:rPr lang="en-US" sz="1000" u="sng" kern="100"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3"/>
              </a:rPr>
              <a:t>NIMS</a:t>
            </a:r>
            <a:r>
              <a:rPr lang="en-US" sz="1000" kern="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is the strategic framework that enables governmental bodies, non-governmental organizations and the private sector to effectively work together in preparing for and responding to high consequence events – whether natural disasters, industrial accidents or major security incidents, that present threat to life and property. </a:t>
            </a:r>
          </a:p>
          <a:p>
            <a:pPr marL="0" fontAlgn="base"/>
            <a:endParaRPr lang="en-US" sz="1000" kern="1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fontAlgn="base"/>
            <a:r>
              <a:rPr lang="en-US" sz="1000" kern="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NIMS provides a shared vocabulary and focus for all organizations to optimize interagency response.</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fontAlgn="base"/>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fontAlgn="base"/>
            <a:r>
              <a:rPr lang="en-US" sz="1000" kern="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aspect of NIMS that is relevant to you as a </a:t>
            </a:r>
            <a:r>
              <a:rPr lang="en-US" sz="1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School Safety &amp; Security Coordinator</a:t>
            </a:r>
            <a:r>
              <a:rPr lang="en-US" sz="1000" kern="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is the Incident Command System, or ICS.</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242</a:t>
            </a:fld>
            <a:endParaRPr lang="en-US"/>
          </a:p>
        </p:txBody>
      </p:sp>
    </p:spTree>
    <p:extLst>
      <p:ext uri="{BB962C8B-B14F-4D97-AF65-F5344CB8AC3E}">
        <p14:creationId xmlns:p14="http://schemas.microsoft.com/office/powerpoint/2010/main" val="1498559086"/>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fontAlgn="base">
              <a:spcBef>
                <a:spcPts val="600"/>
              </a:spcBef>
              <a:spcAft>
                <a:spcPts val="600"/>
              </a:spcAft>
            </a:pPr>
            <a:r>
              <a:rPr lang="en-US" sz="1000" u="sng"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3"/>
              </a:rPr>
              <a:t>ICS</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is the standard approach to the on-scene command, control, and coordination of incidents. In other words, it is a ready-to-go, best practice approach that all schools can use. For those in receipt of emergency preparedness funding (such as from the Readiness and Emergency Management for Schools and Catalog of Federal Domestic Assistance 84 184 E grants), there is a requirement that ICS is used in the receiving school entity, so it may be that your school uses ICS fully. If not, as the training and tools are freely available to schools through FEMA, and it is something schools may elect to use.</a:t>
            </a:r>
          </a:p>
          <a:p>
            <a:pPr marL="0" fontAlgn="base">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0" fontAlgn="base">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ICS sets out the advised organizational structure, processes, reporting, and responsibilities associated with incident management.</a:t>
            </a:r>
          </a:p>
          <a:p>
            <a:pPr marL="0" fontAlgn="base">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0" fontAlgn="base">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many ways it can be regarded as the ‘tactical’ system that enables the school to respond to and manage an incident while they await external support. This recognizes that – for a while at least – schools will be on their own in dealing with incidents. The ICS is in place to ensure sound decisions are made and a coherent plan is executed. When an outside entity assumes the role of incident commander, on a district level, communication to families and school personnel will remain with the school entity.  This can include messaging, student accountability and reunification planning.</a:t>
            </a:r>
          </a:p>
          <a:p>
            <a:pPr marL="0" fontAlgn="base">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0" fontAlgn="base">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the point that external agencies – which could be fire / EMS, county or municipal Emergency Management Agencies, HAZMAT responders or law enforcement – arrive, ICS enables an organized transfer of command and control, as these external agencies are familiar with ICS and the system enables the Incident Commander to transfer responsibility in a rehearsed fashion. This handover will often take place at the Incident Command Post, or ICP – a pre-designated physical location on school grounds that, unless itself under direct threat, will provide a meeting and briefing point for responders, and serve as a physical ‘base of operations’ for the Incident Commander. District level ICS may stay active with duties such as communications, reunification, etc. at this time.</a:t>
            </a:r>
          </a:p>
          <a:p>
            <a:pPr marL="0" fontAlgn="base">
              <a:spcBef>
                <a:spcPts val="600"/>
              </a:spcBef>
              <a:spcAft>
                <a:spcPts val="600"/>
              </a:spcAft>
            </a:pPr>
            <a:endParaRPr lang="en-US" sz="1800" dirty="0">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B4E8540-49D1-BE47-9DCE-6C15BC7BB8F9}" type="slidenum">
              <a:rPr lang="en-US" smtClean="0"/>
              <a:t>243</a:t>
            </a:fld>
            <a:endParaRPr lang="en-US"/>
          </a:p>
        </p:txBody>
      </p:sp>
    </p:spTree>
    <p:extLst>
      <p:ext uri="{BB962C8B-B14F-4D97-AF65-F5344CB8AC3E}">
        <p14:creationId xmlns:p14="http://schemas.microsoft.com/office/powerpoint/2010/main" val="3131118417"/>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fontAlgn="base">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Within ICS, two particular aspects are of general relevance to schools:</a:t>
            </a:r>
          </a:p>
          <a:p>
            <a:pPr marL="0" fontAlgn="base">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Bef>
                <a:spcPts val="600"/>
              </a:spcBef>
              <a:buFont typeface="Symbol" pitchFamily="2" charset="2"/>
              <a:buChar char=""/>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Designation of the</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Incident Commander</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The Incident Commander (IC) is the individual designated by the school leadership to manage a specific incident or event. And, this is an important point, it is not going to be the same person every time. He or she has overall responsibility, and will set the objectives, strategies, and priorities for incident response. It is also important to note that the Incident Commander is </a:t>
            </a:r>
            <a:r>
              <a:rPr lang="en-US" sz="10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not</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always the highest ranking or most senior member of the staff on site—it is the person best positioned to serve in this particular role during an emergency. The Incident Commander is the only ICS position continually staffed throughout an incident or event, although there should also be a clearly designated alternate, should the primary individual not be available.</a:t>
            </a:r>
          </a:p>
          <a:p>
            <a:pPr marL="342857" indent="-342857">
              <a:spcBef>
                <a:spcPts val="600"/>
              </a:spcBef>
              <a:buFont typeface="Symbol" pitchFamily="2" charset="2"/>
              <a:buChar char=""/>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spcAft>
                <a:spcPts val="600"/>
              </a:spcAft>
              <a:buFont typeface="Symbol" pitchFamily="2" charset="2"/>
              <a:buChar char=""/>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Designation of the Operations Section</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The Operations Section are the small group of individuals assigned to manage response tasks and direct resources. If an Incident Commander for a school incident or event establishes only one section, it will most likely be an operations section. A group of trained team members are needed to provide support to the Incident Commander, particularly in prolonged, high-consequence events there will be numerous tasks to carry out, from verifying the security of points of access to communicating with parents and guardians, and it will be too much for one individual to do this.</a:t>
            </a:r>
            <a:endParaRPr lang="en-US" sz="1000" dirty="0">
              <a:latin typeface="Calibri" panose="020F0502020204030204" pitchFamily="34" charset="0"/>
              <a:ea typeface="Arial" panose="020B0604020202020204" pitchFamily="34" charset="0"/>
              <a:cs typeface="Arial" panose="020B0604020202020204" pitchFamily="34" charset="0"/>
            </a:endParaRPr>
          </a:p>
          <a:p>
            <a:pPr marL="0" fontAlgn="base">
              <a:spcBef>
                <a:spcPts val="600"/>
              </a:spcBef>
              <a:spcAft>
                <a:spcPts val="600"/>
              </a:spcAft>
            </a:pPr>
            <a:endPar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fontAlgn="base">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documented ICS designates other groupings covering planning, logistics and finance/administration but, for the purposes of this training, school employees do need to understand the detail of what these comprise.</a:t>
            </a:r>
          </a:p>
          <a:p>
            <a:pPr marL="0" fontAlgn="base">
              <a:spcBef>
                <a:spcPts val="600"/>
              </a:spcBef>
              <a:spcAft>
                <a:spcPts val="600"/>
              </a:spcAft>
            </a:pPr>
            <a:endPar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0">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As the SSSC, it is important to understand that school personnel are likely to be the first on the scene when an incident occurs on school property or involves school staff or students. As school personnel review their duties and responsibilities during a crisis drill or event, you may be asked for clarification by them about what they should do in this situation.  If you don’t know the answer, you should be able direct them to the person who does. In the event that an incident happens, eventually police, fire, emergency medical services or another external agency will manage response. However, the first response will likely be from school employees. They will act as a bridge, conducting initial response activities until first responders such as police, fire and emergency services can arrive. </a:t>
            </a:r>
          </a:p>
          <a:p>
            <a:pPr marL="0">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ICS is therefore an important capacity building tool for school personnel on site to quickly take command and control of a potentially chaotic situation, or at the very least, be prepared to help save lives and limit property damage. You should review your ICS documents to ensure that you are able to answer questions that may arise from school personnel.</a:t>
            </a:r>
          </a:p>
          <a:p>
            <a:pPr marL="0">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ICS can also be utilized as an effective management structure for pre-planned, non-emergency events such as a football game or a school graduation. If you want to know more about this, please see this introductory FEMA course on incident management:</a:t>
            </a: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 </a:t>
            </a:r>
            <a:r>
              <a:rPr lang="en-US" sz="1000" b="1"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3"/>
              </a:rPr>
              <a:t>IS-100.C: Introduction to the Incident Command System</a:t>
            </a:r>
            <a:r>
              <a:rPr lang="en-US" sz="1000" dirty="0">
                <a:solidFill>
                  <a:srgbClr val="0563C1"/>
                </a:solidFill>
                <a:latin typeface="Calibri" panose="020F0502020204030204" pitchFamily="34" charset="0"/>
                <a:ea typeface="Times New Roman" panose="02020603050405020304" pitchFamily="18" charset="0"/>
                <a:cs typeface="Calibri" panose="020F0502020204030204" pitchFamily="34" charset="0"/>
              </a:rPr>
              <a:t>.</a:t>
            </a:r>
          </a:p>
          <a:p>
            <a:pPr marL="0">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spcBef>
                <a:spcPts val="600"/>
              </a:spcBef>
              <a:spcAft>
                <a:spcPts val="600"/>
              </a:spcAft>
              <a:buFont typeface="Symbol" pitchFamily="2"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And, for those looking to examine the subject in further depth,</a:t>
            </a: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 </a:t>
            </a:r>
            <a:r>
              <a:rPr lang="en-US" sz="1000" b="1"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4"/>
              </a:rPr>
              <a:t>IS-700.B: An Introduction to the National Incident Management System</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sets out the wider context of NIMS which ICS falls under, and finally diving deeper into understanding how NIMS and ICS play a role within the educational environment through IS-362A: </a:t>
            </a:r>
            <a:r>
              <a:rPr lang="en-US" sz="1000" b="1" i="1"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5"/>
              </a:rPr>
              <a:t>IS-362A: Multi-Hazard Emergency Planning for Schools</a:t>
            </a:r>
            <a:endParaRPr lang="en-US" sz="1000" dirty="0">
              <a:latin typeface="Calibri" panose="020F0502020204030204" pitchFamily="34" charset="0"/>
              <a:ea typeface="Arial" panose="020B0604020202020204" pitchFamily="34" charset="0"/>
              <a:cs typeface="Arial" panose="020B0604020202020204" pitchFamily="34" charset="0"/>
            </a:endParaRPr>
          </a:p>
          <a:p>
            <a:pPr marL="0" fontAlgn="base">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0" fontAlgn="base">
              <a:spcBef>
                <a:spcPts val="600"/>
              </a:spcBef>
              <a:spcAft>
                <a:spcPts val="600"/>
              </a:spcAft>
            </a:pPr>
            <a:r>
              <a:rPr lang="en-US" sz="1000" dirty="0">
                <a:latin typeface="Calibri" panose="020F0502020204030204" pitchFamily="34" charset="0"/>
                <a:ea typeface="Arial" panose="020B0604020202020204" pitchFamily="34" charset="0"/>
                <a:cs typeface="Arial" panose="020B0604020202020204" pitchFamily="34" charset="0"/>
              </a:rPr>
              <a:t>------------</a:t>
            </a:r>
          </a:p>
          <a:p>
            <a:pPr marL="0" fontAlgn="base">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Font typeface="Symbol" pitchFamily="2" charset="2"/>
              <a:buChar char=""/>
            </a:pPr>
            <a:r>
              <a:rPr lang="en-US" sz="1000" dirty="0">
                <a:latin typeface="Calibri" panose="020F0502020204030204" pitchFamily="34" charset="0"/>
                <a:ea typeface="Calibri" panose="020F0502020204030204" pitchFamily="34" charset="0"/>
              </a:rPr>
              <a:t>The designated incident commander (IC) for the [district/school] will implement the ICS and serve as the IC until relieved by a more senior or more qualified individual. The IC will establish an incident command post (ICP) and provide an assessment of the situation to local officials, identify response resources required, and direct the on-scene response from the ICP.</a:t>
            </a:r>
          </a:p>
          <a:p>
            <a:pPr marL="342857" indent="-342857">
              <a:buFont typeface="Symbol" pitchFamily="2" charset="2"/>
              <a:buChar char=""/>
            </a:pPr>
            <a:endParaRPr lang="en-US" sz="1000" dirty="0">
              <a:latin typeface="Calibri" panose="020F0502020204030204" pitchFamily="34" charset="0"/>
              <a:ea typeface="Calibri" panose="020F0502020204030204" pitchFamily="34" charset="0"/>
            </a:endParaRPr>
          </a:p>
          <a:p>
            <a:pPr marL="342857" indent="-342857">
              <a:buFont typeface="Symbol" pitchFamily="2" charset="2"/>
              <a:buChar char=""/>
            </a:pPr>
            <a:r>
              <a:rPr lang="en-US" sz="1000" dirty="0">
                <a:latin typeface="Calibri" panose="020F0502020204030204" pitchFamily="34" charset="0"/>
                <a:ea typeface="Calibri" panose="020F0502020204030204" pitchFamily="34" charset="0"/>
              </a:rPr>
              <a:t>For disaster situations, a specific incident scene may not exist in the initial response phase and the local Emergency Operations Center may accomplish initial response actions, such as mobilizing personnel and equipment and issuing precautionary warnings to the public. As the potential threat becomes clearer and a specific impact site or sites identified, an Incident Command Post may be established at the school, and direction and control of the response transitioned to the IC.  This scenario would likely occur during a community wide disaster.</a:t>
            </a:r>
          </a:p>
          <a:p>
            <a:pPr marL="0" fontAlgn="base">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3980E6-91B7-EE4A-8C5E-96A5CADA35AF}" type="slidenum">
              <a:rPr lang="en-US" smtClean="0"/>
              <a:t>244</a:t>
            </a:fld>
            <a:endParaRPr lang="en-US"/>
          </a:p>
        </p:txBody>
      </p:sp>
    </p:spTree>
    <p:extLst>
      <p:ext uri="{BB962C8B-B14F-4D97-AF65-F5344CB8AC3E}">
        <p14:creationId xmlns:p14="http://schemas.microsoft.com/office/powerpoint/2010/main" val="404775959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fontAlgn="base">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When giving guidance to those providing information to the ICS, here is a helpful reporting format. It can be used when giving a verbal report or a short-written report:</a:t>
            </a:r>
          </a:p>
          <a:p>
            <a:pPr marL="0" fontAlgn="base">
              <a:spcBef>
                <a:spcPts val="600"/>
              </a:spcBef>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spcBef>
                <a:spcPts val="600"/>
              </a:spcBef>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What</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What happened, and what is happening now?</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Who</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Who is involved in the incident? Be careful to only report verified facts where naming individuals who have been injured, killed, kidnapped, or arrested, and never do so using social media.</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Why</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Why did the incident happen; is there a background or context to the situation?</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When</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When did the incident happen and is it still ongoing?</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Where</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Where did the incident take place and was it a specific location or is an incident, such as an episode of civil disorder, affecting a wider area and potentially spreading?</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Needs </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What support do you assess as being immediately required?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Risks</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What are the risks now? Do they present a continued direct or indirect threat? How likely are they to occur, and what is being done now to limit further risk and respond to the incident?</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fontAlgn="base">
              <a:spcAft>
                <a:spcPts val="600"/>
              </a:spcAft>
              <a:buFont typeface="+mj-lt"/>
              <a:buAutoNum type="arabicPeriod"/>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Impacts</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What are the implications if the risks do occur?</a:t>
            </a:r>
            <a:endParaRPr lang="en-US" sz="1000" dirty="0">
              <a:latin typeface="Calibri" panose="020F0502020204030204" pitchFamily="34" charset="0"/>
              <a:ea typeface="Arial" panose="020B0604020202020204" pitchFamily="34" charset="0"/>
              <a:cs typeface="Arial" panose="020B0604020202020204" pitchFamily="34" charset="0"/>
            </a:endParaRPr>
          </a:p>
          <a:p>
            <a:pPr marL="0" fontAlgn="base">
              <a:spcBef>
                <a:spcPts val="600"/>
              </a:spcBef>
              <a:spcAft>
                <a:spcPts val="600"/>
              </a:spcAft>
            </a:pPr>
            <a:endPar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fontAlgn="base">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all times, when making a report care must be taken to detail facts vs. assumptions or judgements.</a:t>
            </a:r>
            <a:endParaRPr lang="en-US" sz="1000" dirty="0">
              <a:latin typeface="Calibri" panose="020F0502020204030204" pitchFamily="34" charset="0"/>
              <a:ea typeface="Arial" panose="020B0604020202020204" pitchFamily="34" charset="0"/>
              <a:cs typeface="Arial" panose="020B0604020202020204" pitchFamily="34" charset="0"/>
            </a:endParaRPr>
          </a:p>
          <a:p>
            <a:pPr marL="0" fontAlgn="base">
              <a:spcBef>
                <a:spcPts val="600"/>
              </a:spcBef>
              <a:spcAft>
                <a:spcPts val="600"/>
              </a:spcAft>
            </a:pPr>
            <a:endPar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fontAlgn="base">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most cases, it is just points 1 thru 5 that you would be able to give, but if required would still be of great help to responders who might otherwise coming blind into a situation.</a:t>
            </a:r>
          </a:p>
          <a:p>
            <a:pPr marL="0" fontAlgn="base">
              <a:spcBef>
                <a:spcPts val="600"/>
              </a:spcBef>
              <a:spcAft>
                <a:spcPts val="600"/>
              </a:spcAft>
            </a:pPr>
            <a:endPar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0" indent="0" defTabSz="914285" fontAlgn="base">
              <a:spcBef>
                <a:spcPts val="600"/>
              </a:spcBef>
              <a:spcAft>
                <a:spcPts val="600"/>
              </a:spcAft>
              <a:buClrTx/>
              <a:buSzTx/>
              <a:defRP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documented ICS designates other groupings covering planning, logistics and finance/administration but, for the purposes of this training, school employees do need to understand the detail of what these comprise.</a:t>
            </a:r>
            <a:endParaRPr lang="en-US" sz="1000" dirty="0">
              <a:latin typeface="Calibri" panose="020F0502020204030204" pitchFamily="34" charset="0"/>
              <a:ea typeface="Arial" panose="020B0604020202020204" pitchFamily="34" charset="0"/>
              <a:cs typeface="Arial" panose="020B0604020202020204" pitchFamily="34" charset="0"/>
            </a:endParaRPr>
          </a:p>
          <a:p>
            <a:pPr marL="0" fontAlgn="base">
              <a:spcBef>
                <a:spcPts val="600"/>
              </a:spcBef>
              <a:spcAft>
                <a:spcPts val="600"/>
              </a:spcAft>
            </a:pPr>
            <a:endParaRPr lang="en-US" dirty="0">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3980E6-91B7-EE4A-8C5E-96A5CADA35AF}" type="slidenum">
              <a:rPr lang="en-US" smtClean="0"/>
              <a:t>245</a:t>
            </a:fld>
            <a:endParaRPr lang="en-US"/>
          </a:p>
        </p:txBody>
      </p:sp>
    </p:spTree>
    <p:extLst>
      <p:ext uri="{BB962C8B-B14F-4D97-AF65-F5344CB8AC3E}">
        <p14:creationId xmlns:p14="http://schemas.microsoft.com/office/powerpoint/2010/main" val="396180291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000" dirty="0">
                <a:solidFill>
                  <a:srgbClr val="000000"/>
                </a:solidFill>
                <a:latin typeface="Calibri" panose="020F0502020204030204" pitchFamily="34" charset="0"/>
                <a:ea typeface="Times New Roman" panose="02020603050405020304" pitchFamily="18" charset="0"/>
              </a:rPr>
              <a:t>An emergency situation, no matter where or when it occurs, is very stressful.  An emergency situation in the school setting where you and school personnel that you work with have the responsibility for the safety of children can take it to another level.  As the SSSC, you should understand how stress impacts the brain and reactions on school personnel during an emergency and be able to guide them to the appropriate source of support before, during or after an incident.  </a:t>
            </a:r>
            <a:endParaRPr lang="en-US" sz="1000" dirty="0">
              <a:latin typeface="Times New Roman" panose="02020603050405020304" pitchFamily="18" charset="0"/>
              <a:ea typeface="Times New Roman" panose="02020603050405020304" pitchFamily="18" charset="0"/>
            </a:endParaRPr>
          </a:p>
          <a:p>
            <a:pPr marL="0"/>
            <a:r>
              <a:rPr lang="en-US" sz="1000" dirty="0">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indent="0" defTabSz="914285">
              <a:buClrTx/>
              <a:buSzTx/>
              <a:defRPr/>
            </a:pPr>
            <a:r>
              <a:rPr lang="en-US" sz="1000" dirty="0">
                <a:solidFill>
                  <a:srgbClr val="000000"/>
                </a:solidFill>
                <a:latin typeface="Calibri" panose="020F0502020204030204" pitchFamily="34" charset="0"/>
                <a:ea typeface="Times New Roman" panose="02020603050405020304" pitchFamily="18" charset="0"/>
              </a:rPr>
              <a:t>Trauma reactions, such as ‘fight-flight-freeze’ were covered in-depth in the Trauma Informed Approaches Module and revisited in Situational Awareness. </a:t>
            </a:r>
          </a:p>
          <a:p>
            <a:pPr marL="0" indent="0" defTabSz="914285">
              <a:buClrTx/>
              <a:buSzTx/>
              <a:defRPr/>
            </a:pPr>
            <a:endParaRPr lang="en-US" sz="1000" dirty="0">
              <a:solidFill>
                <a:srgbClr val="000000"/>
              </a:solidFill>
              <a:latin typeface="Calibri" panose="020F0502020204030204" pitchFamily="34" charset="0"/>
              <a:ea typeface="Times New Roman" panose="02020603050405020304" pitchFamily="18" charset="0"/>
            </a:endParaRPr>
          </a:p>
          <a:p>
            <a:pPr marL="0" indent="0" defTabSz="914285">
              <a:buClrTx/>
              <a:buSzTx/>
              <a:defRPr/>
            </a:pPr>
            <a:r>
              <a:rPr lang="en-US" sz="1000" dirty="0">
                <a:solidFill>
                  <a:srgbClr val="000000"/>
                </a:solidFill>
                <a:latin typeface="Calibri" panose="020F0502020204030204" pitchFamily="34" charset="0"/>
                <a:ea typeface="Times New Roman" panose="02020603050405020304" pitchFamily="18" charset="0"/>
              </a:rPr>
              <a:t>You may also recall the </a:t>
            </a:r>
            <a:r>
              <a:rPr lang="en-US" sz="1000" u="sng" dirty="0">
                <a:solidFill>
                  <a:srgbClr val="000000"/>
                </a:solidFill>
                <a:latin typeface="Calibri" panose="020F0502020204030204" pitchFamily="34" charset="0"/>
                <a:ea typeface="Times New Roman" panose="02020603050405020304" pitchFamily="18" charset="0"/>
                <a:hlinkClick r:id="rId3"/>
              </a:rPr>
              <a:t>video</a:t>
            </a:r>
            <a:r>
              <a:rPr lang="en-US" sz="1000" dirty="0">
                <a:solidFill>
                  <a:srgbClr val="000000"/>
                </a:solidFill>
                <a:latin typeface="Calibri" panose="020F0502020204030204" pitchFamily="34" charset="0"/>
                <a:ea typeface="Times New Roman" panose="02020603050405020304" pitchFamily="18" charset="0"/>
              </a:rPr>
              <a:t> from Allison Sampson Jackson that described emotional regulation.</a:t>
            </a:r>
            <a:endParaRPr lang="en-US" sz="1000" dirty="0">
              <a:latin typeface="Times New Roman" panose="02020603050405020304" pitchFamily="18" charset="0"/>
              <a:ea typeface="Times New Roman" panose="02020603050405020304" pitchFamily="18" charset="0"/>
            </a:endParaRPr>
          </a:p>
          <a:p>
            <a:endParaRPr lang="en-US" sz="1000" dirty="0"/>
          </a:p>
          <a:p>
            <a:pPr marL="0" indent="0" defTabSz="914285">
              <a:buClrTx/>
              <a:buSzTx/>
              <a:defRPr/>
            </a:pPr>
            <a:r>
              <a:rPr lang="en-US" sz="1000" dirty="0">
                <a:solidFill>
                  <a:srgbClr val="000000"/>
                </a:solidFill>
                <a:latin typeface="Calibri" panose="020F0502020204030204" pitchFamily="34" charset="0"/>
                <a:ea typeface="Times New Roman" panose="02020603050405020304" pitchFamily="18" charset="0"/>
              </a:rPr>
              <a:t>You may also recall from Situational Awareness module the examples that were given about the toll on the body and brain from stress along with Cooper’s Colors.  </a:t>
            </a:r>
            <a:endParaRPr lang="en-US" sz="1000" dirty="0"/>
          </a:p>
        </p:txBody>
      </p:sp>
      <p:sp>
        <p:nvSpPr>
          <p:cNvPr id="4" name="Slide Number Placeholder 3"/>
          <p:cNvSpPr>
            <a:spLocks noGrp="1"/>
          </p:cNvSpPr>
          <p:nvPr>
            <p:ph type="sldNum" sz="quarter" idx="5"/>
          </p:nvPr>
        </p:nvSpPr>
        <p:spPr/>
        <p:txBody>
          <a:bodyPr/>
          <a:lstStyle/>
          <a:p>
            <a:fld id="{4B4E8540-49D1-BE47-9DCE-6C15BC7BB8F9}" type="slidenum">
              <a:rPr lang="en-US" smtClean="0"/>
              <a:t>246</a:t>
            </a:fld>
            <a:endParaRPr lang="en-US"/>
          </a:p>
        </p:txBody>
      </p:sp>
    </p:spTree>
    <p:extLst>
      <p:ext uri="{BB962C8B-B14F-4D97-AF65-F5344CB8AC3E}">
        <p14:creationId xmlns:p14="http://schemas.microsoft.com/office/powerpoint/2010/main" val="2660413845"/>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defRPr/>
            </a:pPr>
            <a:r>
              <a:rPr lang="en-US" sz="1000" b="1" dirty="0">
                <a:solidFill>
                  <a:srgbClr val="2F5496"/>
                </a:solidFill>
                <a:latin typeface="Calibri" panose="020F0502020204030204" pitchFamily="34" charset="0"/>
                <a:ea typeface="Times New Roman" panose="02020603050405020304" pitchFamily="18" charset="0"/>
                <a:cs typeface="Calibri" panose="020F0502020204030204" pitchFamily="34" charset="0"/>
              </a:rPr>
              <a:t>Testing Your Level of Emergency Preparedness</a:t>
            </a:r>
            <a:endParaRPr lang="en-US" sz="1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endParaRPr>
          </a:p>
          <a:p>
            <a:pPr marL="0" indent="0" defTabSz="914285">
              <a:buClrTx/>
              <a:buSzTx/>
              <a:defRPr/>
            </a:pPr>
            <a:endPar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defTabSz="914285">
              <a:buClrTx/>
              <a:buSzTx/>
              <a:defRPr/>
            </a:pPr>
            <a:endPar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defTabSz="914285">
              <a:buClrTx/>
              <a:buSzTx/>
              <a:defRP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Without testing your level of emergency preparedness, how will you know where you’re competent and where you need more work to be competent? Testing levels of preparedness looks different at each step along the matrix of preparedness - however, each step is designed to build on itself in best practice fashion and cascading form. For example, we never jump to full scale active shooter drills before we’ve done many things as a staff and as safety leaders to get our community ready for live-action scenario-based drills. As we look closer at testing our levels of emergency preparedness in this section of the training, we’ll be mostly discussing best practice considerations for armed assailant drills in educational settings. As we learned from earlier sections of this training, information regarding fight, flight and freeze, as well as through understanding readiness in our everyday lives through the lens of the Cooper Color Codes, the need to practice emergency preparedness not only helps alleviate overall stress within an educational setting during the best of times, but could be the difference between freezing or acting in the event violence and/or an emergency comes knowing at the door steps of your educational setting. </a:t>
            </a:r>
            <a:endParaRPr lang="en-US" sz="1000" dirty="0">
              <a:latin typeface="Calibri" panose="020F0502020204030204" pitchFamily="34" charset="0"/>
              <a:ea typeface="Arial" panose="020B0604020202020204" pitchFamily="34" charset="0"/>
              <a:cs typeface="Arial" panose="020B0604020202020204" pitchFamily="34" charset="0"/>
            </a:endParaRPr>
          </a:p>
          <a:p>
            <a:endParaRPr lang="en-US" sz="1000" dirty="0"/>
          </a:p>
          <a:p>
            <a:pPr marL="0" fontAlgn="base">
              <a:spcBef>
                <a:spcPts val="600"/>
              </a:spcBef>
              <a:spcAft>
                <a:spcPts val="600"/>
              </a:spcAft>
            </a:pP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The National Association of School Psychologists, the National Association of School Resource Officers, and Safe and Sound Schools have partnered to provide updated guidance on </a:t>
            </a:r>
            <a:r>
              <a:rPr lang="en-US" sz="1000" u="sng" dirty="0">
                <a:solidFill>
                  <a:srgbClr val="000000"/>
                </a:solidFill>
                <a:latin typeface="Calibri" panose="020F0502020204030204" pitchFamily="34" charset="0"/>
                <a:ea typeface="Arial" panose="020B0604020202020204" pitchFamily="34" charset="0"/>
                <a:cs typeface="Calibri" panose="020F0502020204030204" pitchFamily="34" charset="0"/>
                <a:hlinkClick r:id="rId3"/>
              </a:rPr>
              <a:t>Best Practice Considerations for Armed Assailant Drills in Schools</a:t>
            </a:r>
            <a:r>
              <a:rPr lang="en-US" sz="1000" dirty="0">
                <a:solidFill>
                  <a:srgbClr val="000000"/>
                </a:solidFill>
                <a:latin typeface="Calibri" panose="020F0502020204030204" pitchFamily="34" charset="0"/>
                <a:ea typeface="Arial" panose="020B0604020202020204" pitchFamily="34" charset="0"/>
                <a:cs typeface="Calibri" panose="020F0502020204030204" pitchFamily="34" charset="0"/>
              </a:rPr>
              <a:t>. The updated document provides guidance on the important factors that schools must take into account when considering and conducting armed assailant drills.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endPar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rPr>
              <a:t>The 2 main goals of this highly informative PDF are to determine what extent schools need armed assailant training and (b) how to conduct trainings that make best use of resources, maximize effectiveness, and minimize physical and psychological risks.</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3980E6-91B7-EE4A-8C5E-96A5CADA35AF}" type="slidenum">
              <a:rPr lang="en-US" smtClean="0"/>
              <a:t>247</a:t>
            </a:fld>
            <a:endParaRPr lang="en-US"/>
          </a:p>
        </p:txBody>
      </p:sp>
    </p:spTree>
    <p:extLst>
      <p:ext uri="{BB962C8B-B14F-4D97-AF65-F5344CB8AC3E}">
        <p14:creationId xmlns:p14="http://schemas.microsoft.com/office/powerpoint/2010/main" val="300102174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857" lvl="1" indent="-285714">
              <a:lnSpc>
                <a:spcPct val="115000"/>
              </a:lnSpc>
              <a:spcBef>
                <a:spcPts val="200"/>
              </a:spcBef>
              <a:buFont typeface="Arial" panose="020B0604020202020204" pitchFamily="34" charset="0"/>
              <a:buChar char="•"/>
            </a:pPr>
            <a:r>
              <a:rPr lang="en-US" sz="1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INTRODUCTIONS</a:t>
            </a:r>
            <a:endPar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141413"/>
                </a:solidFill>
                <a:latin typeface="Calibri" panose="020F0502020204030204" pitchFamily="34" charset="0"/>
                <a:ea typeface="Calibri" panose="020F0502020204030204" pitchFamily="34" charset="0"/>
                <a:cs typeface="Calibri" panose="020F0502020204030204" pitchFamily="34" charset="0"/>
              </a:rPr>
              <a:t>DESCRIPTION</a:t>
            </a: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Brief reviews of the school’s crisis response procedures appropriate for all developmental levels (students as well as staff). Activities involve simply introducing and familiarizing the school community to professionals who will help them during a crisis, what they might look like, what they do, and what kinds of tools they carry as helpers.</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742857" lvl="1" indent="-285714">
              <a:lnSpc>
                <a:spcPct val="115000"/>
              </a:lnSpc>
              <a:spcBef>
                <a:spcPts val="200"/>
              </a:spcBef>
              <a:buFont typeface="Arial" panose="020B0604020202020204" pitchFamily="34" charset="0"/>
              <a:buChar char="•"/>
            </a:pPr>
            <a:r>
              <a:rPr lang="en-US" sz="1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ORIENTATIONS</a:t>
            </a:r>
            <a:endPar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DESCRIPTION</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More involved and concrete reviews of the school’s crisis response procedures, which can be made appropriate for all developmental levels. All students and staff should have some familiarity with all parts of the school campus, even (as indicated) with areas that are typically off limits during normal school days (such as the staff lounge, behind the front office counter, and other connecting halls and doors that may be needed for evacuation or shelter during an emergency).</a:t>
            </a: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endParaRPr lang="en-US" sz="1000" dirty="0">
              <a:solidFill>
                <a:srgbClr val="141413"/>
              </a:solidFill>
              <a:latin typeface="Calibri" panose="020F0502020204030204" pitchFamily="34" charset="0"/>
              <a:ea typeface="Arial" panose="020B0604020202020204" pitchFamily="34" charset="0"/>
              <a:cs typeface="Calibri" panose="020F050202020403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Arial" panose="020B0604020202020204" pitchFamily="34" charset="0"/>
                <a:cs typeface="Calibri" panose="020F0502020204030204" pitchFamily="34" charset="0"/>
              </a:rPr>
              <a:t>------------------------------</a:t>
            </a:r>
            <a:endParaRPr lang="en-US" sz="1000" dirty="0">
              <a:latin typeface="Calibri" panose="020F0502020204030204" pitchFamily="34" charset="0"/>
              <a:ea typeface="Arial" panose="020B0604020202020204" pitchFamily="34" charset="0"/>
              <a:cs typeface="Arial" panose="020B0604020202020204" pitchFamily="34" charset="0"/>
            </a:endParaRPr>
          </a:p>
          <a:p>
            <a:pPr marL="1257143">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742857" lvl="1" indent="-285714">
              <a:lnSpc>
                <a:spcPct val="115000"/>
              </a:lnSpc>
              <a:spcBef>
                <a:spcPts val="200"/>
              </a:spcBef>
              <a:buFont typeface="Arial" panose="020B0604020202020204" pitchFamily="34" charset="0"/>
              <a:buChar char="•"/>
            </a:pPr>
            <a:r>
              <a:rPr lang="en-US" sz="1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SEMINARS/WORKSHOPS</a:t>
            </a:r>
            <a:endPar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DESCRIPTION</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Instruct staff on safety protocols and crisis response procedures and provide safety information in an objective and calm manner to children. Instructional media can also be used. It is critical when developing any materials for students that a multidisciplinary team is involved in developing the visual materials, representations, or dramatizations of emergency scenarios, and that there is agreement on the content and appropriateness of the material. Materials that may be appropriate for adult staff members will not be appropriate for younger students. Further, parents should be given the opportunity to preview these materials and allowed to opt their children out of such presentations.</a:t>
            </a:r>
            <a:endParaRPr lang="en-US" sz="1000" dirty="0">
              <a:latin typeface="Calibri" panose="020F0502020204030204" pitchFamily="34" charset="0"/>
              <a:ea typeface="Arial" panose="020B0604020202020204" pitchFamily="34" charset="0"/>
              <a:cs typeface="Arial" panose="020B0604020202020204" pitchFamily="34" charset="0"/>
            </a:endParaRPr>
          </a:p>
          <a:p>
            <a:pPr marL="1257143">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742857" lvl="1" indent="-285714">
              <a:lnSpc>
                <a:spcPct val="115000"/>
              </a:lnSpc>
              <a:spcBef>
                <a:spcPts val="200"/>
              </a:spcBef>
              <a:buFont typeface="Arial" panose="020B0604020202020204" pitchFamily="34" charset="0"/>
              <a:buChar char="•"/>
            </a:pPr>
            <a:r>
              <a:rPr lang="en-US" sz="1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TABLETOP EXERCISES</a:t>
            </a:r>
            <a:endPar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DESCRIPTION</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Low-stress opportunities to talk through safety scenarios in small discussion groups. Tabletops may assign roles to each group member using a vignette, requiring them to cooperatively discuss, solve problems, and report back to the larger group. Tabletops can be used by crisis team leaders and teachers and are easily modified for a variety of developmental levels that can span from elementary-age children through to adult staff members.</a:t>
            </a:r>
            <a:endParaRPr lang="en-US" sz="1000" dirty="0">
              <a:latin typeface="Calibri" panose="020F0502020204030204" pitchFamily="34" charset="0"/>
              <a:ea typeface="Arial" panose="020B0604020202020204" pitchFamily="34" charset="0"/>
              <a:cs typeface="Arial" panose="020B0604020202020204" pitchFamily="34" charset="0"/>
            </a:endParaRPr>
          </a:p>
          <a:p>
            <a:pPr marL="1257143">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742857" lvl="1" indent="-285714">
              <a:lnSpc>
                <a:spcPct val="115000"/>
              </a:lnSpc>
              <a:spcBef>
                <a:spcPts val="200"/>
              </a:spcBef>
              <a:buFont typeface="Arial" panose="020B0604020202020204" pitchFamily="34" charset="0"/>
              <a:buChar char="•"/>
            </a:pPr>
            <a:r>
              <a:rPr lang="en-US" sz="1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WALK THROUGHS</a:t>
            </a:r>
            <a:endPar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DESCRIPTION</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A way to act out the steps or actions that might occur during an emergency. School crisis teams and local emergency professionals can conduct a joint walk-through to understand each other’s roles. This is not a timed or rushed activity. A walk-through can be thought of as a slow-motion drill, one that allows for questions and discussion along the way. Schools commonly use walk-throughs to prepare students for fire drills.</a:t>
            </a:r>
            <a:endParaRPr lang="en-US" sz="1000" dirty="0">
              <a:latin typeface="Calibri" panose="020F0502020204030204" pitchFamily="34" charset="0"/>
              <a:ea typeface="Arial" panose="020B0604020202020204" pitchFamily="34" charset="0"/>
              <a:cs typeface="Arial" panose="020B0604020202020204" pitchFamily="34" charset="0"/>
            </a:endParaRPr>
          </a:p>
          <a:p>
            <a:pPr marL="1257143">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742857" lvl="1" indent="-285714">
              <a:lnSpc>
                <a:spcPct val="115000"/>
              </a:lnSpc>
              <a:spcBef>
                <a:spcPts val="200"/>
              </a:spcBef>
              <a:buFont typeface="Arial" panose="020B0604020202020204" pitchFamily="34" charset="0"/>
              <a:buChar char="•"/>
            </a:pPr>
            <a:r>
              <a:rPr lang="en-US" sz="1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DRILLS</a:t>
            </a:r>
            <a:endPar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PREANNOUNCED</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This type of drill is an announced rehearsal of emergency responses and protocols, and it occurs in real time. All participants are notified that it is not a true emergency.</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141413"/>
                </a:solidFill>
                <a:latin typeface="Calibri" panose="020F0502020204030204" pitchFamily="34" charset="0"/>
                <a:ea typeface="Calibri" panose="020F0502020204030204" pitchFamily="34" charset="0"/>
                <a:cs typeface="Calibri" panose="020F0502020204030204" pitchFamily="34" charset="0"/>
              </a:rPr>
              <a:t>UNANNOUNCED</a:t>
            </a: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This type of drill is unannounced in order to rehearse real-time responses and protocols (e.g., fire drill or earthquake drills). It is not as complex as a functional exercise, as it does not involve emergency responders. While students and staff are not informed of the specific time the drill will occur, they are informed during the emergency notification this is a drill. At the end of the drill, all participants are reminded it is not a true emergency.</a:t>
            </a: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endPar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Note:  Safety Drills will be advertised to parents/guardians in accordance with law, however the specific time of day may be unannounced.</a:t>
            </a: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endParaRPr lang="en-US" sz="1000" dirty="0">
              <a:solidFill>
                <a:srgbClr val="141413"/>
              </a:solidFill>
              <a:latin typeface="Calibri" panose="020F0502020204030204" pitchFamily="34" charset="0"/>
              <a:ea typeface="Arial" panose="020B0604020202020204" pitchFamily="34" charset="0"/>
              <a:cs typeface="Calibri" panose="020F050202020403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Arial" panose="020B0604020202020204" pitchFamily="34" charset="0"/>
                <a:cs typeface="Calibri" panose="020F0502020204030204" pitchFamily="34" charset="0"/>
              </a:rPr>
              <a:t>-----------------------</a:t>
            </a:r>
            <a:endParaRPr lang="en-US" sz="1000" dirty="0">
              <a:latin typeface="Calibri" panose="020F0502020204030204" pitchFamily="34" charset="0"/>
              <a:ea typeface="Arial" panose="020B0604020202020204" pitchFamily="34" charset="0"/>
              <a:cs typeface="Arial" panose="020B0604020202020204" pitchFamily="34" charset="0"/>
            </a:endParaRPr>
          </a:p>
          <a:p>
            <a:pPr marL="1257143">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Helvetica" pitchFamily="2" charset="0"/>
                <a:ea typeface="Calibri" panose="020F0502020204030204" pitchFamily="34" charset="0"/>
                <a:cs typeface="Helvetica" pitchFamily="2" charset="0"/>
              </a:rPr>
              <a:t> </a:t>
            </a:r>
          </a:p>
          <a:p>
            <a:pPr marL="1257143">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Helvetica" pitchFamily="2" charset="0"/>
                <a:ea typeface="Calibri" panose="020F0502020204030204" pitchFamily="34" charset="0"/>
                <a:cs typeface="Helvetica" pitchFamily="2" charset="0"/>
              </a:rPr>
              <a:t>Note: The following may occur outside of regular school hours and may involve volunteer staff/students or paid role players</a:t>
            </a:r>
          </a:p>
          <a:p>
            <a:pPr marL="1257143">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endParaRPr lang="en-US" sz="1000" dirty="0">
              <a:latin typeface="Calibri" panose="020F0502020204030204" pitchFamily="34" charset="0"/>
              <a:ea typeface="Arial" panose="020B0604020202020204" pitchFamily="34" charset="0"/>
              <a:cs typeface="Arial" panose="020B0604020202020204" pitchFamily="34" charset="0"/>
            </a:endParaRPr>
          </a:p>
          <a:p>
            <a:pPr marL="742857" lvl="1" indent="-285714">
              <a:lnSpc>
                <a:spcPct val="115000"/>
              </a:lnSpc>
              <a:spcBef>
                <a:spcPts val="200"/>
              </a:spcBef>
              <a:buFont typeface="Arial" panose="020B0604020202020204" pitchFamily="34" charset="0"/>
              <a:buChar char="•"/>
            </a:pPr>
            <a:r>
              <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	</a:t>
            </a:r>
            <a:r>
              <a:rPr lang="en-US" sz="1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SIMULATION</a:t>
            </a:r>
            <a:endPar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DESCRIPTION</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The most advanced type of training involves simulated emergency conditions and stimuli to condition participants to the emergency environment, as well as to rehearse emergency response. Advanced simulations are designed for highly trained emergency responders, and they simulate the emergency conditions and stimuli they may encounter in a real emergency. While these drills can be part of overall preparedness, they require careful planning and should be conducted in a manner that minimizes physical and psychological harm. These drills should always be preannounced and never be mandated for staff or students.</a:t>
            </a:r>
            <a:endParaRPr lang="en-US" sz="1000" dirty="0">
              <a:latin typeface="Calibri" panose="020F0502020204030204" pitchFamily="34" charset="0"/>
              <a:ea typeface="Arial" panose="020B0604020202020204" pitchFamily="34" charset="0"/>
              <a:cs typeface="Arial" panose="020B0604020202020204" pitchFamily="34" charset="0"/>
            </a:endParaRPr>
          </a:p>
          <a:p>
            <a:pPr marL="0" fontAlgn="base">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742857" lvl="1" indent="-285714">
              <a:lnSpc>
                <a:spcPct val="115000"/>
              </a:lnSpc>
              <a:spcBef>
                <a:spcPts val="200"/>
              </a:spcBef>
              <a:buFont typeface="Arial" panose="020B0604020202020204" pitchFamily="34" charset="0"/>
              <a:buChar char="•"/>
            </a:pPr>
            <a:r>
              <a:rPr lang="en-US" sz="1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FULL-SCALE</a:t>
            </a:r>
            <a:endPar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DESCRIPTION</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Involve schools and also include multiple emergency responder agencies (e.g., police, fire, EMT, local departments of emergency planning) and district-level support. Often multiple emergency protocols are practiced within the exercise (e.g., armed intruder, hostage situation, and a bomb threat). These often take months to plan and are costly. If school staff and students are going to be involved, they need to volunteer and be carefully screened to ensure they are emotionally stable enough to participate (see simulation drills above).</a:t>
            </a:r>
            <a:endParaRPr lang="en-US" sz="1000" dirty="0">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3980E6-91B7-EE4A-8C5E-96A5CADA35AF}" type="slidenum">
              <a:rPr lang="en-US" smtClean="0"/>
              <a:t>248</a:t>
            </a:fld>
            <a:endParaRPr lang="en-US"/>
          </a:p>
        </p:txBody>
      </p:sp>
    </p:spTree>
    <p:extLst>
      <p:ext uri="{BB962C8B-B14F-4D97-AF65-F5344CB8AC3E}">
        <p14:creationId xmlns:p14="http://schemas.microsoft.com/office/powerpoint/2010/main" val="175154554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Full-scale simulation drills, or live exercises, are complex, costly, and involve play acting and highly sensorial components. </a:t>
            </a: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endPar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They were originally designed for emergency responders and law enforcement, members of the school crisis team, and other school leaders responsible for implementing a response to an imminent threat. </a:t>
            </a: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endPar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The primary purpose should be to help these adults test their protocols and identify possible gaps, as well as to equip crisis responders and school leaders with the skills required to lead a response. It is not appropriate for most students, in particular younger students and those with histories of traumatic stress, to participate in these drills. </a:t>
            </a: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endPar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Any staff or students involved should be volunteers and must be carefully selected. For example, persons with histories of exposure to extreme traumatic stressors should not participate. Student volunteers must have parental permission. </a:t>
            </a: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endPar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These exercises should be conducted during non-school hours, and the school and broader community should be informed ahead of time that they are taking place. </a:t>
            </a:r>
          </a:p>
          <a:p>
            <a:pPr marL="0" indent="-228571" defTabSz="914285">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defRPr/>
            </a:pPr>
            <a:r>
              <a:rPr lang="en-US" sz="1000" dirty="0">
                <a:solidFill>
                  <a:srgbClr val="141413"/>
                </a:solidFill>
                <a:latin typeface="Helvetica" pitchFamily="2" charset="0"/>
                <a:ea typeface="Calibri" panose="020F0502020204030204" pitchFamily="34" charset="0"/>
                <a:cs typeface="Helvetica" pitchFamily="2" charset="0"/>
              </a:rPr>
              <a:t>Note: The full-scale drill may occur outside of regular school hours and may involve volunteer staff/students or paid role players</a:t>
            </a: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endPar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endPar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Being clear on the differences in these drill types and how to mitigate unnecessary negative consequences helps decision-makers focus on the appropriate drills for the purpose and participants intended, ultimately safeguarding the physical and psychological safety of all students and staff.</a:t>
            </a:r>
            <a:endParaRPr lang="en-US" sz="1000" dirty="0">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3980E6-91B7-EE4A-8C5E-96A5CADA35AF}" type="slidenum">
              <a:rPr lang="en-US" smtClean="0"/>
              <a:t>249</a:t>
            </a:fld>
            <a:endParaRPr lang="en-US"/>
          </a:p>
        </p:txBody>
      </p:sp>
    </p:spTree>
    <p:extLst>
      <p:ext uri="{BB962C8B-B14F-4D97-AF65-F5344CB8AC3E}">
        <p14:creationId xmlns:p14="http://schemas.microsoft.com/office/powerpoint/2010/main" val="1053007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af088f52ac_0_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af088f52ac_0_9: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endParaRPr/>
          </a:p>
        </p:txBody>
      </p:sp>
      <p:sp>
        <p:nvSpPr>
          <p:cNvPr id="288" name="Google Shape;288;g2af088f52ac_0_9: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25</a:t>
            </a:fld>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5">
              <a:buClrTx/>
              <a:buSzTx/>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defRPr/>
            </a:pPr>
            <a:r>
              <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Initial Steps Overview</a:t>
            </a:r>
            <a:endPar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endParaRPr>
          </a:p>
          <a:p>
            <a:pPr marL="342857" indent="-342857">
              <a:buFont typeface="Calibri" panose="020F0502020204030204" pitchFamily="34" charset="0"/>
              <a:buChar char="-"/>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endPar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endParaRPr>
          </a:p>
          <a:p>
            <a:pPr marL="342857" indent="-342857">
              <a:buFont typeface="Calibri" panose="020F0502020204030204" pitchFamily="34" charset="0"/>
              <a:buChar char="-"/>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Create a multidisciplinary school safety team (including an administrator, school mental health professional, school nurse, school resource officer [SRO], security personnel, teachers, parents, and students where appropriate) that coordinates with law enforcement and emergency responders.</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342857" indent="-342857">
              <a:buFont typeface="Calibri" panose="020F0502020204030204" pitchFamily="34" charset="0"/>
              <a:buChar char="-"/>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Conduct a needs assessment of the school community.</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342857" indent="-342857">
              <a:buFont typeface="Calibri" panose="020F0502020204030204" pitchFamily="34" charset="0"/>
              <a:buChar char="-"/>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Implement a cost–benefit analysis that considers ALL emergency preparedness needs and options.</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342857" indent="-342857">
              <a:buFont typeface="Calibri" panose="020F0502020204030204" pitchFamily="34" charset="0"/>
              <a:buChar char="-"/>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Tailor drills to the context of the school environment.</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342857" indent="-342857">
              <a:buFont typeface="Calibri" panose="020F0502020204030204" pitchFamily="34" charset="0"/>
              <a:buChar char="-"/>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Create a plan that builds from simple, lowest cost training; identifies obstacles and goals; and establishes a timeline.</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342857" indent="-342857">
              <a:buFont typeface="Calibri" panose="020F0502020204030204" pitchFamily="34" charset="0"/>
              <a:buChar char="-"/>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All drills must ensure physical and psychological safety as well as knowledge/skill acquisition.</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342857" indent="-342857">
              <a:buFont typeface="Calibri" panose="020F0502020204030204" pitchFamily="34" charset="0"/>
              <a:buChar char="-"/>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Develop a communications plan that gives participants advance warning and the ability to opt out or provide feedback.</a:t>
            </a:r>
          </a:p>
          <a:p>
            <a:pPr marL="0" indent="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endParaRPr lang="en-US" sz="1000" dirty="0">
              <a:latin typeface="Calibri" panose="020F0502020204030204" pitchFamily="34" charset="0"/>
              <a:ea typeface="Times New Roman" panose="02020603050405020304" pitchFamily="18" charset="0"/>
              <a:cs typeface="Arial" panose="020B0604020202020204" pitchFamily="34" charset="0"/>
            </a:endParaRPr>
          </a:p>
          <a:p>
            <a:r>
              <a:rPr lang="en-US" sz="1000" dirty="0">
                <a:solidFill>
                  <a:srgbClr val="141413"/>
                </a:solidFill>
                <a:latin typeface="Calibri" panose="020F0502020204030204" pitchFamily="34" charset="0"/>
                <a:ea typeface="Calibri" panose="020F0502020204030204" pitchFamily="34" charset="0"/>
              </a:rPr>
              <a:t>Establish a long-term follow-up plan to support sustainability that includes assessing ongoing or changing preparedness training needs</a:t>
            </a:r>
            <a:r>
              <a:rPr lang="en-US" sz="1000" dirty="0">
                <a:effectLst/>
              </a:rPr>
              <a:t> </a:t>
            </a:r>
            <a:endParaRPr lang="en-US" sz="1000" dirty="0"/>
          </a:p>
        </p:txBody>
      </p:sp>
      <p:sp>
        <p:nvSpPr>
          <p:cNvPr id="4" name="Slide Number Placeholder 3"/>
          <p:cNvSpPr>
            <a:spLocks noGrp="1"/>
          </p:cNvSpPr>
          <p:nvPr>
            <p:ph type="sldNum" sz="quarter" idx="5"/>
          </p:nvPr>
        </p:nvSpPr>
        <p:spPr/>
        <p:txBody>
          <a:bodyPr/>
          <a:lstStyle/>
          <a:p>
            <a:fld id="{5C3980E6-91B7-EE4A-8C5E-96A5CADA35AF}" type="slidenum">
              <a:rPr lang="en-US" smtClean="0"/>
              <a:t>250</a:t>
            </a:fld>
            <a:endParaRPr lang="en-US"/>
          </a:p>
        </p:txBody>
      </p:sp>
    </p:spTree>
    <p:extLst>
      <p:ext uri="{BB962C8B-B14F-4D97-AF65-F5344CB8AC3E}">
        <p14:creationId xmlns:p14="http://schemas.microsoft.com/office/powerpoint/2010/main" val="1460846613"/>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15000"/>
              </a:lnSpc>
              <a:spcBef>
                <a:spcPts val="200"/>
              </a:spcBef>
            </a:pPr>
            <a:r>
              <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Opting out VS. Opting in</a:t>
            </a: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latin typeface="Calibri" panose="020F0502020204030204" pitchFamily="34" charset="0"/>
                <a:ea typeface="Arial" panose="020B0604020202020204" pitchFamily="34" charset="0"/>
                <a:cs typeface="Arial" panose="020B0604020202020204" pitchFamily="34" charset="0"/>
              </a:rPr>
              <a:t> </a:t>
            </a: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Participation in a highly sensorial armed assailant drill should never be required for students or staff. Participation in a highly sensorial armed assailant drill should never be required for students or staff. Yet it is important to have all staff and students understand emergency procedures and that staff are operating with this shared understanding in an emergency situation. In cases where participants choose not to participate in a more advanced armed assailant drill for their personal well-being, schools should provide the essential information and training through alternative, less sensorial methods. For staff, this can include training exercises, such as a tabletop activity, as outlined in the hierarchy of education and training activities. As the school safety and security coordinator, you will have a role in the planning, coordination and execution of this exercise. </a:t>
            </a:r>
            <a:endParaRPr lang="en-US" sz="1000" dirty="0">
              <a:latin typeface="Calibri" panose="020F0502020204030204" pitchFamily="34" charset="0"/>
              <a:ea typeface="Arial" panose="020B0604020202020204" pitchFamily="34" charset="0"/>
              <a:cs typeface="Arial" panose="020B0604020202020204" pitchFamily="34" charset="0"/>
            </a:endParaRPr>
          </a:p>
          <a:p>
            <a:endParaRPr lang="en-US" sz="1000" dirty="0"/>
          </a:p>
          <a:p>
            <a:endParaRPr lang="en-US" sz="1000" dirty="0"/>
          </a:p>
          <a:p>
            <a:pPr marL="0">
              <a:lnSpc>
                <a:spcPct val="115000"/>
              </a:lnSpc>
              <a:spcBef>
                <a:spcPts val="200"/>
              </a:spcBef>
            </a:pPr>
            <a:r>
              <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Context &amp; Cost Vs. Benefit</a:t>
            </a:r>
          </a:p>
          <a:p>
            <a:pPr marL="0">
              <a:lnSpc>
                <a:spcPct val="115000"/>
              </a:lnSpc>
              <a:spcBef>
                <a:spcPts val="200"/>
              </a:spcBef>
            </a:pPr>
            <a:endPar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The overall context for a live and full-scale exercise has more to do with your local first responders and less to do with the faculty, staff, employees and students of your educational setting. Staff, parents, students, and community members are encouraged to take part in these trainings by being actors or helping with logistical needs of the day, but these exercises are designed to give trainees a realistic example of what a situation might be like, not exactly for the purpose of helping them drill scenarios, or for making real-time decisions, but to familiarize the participants with stressors unlikely to occur during simulated and regular drills held strategically throughout the school year. These drills are most commonly held over long breaks during the year, or over the summer months when students are not in school.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School-associated homicides are extremely rare, accounting for only about 1% of all such deaths among school-age youth. While an attack by an armed assailant on school grounds is possible—and can have significant psychological and educational impact if it happens—it is not as probable as other types of crises. Schools must consider the cost of some types of drills (e.g., full-scale simulations), and whether such investment affects resources available for other critical safety activities such as first aid training, environmental design measures, and staff development focused on comprehensive school safety efforts. When developing emergency drills, schools should also consider drilling on threats that may be most likely to impact their school environment. For example, if schools are situated near railroads, consider drilling on a train derailment; if schools are located near a chemical factory, consider drilling on a factory fire or explosion; if schools are located near a dam, consider drilling on a dam overflow or breach.</a:t>
            </a:r>
            <a:endParaRPr lang="en-US" sz="1000" dirty="0">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3980E6-91B7-EE4A-8C5E-96A5CADA35AF}" type="slidenum">
              <a:rPr lang="en-US" smtClean="0"/>
              <a:t>251</a:t>
            </a:fld>
            <a:endParaRPr lang="en-US"/>
          </a:p>
        </p:txBody>
      </p:sp>
    </p:spTree>
    <p:extLst>
      <p:ext uri="{BB962C8B-B14F-4D97-AF65-F5344CB8AC3E}">
        <p14:creationId xmlns:p14="http://schemas.microsoft.com/office/powerpoint/2010/main" val="722711860"/>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1199"/>
              </a:spcBef>
              <a:spcAft>
                <a:spcPts val="600"/>
              </a:spcAft>
            </a:pPr>
            <a:r>
              <a:rPr lang="en-US" sz="1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ALTERNATIVES to Live &amp; Full-Scale Drills</a:t>
            </a: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Live and full-scale drills are not necessary for an educational environment to be well prepared for an act of mass violence arriving on campus. Full-scale drills are more for first responders than they are for school personnel. In order for teachers and school employees to be best prepared for serious violence in their school, regular, common, methodical and scalable practice throughout the year is what’s more important. Keeping safety as a regular topic of discussion and review is more valuable than a live and full-scale drill which encompasses local first responders. Because of this fact, we will look more directly at three such safety exercises that deliver similar, if not greater merit to your educational setting than live &amp; full-scale drills. Live and full-scale drills are valuable to the community, they are important aspects of the overall planning and safety goals of an educational setting, but they are not a silver bullet to have people most prepared for an emergency happening on campus.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lnSpc>
                <a:spcPct val="115000"/>
              </a:lnSpc>
              <a:spcBef>
                <a:spcPts val="200"/>
              </a:spcBef>
            </a:pPr>
            <a:r>
              <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	</a:t>
            </a:r>
          </a:p>
          <a:p>
            <a:pPr marL="0">
              <a:lnSpc>
                <a:spcPct val="115000"/>
              </a:lnSpc>
              <a:spcBef>
                <a:spcPts val="200"/>
              </a:spcBef>
            </a:pPr>
            <a:r>
              <a:rPr lang="en-US" sz="1000" b="1" u="sng"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WALK THROUGHS</a:t>
            </a: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DESCRIPTION</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000" i="1" dirty="0">
                <a:solidFill>
                  <a:srgbClr val="141413"/>
                </a:solidFill>
                <a:latin typeface="Calibri" panose="020F0502020204030204" pitchFamily="34" charset="0"/>
                <a:ea typeface="Calibri" panose="020F0502020204030204" pitchFamily="34" charset="0"/>
                <a:cs typeface="Calibri" panose="020F0502020204030204" pitchFamily="34" charset="0"/>
              </a:rPr>
              <a:t>A way to act out the steps or actions that might occur during an emergency. School crisis teams and local emergency professionals can conduct a joint walk-through to understand each other’s roles. This is not a timed or rushed activity. A walk-through can be thought of as a slow-motion drill, one that allows for questions and discussion along the way. Schools commonly use walk-throughs to prepare students for fire drills.</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SzPts val="1100"/>
              <a:buFont typeface="Calibri" panose="020F0502020204030204" pitchFamily="34" charset="0"/>
              <a:buChar char="-"/>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TRAINING EXAMPLE</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Employees/</a:t>
            </a: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Students walk through and/or rehearse the actions they might take if a person entered the building that was a risk to their safety. They are given permission to ask questions. Evacuating to an off-campus evacuation site can also be practiced during this walk-through.</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1257143">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lnSpc>
                <a:spcPct val="115000"/>
              </a:lnSpc>
              <a:spcBef>
                <a:spcPts val="200"/>
              </a:spcBef>
            </a:pPr>
            <a:endParaRPr lang="en-US" sz="1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endParaRPr>
          </a:p>
          <a:p>
            <a:pPr marL="0">
              <a:lnSpc>
                <a:spcPct val="115000"/>
              </a:lnSpc>
              <a:spcBef>
                <a:spcPts val="200"/>
              </a:spcBef>
            </a:pPr>
            <a:r>
              <a:rPr lang="en-US" sz="1000" b="1" u="sng"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DRILLS</a:t>
            </a:r>
            <a:endParaRPr lang="en-US" sz="1000" b="1" u="sng"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PREANNOUNCED</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000" i="1" dirty="0">
                <a:solidFill>
                  <a:srgbClr val="141413"/>
                </a:solidFill>
                <a:latin typeface="Calibri" panose="020F0502020204030204" pitchFamily="34" charset="0"/>
                <a:ea typeface="Calibri" panose="020F0502020204030204" pitchFamily="34" charset="0"/>
                <a:cs typeface="Calibri" panose="020F0502020204030204" pitchFamily="34" charset="0"/>
              </a:rPr>
              <a:t>This type of drill is an announced rehearsal of emergency responses and protocols, and it occurs in real time. All participants are notified that it is not a true emergency.</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SzPts val="1100"/>
              <a:buFont typeface="Calibri" panose="020F0502020204030204" pitchFamily="34" charset="0"/>
              <a:buChar char="-"/>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TRAINING EXAMPLE</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Armed assailant drills should be disclosed to all participants as there is too much risk for students and staff to believe an unannounced drill is real, causing unnecessary fear or strong physical reactions to defend oneself. </a:t>
            </a:r>
            <a:r>
              <a:rPr lang="en-US" sz="1000" dirty="0">
                <a:latin typeface="Calibri" panose="020F0502020204030204" pitchFamily="34" charset="0"/>
                <a:ea typeface="Times New Roman" panose="02020603050405020304" pitchFamily="18" charset="0"/>
                <a:cs typeface="Segoe UI" panose="020B0502040204020203" pitchFamily="34" charset="0"/>
              </a:rPr>
              <a:t>Schools are required to notify parents/guardians in advance before conducting a School Security Drill, in accordance with state law. (24 P.S. 15-1517). </a:t>
            </a: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These drills should always be preceded by an announcement such as: “This is an emergency drill. It is not an actual emergency. This is a drill. We are now pretending that there is a person with a weapon in the middle hallway, please lock down and take the appropriate actions.” This should be practiced in a non-sensorial manner.  </a:t>
            </a:r>
          </a:p>
          <a:p>
            <a:pPr marL="342857" indent="-342857">
              <a:buSzPts val="1100"/>
              <a:buFont typeface="Calibri" panose="020F0502020204030204" pitchFamily="34" charset="0"/>
              <a:buChar char="-"/>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endPar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endParaRPr>
          </a:p>
          <a:p>
            <a:pPr marL="342857" indent="-342857">
              <a:buSzPts val="1100"/>
              <a:buFont typeface="Calibri" panose="020F0502020204030204" pitchFamily="34" charset="0"/>
              <a:buChar char="-"/>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Other examples preannounced drills could be a bus accident or a simulated medical emergency.</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141413"/>
                </a:solidFill>
                <a:latin typeface="Calibri" panose="020F0502020204030204" pitchFamily="34" charset="0"/>
                <a:ea typeface="Calibri" panose="020F0502020204030204" pitchFamily="34" charset="0"/>
                <a:cs typeface="Calibri" panose="020F0502020204030204" pitchFamily="34" charset="0"/>
              </a:rPr>
              <a:t>UNANNOUNCED</a:t>
            </a: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t>
            </a:r>
            <a:r>
              <a:rPr lang="en-US" sz="1000" i="1" dirty="0">
                <a:solidFill>
                  <a:srgbClr val="141413"/>
                </a:solidFill>
                <a:latin typeface="Calibri" panose="020F0502020204030204" pitchFamily="34" charset="0"/>
                <a:ea typeface="Calibri" panose="020F0502020204030204" pitchFamily="34" charset="0"/>
                <a:cs typeface="Calibri" panose="020F0502020204030204" pitchFamily="34" charset="0"/>
              </a:rPr>
              <a:t>This type of drill is unannounced in order to rehearse real-time responses and protocols (e.g., fire drill or earthquake drills). It is not as complex as a functional exercise, as it does not involve emergency responders. While students and staff are not informed of the specific time the drill will occur, they are informed during the emergency notification this is a drill. At the end of the drill, all participants are reminded it is not a true emergency.</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SzPts val="1100"/>
              <a:buFont typeface="Calibri" panose="020F0502020204030204" pitchFamily="34" charset="0"/>
              <a:buChar char="-"/>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b="1" dirty="0">
                <a:solidFill>
                  <a:srgbClr val="141413"/>
                </a:solidFill>
                <a:latin typeface="Calibri" panose="020F0502020204030204" pitchFamily="34" charset="0"/>
                <a:ea typeface="Calibri" panose="020F0502020204030204" pitchFamily="34" charset="0"/>
                <a:cs typeface="Calibri" panose="020F0502020204030204" pitchFamily="34" charset="0"/>
              </a:rPr>
              <a:t>TRAINING EXAMPLE</a:t>
            </a: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Armed assailant drills should NEVER be unannounced. Unannounced drills can cause unnecessary fear and strong emotional and physical reactions (e.g., students texting their parents saying they are going to die, jumping out of windows, mistaking—and potentially harming—a perceived attacker).</a:t>
            </a:r>
            <a:endParaRPr lang="en-US" sz="1000" dirty="0">
              <a:latin typeface="Calibri" panose="020F0502020204030204" pitchFamily="34" charset="0"/>
              <a:ea typeface="Times New Roman" panose="02020603050405020304" pitchFamily="18"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141413"/>
                </a:solidFill>
                <a:latin typeface="Calibri" panose="020F0502020204030204" pitchFamily="34" charset="0"/>
                <a:ea typeface="Calibri" panose="020F0502020204030204" pitchFamily="34" charset="0"/>
                <a:cs typeface="Calibri" panose="020F0502020204030204" pitchFamily="34" charset="0"/>
              </a:rPr>
              <a:t>Whether you are doing school-based safety drills or multi-agency full-scales, it is always recommended that some type of after-action review takes place.  </a:t>
            </a:r>
            <a:r>
              <a:rPr lang="en-US" sz="1000" dirty="0">
                <a:latin typeface="Calibri" panose="020F0502020204030204" pitchFamily="34" charset="0"/>
                <a:ea typeface="Arial" panose="020B0604020202020204" pitchFamily="34" charset="0"/>
                <a:cs typeface="Arial" panose="020B0604020202020204" pitchFamily="34" charset="0"/>
              </a:rPr>
              <a:t>After-action reports are an integral part of the emergency preparedness planning continuum and support effective crisis response. The debriefings that precede the reports help schools and school districts analyze how school personnel and first responders function during an exercise or actual emergency. The lessons learned can be used to proactively develop and enhance emergency management plans and procedures that will ensure the safety of the entire school community. </a:t>
            </a:r>
          </a:p>
          <a:p>
            <a:endParaRPr lang="en-US" dirty="0"/>
          </a:p>
        </p:txBody>
      </p:sp>
      <p:sp>
        <p:nvSpPr>
          <p:cNvPr id="4" name="Slide Number Placeholder 3"/>
          <p:cNvSpPr>
            <a:spLocks noGrp="1"/>
          </p:cNvSpPr>
          <p:nvPr>
            <p:ph type="sldNum" sz="quarter" idx="5"/>
          </p:nvPr>
        </p:nvSpPr>
        <p:spPr/>
        <p:txBody>
          <a:bodyPr/>
          <a:lstStyle/>
          <a:p>
            <a:fld id="{5C3980E6-91B7-EE4A-8C5E-96A5CADA35AF}" type="slidenum">
              <a:rPr lang="en-US" smtClean="0"/>
              <a:t>252</a:t>
            </a:fld>
            <a:endParaRPr lang="en-US"/>
          </a:p>
        </p:txBody>
      </p:sp>
    </p:spTree>
    <p:extLst>
      <p:ext uri="{BB962C8B-B14F-4D97-AF65-F5344CB8AC3E}">
        <p14:creationId xmlns:p14="http://schemas.microsoft.com/office/powerpoint/2010/main" val="2917323248"/>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600"/>
              </a:spcBef>
              <a:spcAft>
                <a:spcPts val="100"/>
              </a:spcAft>
            </a:pPr>
            <a:r>
              <a:rPr lang="en-US" sz="1000" b="1" u="sng" dirty="0">
                <a:solidFill>
                  <a:srgbClr val="1155CC"/>
                </a:solidFill>
                <a:latin typeface="Calibri" panose="020F0502020204030204" pitchFamily="34" charset="0"/>
                <a:ea typeface="Arial" panose="020B0604020202020204" pitchFamily="34" charset="0"/>
                <a:cs typeface="Arial" panose="020B0604020202020204" pitchFamily="34" charset="0"/>
              </a:rPr>
              <a:t>35 Pa. C.S. §7701(g) and (f))</a:t>
            </a:r>
            <a:r>
              <a:rPr lang="en-US" sz="1000" b="1" u="sng" dirty="0">
                <a:latin typeface="Calibri" panose="020F0502020204030204" pitchFamily="34" charset="0"/>
                <a:ea typeface="Arial" panose="020B0604020202020204" pitchFamily="34" charset="0"/>
                <a:cs typeface="Arial" panose="020B060402020202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100"/>
              </a:spcAft>
            </a:pPr>
            <a:r>
              <a:rPr lang="en-US" sz="1000" b="1" dirty="0">
                <a:highlight>
                  <a:srgbClr val="FFFF00"/>
                </a:highlight>
                <a:latin typeface="Calibri" panose="020F0502020204030204" pitchFamily="34" charset="0"/>
                <a:ea typeface="Arial" panose="020B0604020202020204" pitchFamily="34" charset="0"/>
                <a:cs typeface="Arial" panose="020B060402020202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100"/>
              </a:spcAft>
            </a:pPr>
            <a:r>
              <a:rPr lang="en-US" sz="1000" dirty="0">
                <a:latin typeface="Calibri" panose="020F0502020204030204" pitchFamily="34" charset="0"/>
                <a:ea typeface="Arial" panose="020B0604020202020204" pitchFamily="34" charset="0"/>
                <a:cs typeface="Arial" panose="020B0604020202020204" pitchFamily="34" charset="0"/>
              </a:rPr>
              <a:t>Chapter 77 of title 35 of the Pennsylvania statutes includes various miscellaneous provisions related to disaster prevention and response. There are two key parts relevant to school (and custodial child care facilities),  related to disaster response and emergency preparedness. They include:</a:t>
            </a:r>
          </a:p>
          <a:p>
            <a:pPr marL="0">
              <a:spcBef>
                <a:spcPts val="600"/>
              </a:spcBef>
            </a:pPr>
            <a:r>
              <a:rPr lang="en-US" sz="1000" dirty="0">
                <a:latin typeface="Calibri" panose="020F0502020204030204" pitchFamily="34" charset="0"/>
                <a:ea typeface="Arial" panose="020B0604020202020204" pitchFamily="34" charset="0"/>
                <a:cs typeface="Arial" panose="020B0604020202020204" pitchFamily="34" charset="0"/>
              </a:rPr>
              <a:t> </a:t>
            </a:r>
          </a:p>
          <a:p>
            <a:pPr marL="342857" indent="-342857">
              <a:buClr>
                <a:srgbClr val="374151"/>
              </a:buClr>
              <a:buSzPts val="1200"/>
              <a:buFont typeface="Arial" panose="020B0604020202020204" pitchFamily="34" charset="0"/>
              <a:buChar char="●"/>
            </a:pPr>
            <a:r>
              <a:rPr lang="en-US" sz="1000" b="1" dirty="0">
                <a:latin typeface="Roboto" panose="02000000000000000000" pitchFamily="2" charset="0"/>
                <a:ea typeface="Roboto" panose="02000000000000000000" pitchFamily="2" charset="0"/>
                <a:cs typeface="Roboto" panose="02000000000000000000" pitchFamily="2" charset="0"/>
              </a:rPr>
              <a:t>Disaster Response and Emergency Preparedness Drills (f)</a:t>
            </a:r>
            <a:r>
              <a:rPr lang="en-US" sz="1000" dirty="0">
                <a:latin typeface="Roboto" panose="02000000000000000000" pitchFamily="2" charset="0"/>
                <a:ea typeface="Roboto" panose="02000000000000000000" pitchFamily="2" charset="0"/>
                <a:cs typeface="Roboto" panose="02000000000000000000" pitchFamily="2" charset="0"/>
              </a:rPr>
              <a:t>: Annually, both schools and custodial child care facilities are mandated to conduct at least one drill related to disaster response or emergency preparedness. This requirement ensures that both staff and students/children are familiar with the procedures and actions to take in the event of an emergency.</a:t>
            </a:r>
          </a:p>
          <a:p>
            <a:pPr marL="0">
              <a:spcBef>
                <a:spcPts val="600"/>
              </a:spcBef>
            </a:pPr>
            <a:r>
              <a:rPr lang="en-US" sz="1000" dirty="0">
                <a:latin typeface="Calibri" panose="020F0502020204030204" pitchFamily="34" charset="0"/>
                <a:ea typeface="Arial" panose="020B0604020202020204" pitchFamily="34" charset="0"/>
                <a:cs typeface="Arial" panose="020B0604020202020204" pitchFamily="34" charset="0"/>
              </a:rPr>
              <a:t> </a:t>
            </a:r>
          </a:p>
          <a:p>
            <a:pPr marL="342857" indent="-342857">
              <a:buClr>
                <a:srgbClr val="374151"/>
              </a:buClr>
              <a:buSzPts val="1200"/>
              <a:buFont typeface="Arial" panose="020B0604020202020204" pitchFamily="34" charset="0"/>
              <a:buChar char="●"/>
            </a:pPr>
            <a:r>
              <a:rPr lang="en-US" sz="1000" b="1" dirty="0">
                <a:latin typeface="Roboto" panose="02000000000000000000" pitchFamily="2" charset="0"/>
                <a:ea typeface="Roboto" panose="02000000000000000000" pitchFamily="2" charset="0"/>
                <a:cs typeface="Roboto" panose="02000000000000000000" pitchFamily="2" charset="0"/>
              </a:rPr>
              <a:t>Development of Plans (g)</a:t>
            </a:r>
            <a:r>
              <a:rPr lang="en-US" sz="1000" dirty="0">
                <a:latin typeface="Roboto" panose="02000000000000000000" pitchFamily="2" charset="0"/>
                <a:ea typeface="Roboto" panose="02000000000000000000" pitchFamily="2" charset="0"/>
                <a:cs typeface="Roboto" panose="02000000000000000000" pitchFamily="2" charset="0"/>
              </a:rPr>
              <a:t>: Every school district and custodial child care facility must develop and implement a comprehensive disaster response and emergency preparedness plan. This plan should be created in cooperation with both the local Emergency Management Agency and the Pennsylvania Emergency Management Agency, ensuring it aligns with state-level guidelines and requirements. The plan is not static; it must be reviewed and potentially modified on an annual basis to ensure its effectiveness and relevance. Once reviewed or updated, a copy of this plan should be provided to the county emergency management agency. (See “Emergency Preparedness” section above for more detailed information). </a:t>
            </a: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solidFill>
                  <a:srgbClr val="0000FF"/>
                </a:solidFill>
                <a:latin typeface="Helvetica" pitchFamily="2" charset="0"/>
                <a:ea typeface="Calibri" panose="020F0502020204030204" pitchFamily="34" charset="0"/>
                <a:cs typeface="Helvetica" pitchFamily="2"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spcBef>
                <a:spcPts val="600"/>
              </a:spcBef>
              <a:spcAft>
                <a:spcPts val="600"/>
              </a:spcAft>
            </a:pPr>
            <a:r>
              <a:rPr lang="en-US" sz="1000" u="sng" dirty="0">
                <a:solidFill>
                  <a:srgbClr val="0000FF"/>
                </a:solidFill>
                <a:latin typeface="Calibri" panose="020F0502020204030204" pitchFamily="34" charset="0"/>
                <a:ea typeface="Calibri" panose="020F0502020204030204" pitchFamily="34" charset="0"/>
                <a:cs typeface="Calibri" panose="020F0502020204030204" pitchFamily="34" charset="0"/>
              </a:rPr>
              <a:t>Chapter 10 (Safe Schools</a:t>
            </a:r>
            <a:r>
              <a:rPr lang="en-US" sz="1000" dirty="0">
                <a:solidFill>
                  <a:srgbClr val="0000FF"/>
                </a:solidFill>
                <a:latin typeface="Calibri" panose="020F0502020204030204" pitchFamily="34" charset="0"/>
                <a:ea typeface="Calibri" panose="020F0502020204030204" pitchFamily="34" charset="0"/>
                <a:cs typeface="Calibri" panose="020F0502020204030204" pitchFamily="34" charset="0"/>
              </a:rPr>
              <a:t>)</a:t>
            </a:r>
            <a:r>
              <a:rPr lang="en-US" sz="1000" dirty="0">
                <a:solidFill>
                  <a:srgbClr val="0000FF"/>
                </a:solidFill>
                <a:latin typeface="Helvetica" pitchFamily="2" charset="0"/>
                <a:ea typeface="Calibri" panose="020F0502020204030204" pitchFamily="34" charset="0"/>
                <a:cs typeface="Helvetica" pitchFamily="2" charset="0"/>
              </a:rPr>
              <a:t> – </a:t>
            </a:r>
            <a:r>
              <a:rPr lang="en-US" sz="1000" dirty="0">
                <a:solidFill>
                  <a:srgbClr val="000000"/>
                </a:solidFill>
                <a:latin typeface="Helvetica" pitchFamily="2" charset="0"/>
                <a:ea typeface="Calibri" panose="020F0502020204030204" pitchFamily="34" charset="0"/>
                <a:cs typeface="Helvetica" pitchFamily="2" charset="0"/>
              </a:rPr>
              <a:t>Regulations issued under section 1306.2-B of the Public School Code of 1949 (</a:t>
            </a:r>
            <a:r>
              <a:rPr lang="en-US" sz="1000" u="sng" dirty="0">
                <a:solidFill>
                  <a:srgbClr val="0000FF"/>
                </a:solidFill>
                <a:latin typeface="Helvetica" pitchFamily="2" charset="0"/>
                <a:ea typeface="Calibri" panose="020F0502020204030204" pitchFamily="34" charset="0"/>
                <a:cs typeface="Helvetica" pitchFamily="2" charset="0"/>
                <a:hlinkClick r:id="rId3"/>
              </a:rPr>
              <a:t>24 P. S. §13-1306.2-B</a:t>
            </a:r>
            <a:r>
              <a:rPr lang="en-US" sz="1000" dirty="0">
                <a:solidFill>
                  <a:srgbClr val="000000"/>
                </a:solidFill>
                <a:latin typeface="Helvetica" pitchFamily="2" charset="0"/>
                <a:ea typeface="Calibri" panose="020F0502020204030204" pitchFamily="34" charset="0"/>
                <a:cs typeface="Helvetica" pitchFamily="2" charset="0"/>
              </a:rPr>
              <a:t>)</a:t>
            </a:r>
            <a:r>
              <a:rPr lang="en-US" sz="1000" dirty="0">
                <a:latin typeface="Calibri" panose="020F0502020204030204" pitchFamily="34" charset="0"/>
                <a:ea typeface="Arial" panose="020B0604020202020204" pitchFamily="34" charset="0"/>
                <a:cs typeface="Arial" panose="020B0604020202020204" pitchFamily="34" charset="0"/>
              </a:rPr>
              <a:t>  </a:t>
            </a:r>
          </a:p>
          <a:p>
            <a:pPr marL="342857" indent="-342857">
              <a:spcBef>
                <a:spcPts val="600"/>
              </a:spcBef>
              <a:spcAft>
                <a:spcPts val="600"/>
              </a:spcAft>
              <a:buFont typeface="Symbol" pitchFamily="2" charset="2"/>
              <a:buChar char=""/>
            </a:pPr>
            <a:r>
              <a:rPr lang="en-US" sz="1000" dirty="0">
                <a:solidFill>
                  <a:srgbClr val="000000"/>
                </a:solidFill>
                <a:latin typeface="Calibri" panose="020F0502020204030204" pitchFamily="34" charset="0"/>
                <a:ea typeface="Arial" panose="020B0604020202020204" pitchFamily="34" charset="0"/>
                <a:cs typeface="Arial" panose="020B0604020202020204" pitchFamily="34" charset="0"/>
              </a:rPr>
              <a:t>In an emergency (f), a school district shall follow the procedures in its comprehensive disaster response and emergency preparedness plan adopted under 35 Pa.C.S. §7701(g).</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dirty="0">
                <a:latin typeface="Calibri" panose="020F0502020204030204" pitchFamily="34" charset="0"/>
                <a:ea typeface="Arial" panose="020B0604020202020204" pitchFamily="34" charset="0"/>
                <a:cs typeface="Arial" panose="020B0604020202020204" pitchFamily="34" charset="0"/>
              </a:rPr>
              <a:t> </a:t>
            </a:r>
          </a:p>
          <a:p>
            <a:pPr marL="0">
              <a:tabLst>
                <a:tab pos="355556" algn="l"/>
                <a:tab pos="711110" algn="l"/>
                <a:tab pos="1066666" algn="l"/>
                <a:tab pos="1422222" algn="l"/>
                <a:tab pos="1777777" algn="l"/>
                <a:tab pos="2133332" algn="l"/>
                <a:tab pos="2488888" algn="l"/>
                <a:tab pos="2844443" algn="l"/>
                <a:tab pos="3199998" algn="l"/>
                <a:tab pos="3555554" algn="l"/>
                <a:tab pos="3911109" algn="l"/>
                <a:tab pos="4266665" algn="l"/>
              </a:tabLst>
            </a:pPr>
            <a:r>
              <a:rPr lang="en-US" sz="1000" u="sng" dirty="0">
                <a:solidFill>
                  <a:srgbClr val="0000FF"/>
                </a:solidFill>
                <a:latin typeface="Calibri" panose="020F0502020204030204" pitchFamily="34" charset="0"/>
                <a:ea typeface="Calibri" panose="020F0502020204030204" pitchFamily="34" charset="0"/>
                <a:cs typeface="Calibri" panose="020F0502020204030204" pitchFamily="34" charset="0"/>
              </a:rPr>
              <a:t>Section 1517 of the Public School Code</a:t>
            </a:r>
            <a:endParaRPr lang="en-US" sz="1000" u="sng" dirty="0">
              <a:latin typeface="Calibri" panose="020F0502020204030204" pitchFamily="34" charset="0"/>
              <a:ea typeface="Arial" panose="020B0604020202020204" pitchFamily="34" charset="0"/>
              <a:cs typeface="Arial" panose="020B0604020202020204" pitchFamily="34" charset="0"/>
            </a:endParaRPr>
          </a:p>
          <a:p>
            <a:pPr marL="342857" indent="-342857">
              <a:spcBef>
                <a:spcPts val="600"/>
              </a:spcBef>
              <a:buSzPts val="1100"/>
              <a:buFont typeface="Symbol" pitchFamily="2" charset="2"/>
              <a:buChar char=""/>
            </a:pPr>
            <a:r>
              <a:rPr lang="en-US" sz="1000" b="1" dirty="0">
                <a:latin typeface="Calibri" panose="020F0502020204030204" pitchFamily="34" charset="0"/>
                <a:ea typeface="Times New Roman" panose="02020603050405020304" pitchFamily="18" charset="0"/>
                <a:cs typeface="Calibri" panose="020F0502020204030204" pitchFamily="34" charset="0"/>
              </a:rPr>
              <a:t>Fire Drills</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SzPts val="1100"/>
              <a:buFont typeface="Symbol" pitchFamily="2" charset="2"/>
              <a:buChar char=""/>
            </a:pPr>
            <a:r>
              <a:rPr lang="en-US" sz="1000" b="1" u="sng" dirty="0">
                <a:solidFill>
                  <a:srgbClr val="0000FF"/>
                </a:solidFill>
                <a:latin typeface="Calibri" panose="020F0502020204030204" pitchFamily="34" charset="0"/>
                <a:ea typeface="Times New Roman" panose="02020603050405020304" pitchFamily="18" charset="0"/>
                <a:cs typeface="Calibri" panose="020F0502020204030204" pitchFamily="34" charset="0"/>
              </a:rPr>
              <a:t>Security Drills</a:t>
            </a:r>
            <a:r>
              <a:rPr lang="en-US" sz="1000" dirty="0">
                <a:latin typeface="Calibri" panose="020F0502020204030204" pitchFamily="34" charset="0"/>
                <a:ea typeface="Arial" panose="020B0604020202020204" pitchFamily="34" charset="0"/>
                <a:cs typeface="Arial" panose="020B0604020202020204" pitchFamily="34" charset="0"/>
              </a:rPr>
              <a:t>  </a:t>
            </a:r>
            <a:r>
              <a:rPr lang="en-US" sz="1000" b="1" dirty="0">
                <a:latin typeface="Calibri" panose="020F0502020204030204" pitchFamily="34" charset="0"/>
                <a:ea typeface="Times New Roman" panose="02020603050405020304" pitchFamily="18" charset="0"/>
                <a:cs typeface="Calibri" panose="020F0502020204030204" pitchFamily="34" charset="0"/>
              </a:rPr>
              <a:t> – </a:t>
            </a:r>
            <a:r>
              <a:rPr lang="en-US" sz="1000" dirty="0">
                <a:latin typeface="Calibri" panose="020F0502020204030204" pitchFamily="34" charset="0"/>
                <a:ea typeface="Times New Roman" panose="02020603050405020304" pitchFamily="18" charset="0"/>
                <a:cs typeface="Calibri" panose="020F0502020204030204" pitchFamily="34" charset="0"/>
              </a:rPr>
              <a:t>One must take place within the first 90 </a:t>
            </a:r>
            <a:r>
              <a:rPr lang="en-US" sz="1000" b="1" dirty="0">
                <a:latin typeface="Calibri" panose="020F0502020204030204" pitchFamily="34" charset="0"/>
                <a:ea typeface="Times New Roman" panose="02020603050405020304" pitchFamily="18" charset="0"/>
                <a:cs typeface="Calibri" panose="020F0502020204030204" pitchFamily="34" charset="0"/>
              </a:rPr>
              <a:t>calendar</a:t>
            </a:r>
            <a:r>
              <a:rPr lang="en-US" sz="1000" dirty="0">
                <a:latin typeface="Calibri" panose="020F0502020204030204" pitchFamily="34" charset="0"/>
                <a:ea typeface="Times New Roman" panose="02020603050405020304" pitchFamily="18" charset="0"/>
                <a:cs typeface="Calibri" panose="020F0502020204030204" pitchFamily="34" charset="0"/>
              </a:rPr>
              <a:t> days of the school year.</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buSzPts val="1100"/>
              <a:buFont typeface="Symbol" pitchFamily="2" charset="2"/>
              <a:buChar char=""/>
            </a:pPr>
            <a:r>
              <a:rPr lang="en-US" sz="1000" b="1" dirty="0">
                <a:latin typeface="Calibri" panose="020F0502020204030204" pitchFamily="34" charset="0"/>
                <a:ea typeface="Times New Roman" panose="02020603050405020304" pitchFamily="18" charset="0"/>
                <a:cs typeface="Calibri" panose="020F0502020204030204" pitchFamily="34" charset="0"/>
              </a:rPr>
              <a:t>Bus Drills</a:t>
            </a:r>
            <a:endParaRPr lang="en-US" sz="1000" dirty="0">
              <a:latin typeface="Calibri" panose="020F0502020204030204" pitchFamily="34" charset="0"/>
              <a:ea typeface="Arial" panose="020B0604020202020204" pitchFamily="34" charset="0"/>
              <a:cs typeface="Arial" panose="020B0604020202020204" pitchFamily="34" charset="0"/>
            </a:endParaRPr>
          </a:p>
          <a:p>
            <a:pPr marL="342857" indent="-342857">
              <a:spcAft>
                <a:spcPts val="600"/>
              </a:spcAft>
              <a:buSzPts val="1100"/>
              <a:buFont typeface="Symbol" pitchFamily="2" charset="2"/>
              <a:buChar char=""/>
            </a:pPr>
            <a:r>
              <a:rPr lang="en-US" sz="1000" b="1" dirty="0">
                <a:latin typeface="Calibri" panose="020F0502020204030204" pitchFamily="34" charset="0"/>
                <a:ea typeface="Times New Roman" panose="02020603050405020304" pitchFamily="18" charset="0"/>
                <a:cs typeface="Calibri" panose="020F0502020204030204" pitchFamily="34" charset="0"/>
              </a:rPr>
              <a:t>Reporting</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lnSpc>
                <a:spcPct val="115000"/>
              </a:lnSpc>
              <a:spcBef>
                <a:spcPts val="200"/>
              </a:spcBef>
            </a:pPr>
            <a:endParaRPr lang="en-US" sz="1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endParaRPr>
          </a:p>
          <a:p>
            <a:pPr marL="0">
              <a:lnSpc>
                <a:spcPct val="115000"/>
              </a:lnSpc>
              <a:spcBef>
                <a:spcPts val="200"/>
              </a:spcBef>
            </a:pPr>
            <a:r>
              <a:rPr lang="en-US" sz="1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Full Details of </a:t>
            </a:r>
            <a:r>
              <a:rPr lang="en-US" sz="1000" b="1" dirty="0">
                <a:solidFill>
                  <a:srgbClr val="2F5496"/>
                </a:solidFill>
                <a:latin typeface="Calibri" panose="020F0502020204030204" pitchFamily="34" charset="0"/>
                <a:ea typeface="Times New Roman" panose="02020603050405020304" pitchFamily="18" charset="0"/>
                <a:cs typeface="Segoe UI" panose="020B0502040204020203" pitchFamily="34" charset="0"/>
              </a:rPr>
              <a:t>24 P.S. 15-1517 state:</a:t>
            </a:r>
            <a:endPar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a:r>
              <a:rPr lang="en-US" sz="1000" b="1" dirty="0">
                <a:latin typeface="Times New Roman" panose="02020603050405020304" pitchFamily="18" charset="0"/>
                <a:ea typeface="Times New Roman" panose="02020603050405020304" pitchFamily="18" charset="0"/>
                <a:cs typeface="Arial" panose="020B0604020202020204" pitchFamily="34" charset="0"/>
              </a:rPr>
              <a:t>(a)</a:t>
            </a:r>
            <a:r>
              <a:rPr lang="en-US" sz="1000" dirty="0">
                <a:latin typeface="Times New Roman" panose="02020603050405020304" pitchFamily="18" charset="0"/>
                <a:ea typeface="Times New Roman" panose="02020603050405020304" pitchFamily="18" charset="0"/>
                <a:cs typeface="Arial" panose="020B0604020202020204" pitchFamily="34" charset="0"/>
              </a:rPr>
              <a:t> Except as provided under subsection (a.1), in all school buildings of school entities where fire-escapes, appliances for the extinguishment of fires, or proper and sufficient exits in case of fire or panic, either or all, are required by law to be maintained, fire drills shall be periodically conducted, not less than one a month, by the teacher or teachers in charge, under rules and regulations to be promulgated by the chief school administrator under whose supervision such school entities are. In such fire drills the pupils and teachers shall be instructed in, and made thoroughly familiar with, the use of the fire-escapes, appliances and exits. The drill shall include the actual use thereof, and the complete removal of the pupils and teachers, in an expeditious and orderly manner, by means of fire-escapes and exits, from the building to a place of safety on the ground outside.</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dirty="0">
                <a:latin typeface="Times New Roman" panose="02020603050405020304" pitchFamily="18" charset="0"/>
                <a:ea typeface="Times New Roman" panose="02020603050405020304" pitchFamily="18" charset="0"/>
                <a:cs typeface="Arial" panose="020B060402020202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b="1" dirty="0">
                <a:latin typeface="Times New Roman" panose="02020603050405020304" pitchFamily="18" charset="0"/>
                <a:ea typeface="Times New Roman" panose="02020603050405020304" pitchFamily="18" charset="0"/>
                <a:cs typeface="Arial" panose="020B0604020202020204" pitchFamily="34" charset="0"/>
              </a:rPr>
              <a:t>(a.1)</a:t>
            </a:r>
            <a:r>
              <a:rPr lang="en-US" sz="1000" dirty="0">
                <a:latin typeface="Times New Roman" panose="02020603050405020304" pitchFamily="18" charset="0"/>
                <a:ea typeface="Times New Roman" panose="02020603050405020304" pitchFamily="18" charset="0"/>
                <a:cs typeface="Arial" panose="020B0604020202020204" pitchFamily="34" charset="0"/>
              </a:rPr>
              <a:t> Within ninety (90) days of the commencement of the school year after the effective date of this subsection and within ninety (90) days of the commencement of each school year thereafter, each school entity shall conduct one school security drill per school year in each school building in place of a fire drill required under subsection (a). After ninety (90) days from the commencement of each school year, each school entity may conduct two school security drills per school year in each school building in place of two fire drills required under subsection (a). All of the following shall apply:</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dirty="0">
                <a:latin typeface="Times New Roman" panose="02020603050405020304" pitchFamily="18" charset="0"/>
                <a:ea typeface="Times New Roman" panose="02020603050405020304" pitchFamily="18" charset="0"/>
                <a:cs typeface="Arial" panose="020B060402020202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b="1" dirty="0">
                <a:latin typeface="Times New Roman" panose="02020603050405020304" pitchFamily="18" charset="0"/>
                <a:ea typeface="Times New Roman" panose="02020603050405020304" pitchFamily="18" charset="0"/>
                <a:cs typeface="Arial" panose="020B0604020202020204" pitchFamily="34" charset="0"/>
              </a:rPr>
              <a:t>(1)</a:t>
            </a:r>
            <a:r>
              <a:rPr lang="en-US" sz="1000" dirty="0">
                <a:latin typeface="Times New Roman" panose="02020603050405020304" pitchFamily="18" charset="0"/>
                <a:ea typeface="Times New Roman" panose="02020603050405020304" pitchFamily="18" charset="0"/>
                <a:cs typeface="Arial" panose="020B0604020202020204" pitchFamily="34" charset="0"/>
              </a:rPr>
              <a:t> The school security drill shall be conducted while the school entity is in session and students are present under policies adopted by the chief school administrator.</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b="1" dirty="0">
                <a:latin typeface="Times New Roman" panose="02020603050405020304" pitchFamily="18" charset="0"/>
                <a:ea typeface="Times New Roman" panose="02020603050405020304" pitchFamily="18" charset="0"/>
                <a:cs typeface="Arial" panose="020B0604020202020204" pitchFamily="34" charset="0"/>
              </a:rPr>
              <a:t>(2)</a:t>
            </a:r>
            <a:r>
              <a:rPr lang="en-US" sz="1000" dirty="0">
                <a:latin typeface="Times New Roman" panose="02020603050405020304" pitchFamily="18" charset="0"/>
                <a:ea typeface="Times New Roman" panose="02020603050405020304" pitchFamily="18" charset="0"/>
                <a:cs typeface="Arial" panose="020B0604020202020204" pitchFamily="34" charset="0"/>
              </a:rPr>
              <a:t> The chief school administrator or a designee shall oversee the instruction and training of students and school employees in the procedures to be used in the school security drill.</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b="1" dirty="0">
                <a:latin typeface="Times New Roman" panose="02020603050405020304" pitchFamily="18" charset="0"/>
                <a:ea typeface="Times New Roman" panose="02020603050405020304" pitchFamily="18" charset="0"/>
                <a:cs typeface="Arial" panose="020B0604020202020204" pitchFamily="34" charset="0"/>
              </a:rPr>
              <a:t>(3)</a:t>
            </a:r>
            <a:r>
              <a:rPr lang="en-US" sz="1000" dirty="0">
                <a:latin typeface="Times New Roman" panose="02020603050405020304" pitchFamily="18" charset="0"/>
                <a:ea typeface="Times New Roman" panose="02020603050405020304" pitchFamily="18" charset="0"/>
                <a:cs typeface="Arial" panose="020B0604020202020204" pitchFamily="34" charset="0"/>
              </a:rPr>
              <a:t> The chief school administrator shall notify and request assistance from the local law enforcement agency and emergency management agency before conducting the school security drill.</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b="1" dirty="0">
                <a:latin typeface="Times New Roman" panose="02020603050405020304" pitchFamily="18" charset="0"/>
                <a:ea typeface="Times New Roman" panose="02020603050405020304" pitchFamily="18" charset="0"/>
                <a:cs typeface="Arial" panose="020B0604020202020204" pitchFamily="34" charset="0"/>
              </a:rPr>
              <a:t>(4)</a:t>
            </a:r>
            <a:r>
              <a:rPr lang="en-US" sz="1000" dirty="0">
                <a:latin typeface="Times New Roman" panose="02020603050405020304" pitchFamily="18" charset="0"/>
                <a:ea typeface="Times New Roman" panose="02020603050405020304" pitchFamily="18" charset="0"/>
                <a:cs typeface="Arial" panose="020B0604020202020204" pitchFamily="34" charset="0"/>
              </a:rPr>
              <a:t> The chief school administrator shall provide notice of the school security drill in advance to parents and legal guardians of the students attending the school building for which the school security drill is scheduled.</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dirty="0">
                <a:latin typeface="Times New Roman" panose="02020603050405020304" pitchFamily="18" charset="0"/>
                <a:ea typeface="Times New Roman" panose="02020603050405020304" pitchFamily="18" charset="0"/>
                <a:cs typeface="Arial" panose="020B060402020202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b="1" dirty="0">
                <a:latin typeface="Times New Roman" panose="02020603050405020304" pitchFamily="18" charset="0"/>
                <a:ea typeface="Times New Roman" panose="02020603050405020304" pitchFamily="18" charset="0"/>
                <a:cs typeface="Arial" panose="020B0604020202020204" pitchFamily="34" charset="0"/>
              </a:rPr>
              <a:t>(b)</a:t>
            </a:r>
            <a:r>
              <a:rPr lang="en-US" sz="1000" dirty="0">
                <a:latin typeface="Times New Roman" panose="02020603050405020304" pitchFamily="18" charset="0"/>
                <a:ea typeface="Times New Roman" panose="02020603050405020304" pitchFamily="18" charset="0"/>
                <a:cs typeface="Arial" panose="020B0604020202020204" pitchFamily="34" charset="0"/>
              </a:rPr>
              <a:t> Chief school administrators are hereby required to see that the provisions of this section are faithfully carried out in the school entities over which they have charge.</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dirty="0">
                <a:latin typeface="Times New Roman" panose="02020603050405020304" pitchFamily="18" charset="0"/>
                <a:ea typeface="Times New Roman" panose="02020603050405020304" pitchFamily="18" charset="0"/>
                <a:cs typeface="Arial" panose="020B060402020202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b="1" dirty="0">
                <a:latin typeface="Times New Roman" panose="02020603050405020304" pitchFamily="18" charset="0"/>
                <a:ea typeface="Times New Roman" panose="02020603050405020304" pitchFamily="18" charset="0"/>
                <a:cs typeface="Arial" panose="020B0604020202020204" pitchFamily="34" charset="0"/>
              </a:rPr>
              <a:t>(c)</a:t>
            </a:r>
            <a:r>
              <a:rPr lang="en-US" sz="1000" dirty="0">
                <a:latin typeface="Times New Roman" panose="02020603050405020304" pitchFamily="18" charset="0"/>
                <a:ea typeface="Times New Roman" panose="02020603050405020304" pitchFamily="18" charset="0"/>
                <a:cs typeface="Arial" panose="020B0604020202020204" pitchFamily="34" charset="0"/>
              </a:rPr>
              <a:t> Any person who violates or fails to comply with the provisions of this section shall be guilty of a misdemeanor, and on conviction shall be sentenced to pay a fine of not less than twenty-five dollars ($25) nor more than five hundred dollars ($500), or to undergo imprisonment in the county jail for not less than (10) days or more than sixty (60) days, or both.</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dirty="0">
                <a:latin typeface="Times New Roman" panose="02020603050405020304" pitchFamily="18" charset="0"/>
                <a:ea typeface="Times New Roman" panose="02020603050405020304" pitchFamily="18" charset="0"/>
                <a:cs typeface="Arial" panose="020B060402020202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b="1" dirty="0">
                <a:latin typeface="Times New Roman" panose="02020603050405020304" pitchFamily="18" charset="0"/>
                <a:ea typeface="Times New Roman" panose="02020603050405020304" pitchFamily="18" charset="0"/>
                <a:cs typeface="Arial" panose="020B0604020202020204" pitchFamily="34" charset="0"/>
              </a:rPr>
              <a:t>(d)</a:t>
            </a:r>
            <a:r>
              <a:rPr lang="en-US" sz="1000" dirty="0">
                <a:latin typeface="Times New Roman" panose="02020603050405020304" pitchFamily="18" charset="0"/>
                <a:ea typeface="Times New Roman" panose="02020603050405020304" pitchFamily="18" charset="0"/>
                <a:cs typeface="Arial" panose="020B0604020202020204" pitchFamily="34" charset="0"/>
              </a:rPr>
              <a:t> All school entities using or contracting for school buses for the transportation of school children shall conduct on school grounds two emergency evacuation drills on buses during each school year, the first to be conducted during the first week of the first school term and the second during the month of March, and at such other times as the chief school administrator may require. Each such drill shall include the practice and instruction concerning the location, use and operation of emergency exit doors and fire extinguishers and the proper evacuation of buses in the event of fires or accidents.</a:t>
            </a:r>
          </a:p>
          <a:p>
            <a:pPr marL="0"/>
            <a:endParaRPr lang="en-US" sz="1000" dirty="0">
              <a:latin typeface="Calibri" panose="020F0502020204030204" pitchFamily="34" charset="0"/>
              <a:ea typeface="Arial" panose="020B0604020202020204" pitchFamily="34" charset="0"/>
              <a:cs typeface="Arial" panose="020B0604020202020204" pitchFamily="34" charset="0"/>
            </a:endParaRPr>
          </a:p>
          <a:p>
            <a:pPr marL="0">
              <a:spcAft>
                <a:spcPts val="600"/>
              </a:spcAft>
            </a:pPr>
            <a:r>
              <a:rPr lang="en-US" sz="1000" dirty="0">
                <a:latin typeface="Times New Roman" panose="02020603050405020304" pitchFamily="18" charset="0"/>
                <a:ea typeface="Times New Roman" panose="02020603050405020304" pitchFamily="18" charset="0"/>
                <a:cs typeface="Arial" panose="020B0604020202020204" pitchFamily="34" charset="0"/>
              </a:rPr>
              <a:t>Bus operators shall be provided with proper training and instructions to enable them to carry out the provisions of this subsection and may be required to attend classes and drills in connection therewith.</a:t>
            </a:r>
          </a:p>
          <a:p>
            <a:pPr marL="0">
              <a:spcAft>
                <a:spcPts val="600"/>
              </a:spcAft>
            </a:pP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b="1" dirty="0">
                <a:latin typeface="Times New Roman" panose="02020603050405020304" pitchFamily="18" charset="0"/>
                <a:ea typeface="Times New Roman" panose="02020603050405020304" pitchFamily="18" charset="0"/>
                <a:cs typeface="Arial" panose="020B0604020202020204" pitchFamily="34" charset="0"/>
              </a:rPr>
              <a:t>(e)</a:t>
            </a:r>
            <a:r>
              <a:rPr lang="en-US" sz="1000" dirty="0">
                <a:latin typeface="Times New Roman" panose="02020603050405020304" pitchFamily="18" charset="0"/>
                <a:ea typeface="Times New Roman" panose="02020603050405020304" pitchFamily="18" charset="0"/>
                <a:cs typeface="Arial" panose="020B0604020202020204" pitchFamily="34" charset="0"/>
              </a:rPr>
              <a:t> On or before the tenth day of April of each year, each chief school administrator shall certify to the Department of Education that the emergency evacuation drills and school security drills herein required have been conducted in accordance with this section.</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dirty="0">
                <a:latin typeface="Times New Roman" panose="02020603050405020304" pitchFamily="18" charset="0"/>
                <a:ea typeface="Times New Roman" panose="02020603050405020304" pitchFamily="18" charset="0"/>
                <a:cs typeface="Arial" panose="020B060402020202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b="1" dirty="0">
                <a:latin typeface="Times New Roman" panose="02020603050405020304" pitchFamily="18" charset="0"/>
                <a:ea typeface="Times New Roman" panose="02020603050405020304" pitchFamily="18" charset="0"/>
                <a:cs typeface="Arial" panose="020B0604020202020204" pitchFamily="34" charset="0"/>
              </a:rPr>
              <a:t>(f)</a:t>
            </a:r>
            <a:r>
              <a:rPr lang="en-US" sz="1000" dirty="0">
                <a:latin typeface="Times New Roman" panose="02020603050405020304" pitchFamily="18" charset="0"/>
                <a:ea typeface="Times New Roman" panose="02020603050405020304" pitchFamily="18" charset="0"/>
                <a:cs typeface="Arial" panose="020B0604020202020204" pitchFamily="34" charset="0"/>
              </a:rPr>
              <a:t> As used in this section, the following words and phrases shall have the meanings given to them in this subsection:</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r>
              <a:rPr lang="en-US" sz="1000" dirty="0">
                <a:latin typeface="Times New Roman" panose="02020603050405020304" pitchFamily="18" charset="0"/>
                <a:ea typeface="Times New Roman" panose="02020603050405020304" pitchFamily="18" charset="0"/>
                <a:cs typeface="Arial" panose="020B0604020202020204" pitchFamily="34" charset="0"/>
              </a:rPr>
              <a:t> </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spcAft>
                <a:spcPts val="600"/>
              </a:spcAft>
            </a:pPr>
            <a:r>
              <a:rPr lang="en-US" sz="1000" b="1" dirty="0">
                <a:latin typeface="Times New Roman" panose="02020603050405020304" pitchFamily="18" charset="0"/>
                <a:ea typeface="Times New Roman" panose="02020603050405020304" pitchFamily="18" charset="0"/>
                <a:cs typeface="Arial" panose="020B0604020202020204" pitchFamily="34" charset="0"/>
              </a:rPr>
              <a:t>"Chief school administrator</a:t>
            </a:r>
            <a:r>
              <a:rPr lang="en-US" sz="1000" dirty="0">
                <a:latin typeface="Times New Roman" panose="02020603050405020304" pitchFamily="18" charset="0"/>
                <a:ea typeface="Times New Roman" panose="02020603050405020304" pitchFamily="18" charset="0"/>
                <a:cs typeface="Arial" panose="020B0604020202020204" pitchFamily="34" charset="0"/>
              </a:rPr>
              <a:t>" shall mean the superintendent of a school district, superintendent of an area career and technical school, executive director of an intermediate unit or chief executive officer of a charter school or regional charter school.</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spcAft>
                <a:spcPts val="600"/>
              </a:spcAft>
            </a:pPr>
            <a:r>
              <a:rPr lang="en-US" sz="1000" b="1" dirty="0">
                <a:latin typeface="Times New Roman" panose="02020603050405020304" pitchFamily="18" charset="0"/>
                <a:ea typeface="Times New Roman" panose="02020603050405020304" pitchFamily="18" charset="0"/>
                <a:cs typeface="Arial" panose="020B0604020202020204" pitchFamily="34" charset="0"/>
              </a:rPr>
              <a:t>"School entity"</a:t>
            </a:r>
            <a:r>
              <a:rPr lang="en-US" sz="1000" dirty="0">
                <a:latin typeface="Times New Roman" panose="02020603050405020304" pitchFamily="18" charset="0"/>
                <a:ea typeface="Times New Roman" panose="02020603050405020304" pitchFamily="18" charset="0"/>
                <a:cs typeface="Arial" panose="020B0604020202020204" pitchFamily="34" charset="0"/>
              </a:rPr>
              <a:t> shall mean an area career and technical school, school district, intermediate unit, charter school or regional charter school.</a:t>
            </a:r>
            <a:endParaRPr lang="en-US" sz="1000" dirty="0">
              <a:latin typeface="Calibri" panose="020F0502020204030204" pitchFamily="34" charset="0"/>
              <a:ea typeface="Arial" panose="020B0604020202020204" pitchFamily="34" charset="0"/>
              <a:cs typeface="Arial" panose="020B0604020202020204" pitchFamily="34" charset="0"/>
            </a:endParaRPr>
          </a:p>
          <a:p>
            <a:pPr marL="0">
              <a:spcAft>
                <a:spcPts val="600"/>
              </a:spcAft>
            </a:pPr>
            <a:r>
              <a:rPr lang="en-US" sz="1000" b="1" dirty="0">
                <a:latin typeface="Times New Roman" panose="02020603050405020304" pitchFamily="18" charset="0"/>
                <a:ea typeface="Times New Roman" panose="02020603050405020304" pitchFamily="18" charset="0"/>
                <a:cs typeface="Arial" panose="020B0604020202020204" pitchFamily="34" charset="0"/>
              </a:rPr>
              <a:t>"School security drill"</a:t>
            </a:r>
            <a:r>
              <a:rPr lang="en-US" sz="1000" dirty="0">
                <a:latin typeface="Times New Roman" panose="02020603050405020304" pitchFamily="18" charset="0"/>
                <a:ea typeface="Times New Roman" panose="02020603050405020304" pitchFamily="18" charset="0"/>
                <a:cs typeface="Arial" panose="020B0604020202020204" pitchFamily="34" charset="0"/>
              </a:rPr>
              <a:t> shall mean a planned exercise, other than a fire drill or natural disaster drill, designed to practice procedures to respond to an emergency situation that may include, but is not limited to, an act of terrorism, armed intruder situation or other violent threat.</a:t>
            </a:r>
            <a:endParaRPr lang="en-US" sz="1000" dirty="0">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3980E6-91B7-EE4A-8C5E-96A5CADA35AF}" type="slidenum">
              <a:rPr lang="en-US" smtClean="0"/>
              <a:t>253</a:t>
            </a:fld>
            <a:endParaRPr lang="en-US"/>
          </a:p>
        </p:txBody>
      </p:sp>
    </p:spTree>
    <p:extLst>
      <p:ext uri="{BB962C8B-B14F-4D97-AF65-F5344CB8AC3E}">
        <p14:creationId xmlns:p14="http://schemas.microsoft.com/office/powerpoint/2010/main" val="1975481366"/>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r>
              <a:rPr lang="en-US" sz="1000" dirty="0"/>
              <a:t>On behalf of the Pennsylvania Commission of Crime and Delinquency and this Intermediate Unit we would like to thank you for your participation in today’s training.  There has been a great deal of information covered today.  Please refer to resources made available prior to this training or visit the Training Website.  Later in the summer or early fall, this complete training will be available for you to view online.  Your feedback is greatly appreciated, so please complete the session survey to help us better refine this training.</a:t>
            </a:r>
            <a:endParaRPr sz="1000" dirty="0"/>
          </a:p>
        </p:txBody>
      </p:sp>
      <p:sp>
        <p:nvSpPr>
          <p:cNvPr id="93" name="Google Shape;93;p1: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254</a:t>
            </a:fld>
            <a:endParaRPr/>
          </a:p>
        </p:txBody>
      </p:sp>
    </p:spTree>
    <p:extLst>
      <p:ext uri="{BB962C8B-B14F-4D97-AF65-F5344CB8AC3E}">
        <p14:creationId xmlns:p14="http://schemas.microsoft.com/office/powerpoint/2010/main" val="3820070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3: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spcBef>
                <a:spcPts val="600"/>
              </a:spcBef>
            </a:pPr>
            <a:r>
              <a:rPr lang="en-US" sz="1000" dirty="0">
                <a:latin typeface="Calibri" panose="020F0502020204030204" pitchFamily="34" charset="0"/>
                <a:ea typeface="Calibri" panose="020F0502020204030204" pitchFamily="34" charset="0"/>
              </a:rPr>
              <a:t>Tier 1 of MTSS comprises</a:t>
            </a:r>
            <a:r>
              <a:rPr lang="en-US" sz="1000" b="1" dirty="0">
                <a:latin typeface="Calibri" panose="020F0502020204030204" pitchFamily="34" charset="0"/>
                <a:ea typeface="Calibri" panose="020F0502020204030204" pitchFamily="34" charset="0"/>
              </a:rPr>
              <a:t> </a:t>
            </a:r>
            <a:r>
              <a:rPr lang="en-US" sz="1000" dirty="0">
                <a:latin typeface="Calibri" panose="020F0502020204030204" pitchFamily="34" charset="0"/>
                <a:ea typeface="Calibri" panose="020F0502020204030204" pitchFamily="34" charset="0"/>
              </a:rPr>
              <a:t>universal interventions provided to all students in the school population, recognizing the fact that healthy behaviors and school climate are closely linked. </a:t>
            </a:r>
          </a:p>
          <a:p>
            <a:pPr marL="0">
              <a:lnSpc>
                <a:spcPct val="115000"/>
              </a:lnSpc>
              <a:spcBef>
                <a:spcPts val="600"/>
              </a:spcBef>
            </a:pPr>
            <a:endParaRPr lang="en-US" sz="1000" dirty="0">
              <a:latin typeface="Arial" panose="020B0604020202020204" pitchFamily="34" charset="0"/>
              <a:ea typeface="Arial" panose="020B0604020202020204" pitchFamily="34" charset="0"/>
            </a:endParaRPr>
          </a:p>
          <a:p>
            <a:pPr marL="0">
              <a:lnSpc>
                <a:spcPct val="115000"/>
              </a:lnSpc>
              <a:spcBef>
                <a:spcPts val="600"/>
              </a:spcBef>
            </a:pPr>
            <a:r>
              <a:rPr lang="en-US" sz="1000" dirty="0">
                <a:latin typeface="Calibri" panose="020F0502020204030204" pitchFamily="34" charset="0"/>
                <a:ea typeface="Calibri" panose="020F0502020204030204" pitchFamily="34" charset="0"/>
              </a:rPr>
              <a:t>At Tier one, the focus is on prevention and the development of skills. Universal practices and support are delivered through whole school opportunities for development of academic, social emotional, and behavioral skills.  Activities can include development of common expectations and language, curriculum delivered in classroom lessons, and through school – wide initiatives.</a:t>
            </a:r>
          </a:p>
          <a:p>
            <a:pPr marL="0">
              <a:lnSpc>
                <a:spcPct val="115000"/>
              </a:lnSpc>
              <a:spcBef>
                <a:spcPts val="600"/>
              </a:spcBef>
            </a:pPr>
            <a:endParaRPr lang="en-US" sz="1000" dirty="0">
              <a:latin typeface="Arial" panose="020B0604020202020204" pitchFamily="34" charset="0"/>
              <a:ea typeface="Arial" panose="020B0604020202020204" pitchFamily="34" charset="0"/>
            </a:endParaRPr>
          </a:p>
          <a:p>
            <a:pPr marL="0">
              <a:lnSpc>
                <a:spcPct val="115000"/>
              </a:lnSpc>
              <a:spcBef>
                <a:spcPts val="600"/>
              </a:spcBef>
            </a:pPr>
            <a:r>
              <a:rPr lang="en-US" sz="1000" dirty="0">
                <a:latin typeface="Calibri" panose="020F0502020204030204" pitchFamily="34" charset="0"/>
                <a:ea typeface="Calibri" panose="020F0502020204030204" pitchFamily="34" charset="0"/>
              </a:rPr>
              <a:t>At Tier 1, interventions are focused on:</a:t>
            </a:r>
            <a:endParaRPr lang="en-US" sz="1000" dirty="0">
              <a:latin typeface="Arial" panose="020B0604020202020204" pitchFamily="34" charset="0"/>
              <a:ea typeface="Arial" panose="020B0604020202020204" pitchFamily="34" charset="0"/>
            </a:endParaRPr>
          </a:p>
          <a:p>
            <a:pPr marL="342857" indent="-342857">
              <a:lnSpc>
                <a:spcPct val="115000"/>
              </a:lnSpc>
              <a:spcBef>
                <a:spcPts val="600"/>
              </a:spcBef>
              <a:buClr>
                <a:srgbClr val="002060"/>
              </a:buClr>
              <a:buFont typeface="Arial" panose="020B0604020202020204" pitchFamily="34" charset="0"/>
              <a:buChar char="▪"/>
            </a:pPr>
            <a:r>
              <a:rPr lang="en-US" sz="1000" b="1" dirty="0">
                <a:latin typeface="Calibri" panose="020F0502020204030204" pitchFamily="34" charset="0"/>
                <a:ea typeface="Calibri" panose="020F0502020204030204" pitchFamily="34" charset="0"/>
                <a:cs typeface="Noto Sans Symbols" panose="020B0604020202020204" charset="0"/>
              </a:rPr>
              <a:t>Connection: </a:t>
            </a:r>
            <a:r>
              <a:rPr lang="en-US" sz="1000" dirty="0">
                <a:latin typeface="Calibri" panose="020F0502020204030204" pitchFamily="34" charset="0"/>
                <a:ea typeface="Calibri" panose="020F0502020204030204" pitchFamily="34" charset="0"/>
                <a:cs typeface="Noto Sans Symbols" panose="020B0604020202020204" charset="0"/>
              </a:rPr>
              <a:t>Helping students to feel a sense of belonging at school and have a positive, healthy connection to an adult. The objective is to enable students to feel safe at school, free from bullying and harassment and supported by warm, positive relationships between staff and students, which promote a culture of respect and trust.</a:t>
            </a: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lnSpc>
                <a:spcPct val="115000"/>
              </a:lnSpc>
              <a:buClr>
                <a:srgbClr val="002060"/>
              </a:buClr>
              <a:buFont typeface="Arial" panose="020B0604020202020204" pitchFamily="34" charset="0"/>
              <a:buChar char="▪"/>
            </a:pPr>
            <a:r>
              <a:rPr lang="en-US" sz="1000" b="1" dirty="0">
                <a:latin typeface="Calibri" panose="020F0502020204030204" pitchFamily="34" charset="0"/>
                <a:ea typeface="Calibri" panose="020F0502020204030204" pitchFamily="34" charset="0"/>
                <a:cs typeface="Noto Sans Symbols" panose="020B0604020202020204" charset="0"/>
              </a:rPr>
              <a:t>Teaching Practices: </a:t>
            </a:r>
            <a:r>
              <a:rPr lang="en-US" sz="1000" dirty="0">
                <a:latin typeface="Calibri" panose="020F0502020204030204" pitchFamily="34" charset="0"/>
                <a:ea typeface="Calibri" panose="020F0502020204030204" pitchFamily="34" charset="0"/>
                <a:cs typeface="Noto Sans Symbols" panose="020B0604020202020204" charset="0"/>
              </a:rPr>
              <a:t>Positive classroom management strategies are used, and clearly stated behavioral expectations are communicated. Teachers use instructional methods that reflect the diversity of cultures present in the classroom, and the learning environment is organized, consistent and respectful.</a:t>
            </a: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lnSpc>
                <a:spcPct val="115000"/>
              </a:lnSpc>
              <a:buClr>
                <a:srgbClr val="002060"/>
              </a:buClr>
              <a:buFont typeface="Arial" panose="020B0604020202020204" pitchFamily="34" charset="0"/>
              <a:buChar char="▪"/>
            </a:pPr>
            <a:r>
              <a:rPr lang="en-US" sz="1000" b="1" dirty="0">
                <a:latin typeface="Calibri" panose="020F0502020204030204" pitchFamily="34" charset="0"/>
                <a:ea typeface="Calibri" panose="020F0502020204030204" pitchFamily="34" charset="0"/>
                <a:cs typeface="Noto Sans Symbols" panose="020B0604020202020204" charset="0"/>
              </a:rPr>
              <a:t>Schoolwide Programs to Support Climate: </a:t>
            </a:r>
            <a:r>
              <a:rPr lang="en-US" sz="1000" dirty="0">
                <a:latin typeface="Calibri" panose="020F0502020204030204" pitchFamily="34" charset="0"/>
                <a:ea typeface="Calibri" panose="020F0502020204030204" pitchFamily="34" charset="0"/>
                <a:cs typeface="Noto Sans Symbols" panose="020B0604020202020204" charset="0"/>
              </a:rPr>
              <a:t>The school employs data systems to identify early warning signs of poor behavioral outcomes in students and provide immediate intervention, and, among different strategies, will have programs to prevent bullying, and, generally, to teach Social Emotional Learning … typically referred to as SEL or character building, content with all students. These lessons can be centrally important to supporting a positive, prosocial school community that is so important in minimizing risk for negative behavioral and mental health outcomes, and might involve activities or narratives such as:</a:t>
            </a:r>
            <a:endParaRPr lang="en-US" sz="1000" dirty="0">
              <a:latin typeface="Noto Sans Symbols" panose="020B0604020202020204" charset="0"/>
              <a:ea typeface="Noto Sans Symbols" panose="020B0604020202020204" charset="0"/>
              <a:cs typeface="Noto Sans Symbols" panose="020B0604020202020204" charset="0"/>
            </a:endParaRPr>
          </a:p>
          <a:p>
            <a:pPr marL="457143">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742857" lvl="1" indent="-285714">
              <a:lnSpc>
                <a:spcPct val="115000"/>
              </a:lnSpc>
              <a:buFont typeface="Courier New" panose="02070309020205020404" pitchFamily="49" charset="0"/>
              <a:buChar char="o"/>
            </a:pPr>
            <a:r>
              <a:rPr lang="en-US" sz="1000" dirty="0">
                <a:latin typeface="Calibri" panose="020F0502020204030204" pitchFamily="34" charset="0"/>
                <a:ea typeface="Calibri" panose="020F0502020204030204" pitchFamily="34" charset="0"/>
                <a:cs typeface="Courier New" panose="02070309020205020404" pitchFamily="49" charset="0"/>
              </a:rPr>
              <a:t>Promoting healthy coping strategies such as talking with a trusted adult, engaging in physical activity, and breathing exercises. </a:t>
            </a:r>
            <a:endParaRPr lang="en-US" sz="1000" dirty="0">
              <a:latin typeface="Courier New" panose="02070309020205020404" pitchFamily="49" charset="0"/>
              <a:ea typeface="Courier New" panose="02070309020205020404" pitchFamily="49" charset="0"/>
              <a:cs typeface="Courier New" panose="02070309020205020404" pitchFamily="49" charset="0"/>
            </a:endParaRPr>
          </a:p>
          <a:p>
            <a:pPr marL="742857" lvl="1" indent="-285714">
              <a:lnSpc>
                <a:spcPct val="115000"/>
              </a:lnSpc>
              <a:buFont typeface="Courier New" panose="02070309020205020404" pitchFamily="49" charset="0"/>
              <a:buChar char="o"/>
            </a:pPr>
            <a:r>
              <a:rPr lang="en-US" sz="1000" dirty="0">
                <a:latin typeface="Calibri" panose="020F0502020204030204" pitchFamily="34" charset="0"/>
                <a:ea typeface="Calibri" panose="020F0502020204030204" pitchFamily="34" charset="0"/>
                <a:cs typeface="Courier New" panose="02070309020205020404" pitchFamily="49" charset="0"/>
              </a:rPr>
              <a:t>Teaching students to identify emotions. </a:t>
            </a:r>
            <a:endParaRPr lang="en-US" sz="1000" dirty="0">
              <a:latin typeface="Courier New" panose="02070309020205020404" pitchFamily="49" charset="0"/>
              <a:ea typeface="Courier New" panose="02070309020205020404" pitchFamily="49" charset="0"/>
              <a:cs typeface="Courier New" panose="02070309020205020404" pitchFamily="49" charset="0"/>
            </a:endParaRPr>
          </a:p>
          <a:p>
            <a:pPr marL="742857" lvl="1" indent="-285714">
              <a:lnSpc>
                <a:spcPct val="115000"/>
              </a:lnSpc>
              <a:buFont typeface="Courier New" panose="02070309020205020404" pitchFamily="49" charset="0"/>
              <a:buChar char="o"/>
            </a:pPr>
            <a:r>
              <a:rPr lang="en-US" sz="1000" dirty="0">
                <a:latin typeface="Calibri" panose="020F0502020204030204" pitchFamily="34" charset="0"/>
                <a:ea typeface="Calibri" panose="020F0502020204030204" pitchFamily="34" charset="0"/>
                <a:cs typeface="Courier New" panose="02070309020205020404" pitchFamily="49" charset="0"/>
              </a:rPr>
              <a:t>Reminding students to engage in problem solving when they feel emotionally overwhelmed. </a:t>
            </a:r>
            <a:endParaRPr lang="en-US" sz="1000" dirty="0">
              <a:latin typeface="Courier New" panose="02070309020205020404" pitchFamily="49" charset="0"/>
              <a:ea typeface="Courier New" panose="02070309020205020404" pitchFamily="49" charset="0"/>
              <a:cs typeface="Courier New" panose="02070309020205020404" pitchFamily="49" charset="0"/>
            </a:endParaRPr>
          </a:p>
          <a:p>
            <a:pPr marL="742857" lvl="1" indent="-285714">
              <a:lnSpc>
                <a:spcPct val="115000"/>
              </a:lnSpc>
              <a:buFont typeface="Courier New" panose="02070309020205020404" pitchFamily="49" charset="0"/>
              <a:buChar char="o"/>
            </a:pPr>
            <a:r>
              <a:rPr lang="en-US" sz="1000" dirty="0">
                <a:latin typeface="Calibri" panose="020F0502020204030204" pitchFamily="34" charset="0"/>
                <a:ea typeface="Calibri" panose="020F0502020204030204" pitchFamily="34" charset="0"/>
                <a:cs typeface="Courier New" panose="02070309020205020404" pitchFamily="49" charset="0"/>
              </a:rPr>
              <a:t>Helping children to make a list of supportive adults who are available to them as sources of support, which might include parents, guardians, and other caregivers, teachers, counselors, other school staff, coaches, faith leaders, or extended family members. </a:t>
            </a:r>
            <a:endParaRPr lang="en-US" sz="1000" dirty="0">
              <a:latin typeface="Courier New" panose="02070309020205020404" pitchFamily="49" charset="0"/>
              <a:ea typeface="Courier New" panose="02070309020205020404" pitchFamily="49" charset="0"/>
              <a:cs typeface="Courier New" panose="02070309020205020404" pitchFamily="49" charset="0"/>
            </a:endParaRPr>
          </a:p>
          <a:p>
            <a:pPr marL="742857" lvl="1" indent="-285714">
              <a:lnSpc>
                <a:spcPct val="115000"/>
              </a:lnSpc>
              <a:buFont typeface="Courier New" panose="02070309020205020404" pitchFamily="49" charset="0"/>
              <a:buChar char="o"/>
            </a:pPr>
            <a:r>
              <a:rPr lang="en-US" sz="1000" dirty="0">
                <a:latin typeface="Calibri" panose="020F0502020204030204" pitchFamily="34" charset="0"/>
                <a:ea typeface="Calibri" panose="020F0502020204030204" pitchFamily="34" charset="0"/>
                <a:cs typeface="Courier New" panose="02070309020205020404" pitchFamily="49" charset="0"/>
              </a:rPr>
              <a:t>Exercises – games and activities – that help to build self-confidence and healthy self-esteem.</a:t>
            </a:r>
            <a:endParaRPr lang="en-US" sz="1000" dirty="0">
              <a:latin typeface="Courier New" panose="02070309020205020404" pitchFamily="49" charset="0"/>
              <a:ea typeface="Courier New" panose="02070309020205020404" pitchFamily="49" charset="0"/>
              <a:cs typeface="Courier New" panose="02070309020205020404" pitchFamily="49" charset="0"/>
            </a:endParaRPr>
          </a:p>
        </p:txBody>
      </p:sp>
      <p:sp>
        <p:nvSpPr>
          <p:cNvPr id="294" name="Google Shape;294;p13: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4: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spcBef>
                <a:spcPts val="600"/>
              </a:spcBef>
              <a:spcAft>
                <a:spcPts val="600"/>
              </a:spcAft>
            </a:pPr>
            <a:r>
              <a:rPr lang="en-US" sz="1000" dirty="0">
                <a:latin typeface="Calibri" panose="020F0502020204030204" pitchFamily="34" charset="0"/>
                <a:ea typeface="Calibri" panose="020F0502020204030204" pitchFamily="34" charset="0"/>
              </a:rPr>
              <a:t>At Tier 2, we will see targeted interventions, provided to address a specific, identified population of students in need of additional services layered on top of Tier 1 approaches; typically, around 10% to 15% of the total school population might, at any one time, be receiving Tier 2 interventions.  Examples of targeted interventions that may be provided in Tier 2 include: </a:t>
            </a:r>
          </a:p>
          <a:p>
            <a:pPr marL="0">
              <a:lnSpc>
                <a:spcPct val="115000"/>
              </a:lnSpc>
              <a:spcBef>
                <a:spcPts val="600"/>
              </a:spcBef>
              <a:spcAft>
                <a:spcPts val="600"/>
              </a:spcAft>
            </a:pPr>
            <a:endParaRPr lang="en-US" sz="1000" dirty="0">
              <a:latin typeface="Arial" panose="020B0604020202020204" pitchFamily="34" charset="0"/>
              <a:ea typeface="Arial" panose="020B0604020202020204" pitchFamily="34" charset="0"/>
            </a:endParaRPr>
          </a:p>
          <a:p>
            <a:pPr marL="342857" indent="-342857">
              <a:lnSpc>
                <a:spcPct val="115000"/>
              </a:lnSpc>
              <a:spcBef>
                <a:spcPts val="600"/>
              </a:spcBef>
              <a:buClr>
                <a:srgbClr val="002060"/>
              </a:buClr>
              <a:buFont typeface="Arial" panose="020B0604020202020204" pitchFamily="34" charset="0"/>
              <a:buChar char="▪"/>
            </a:pPr>
            <a:r>
              <a:rPr lang="en-US" sz="1000" b="1" dirty="0">
                <a:latin typeface="Calibri" panose="020F0502020204030204" pitchFamily="34" charset="0"/>
                <a:ea typeface="Calibri" panose="020F0502020204030204" pitchFamily="34" charset="0"/>
                <a:cs typeface="Noto Sans Symbols" panose="020B0604020202020204" charset="0"/>
              </a:rPr>
              <a:t>Small group counseling</a:t>
            </a:r>
            <a:r>
              <a:rPr lang="en-US" sz="1000" b="1" i="1" dirty="0">
                <a:latin typeface="Calibri" panose="020F0502020204030204" pitchFamily="34" charset="0"/>
                <a:ea typeface="Calibri" panose="020F0502020204030204" pitchFamily="34" charset="0"/>
                <a:cs typeface="Noto Sans Symbols" panose="020B0604020202020204" charset="0"/>
              </a:rPr>
              <a:t>:</a:t>
            </a:r>
            <a:r>
              <a:rPr lang="en-US" sz="1000" dirty="0">
                <a:latin typeface="Calibri" panose="020F0502020204030204" pitchFamily="34" charset="0"/>
                <a:ea typeface="Calibri" panose="020F0502020204030204" pitchFamily="34" charset="0"/>
                <a:cs typeface="Noto Sans Symbols" panose="020B0604020202020204" charset="0"/>
              </a:rPr>
              <a:t>  Group counseling can be provided by the school counselor, school social worker, school psychologist or other school-based mental health professional</a:t>
            </a:r>
            <a:r>
              <a:rPr lang="en-US" sz="1000" dirty="0">
                <a:latin typeface="Noto Sans Symbols" panose="020B0604020202020204" charset="0"/>
                <a:ea typeface="Noto Sans Symbols" panose="020B0604020202020204" charset="0"/>
                <a:cs typeface="Noto Sans Symbols" panose="020B0604020202020204" charset="0"/>
              </a:rPr>
              <a:t>  </a:t>
            </a:r>
            <a:r>
              <a:rPr lang="en-US" sz="1000" dirty="0">
                <a:latin typeface="Calibri" panose="020F0502020204030204" pitchFamily="34" charset="0"/>
                <a:ea typeface="Calibri" panose="020F0502020204030204" pitchFamily="34" charset="0"/>
                <a:cs typeface="Noto Sans Symbols" panose="020B0604020202020204" charset="0"/>
              </a:rPr>
              <a:t>. Counseling groups tend to be short term, psychoeducational in nature, and focused on skill building or targeted themes to address specific concerns (grief being an example). All student participants are screened for group membership. Parental permission is obtained prior to students participating in small group counseling or any activity that is beyond what is delivered to the general student population within the regular classroom setting. Counseling groups can provide targeted support to help children to develop coping, self-regulation or peer relationship skills. </a:t>
            </a:r>
          </a:p>
          <a:p>
            <a:pPr marL="342857" indent="-342857">
              <a:lnSpc>
                <a:spcPct val="115000"/>
              </a:lnSpc>
              <a:spcBef>
                <a:spcPts val="600"/>
              </a:spcBef>
              <a:buClr>
                <a:srgbClr val="002060"/>
              </a:buClr>
              <a:buFont typeface="Arial" panose="020B0604020202020204" pitchFamily="34" charset="0"/>
              <a:buChar char="▪"/>
            </a:pP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lnSpc>
                <a:spcPct val="115000"/>
              </a:lnSpc>
              <a:buClr>
                <a:srgbClr val="002060"/>
              </a:buClr>
              <a:buFont typeface="Arial" panose="020B0604020202020204" pitchFamily="34" charset="0"/>
              <a:buChar char="▪"/>
            </a:pPr>
            <a:r>
              <a:rPr lang="en-US" sz="1000" b="1" dirty="0">
                <a:latin typeface="Calibri" panose="020F0502020204030204" pitchFamily="34" charset="0"/>
                <a:ea typeface="Calibri" panose="020F0502020204030204" pitchFamily="34" charset="0"/>
                <a:cs typeface="Noto Sans Symbols" panose="020B0604020202020204" charset="0"/>
              </a:rPr>
              <a:t>Intervention Specialists’ Team, also known as, Intervention Team:</a:t>
            </a:r>
            <a:r>
              <a:rPr lang="en-US" sz="1000" dirty="0">
                <a:latin typeface="Calibri" panose="020F0502020204030204" pitchFamily="34" charset="0"/>
                <a:ea typeface="Calibri" panose="020F0502020204030204" pitchFamily="34" charset="0"/>
                <a:cs typeface="Noto Sans Symbols" panose="020B0604020202020204" charset="0"/>
              </a:rPr>
              <a:t> This team establishes supportive practices for students identified as needing Tier 2 support. Members of the team make sure students have access to interventions, oversee implementation, and monitor progress to evaluate how successfully the student’s needs have been addressed. Because the team is focused on the single student, they are well-placed to build rapport, decrease isolation, problem solve legitimate grievances, provide feedback and mentoring, and monitor reactions to interventions and events that might trigger negative behaviors or episodes where an individual’s mental health disorder presents acutely.</a:t>
            </a:r>
          </a:p>
          <a:p>
            <a:pPr marL="342857" indent="-342857">
              <a:lnSpc>
                <a:spcPct val="115000"/>
              </a:lnSpc>
              <a:buClr>
                <a:srgbClr val="002060"/>
              </a:buClr>
              <a:buFont typeface="Arial" panose="020B0604020202020204" pitchFamily="34" charset="0"/>
              <a:buChar char="▪"/>
            </a:pP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lnSpc>
                <a:spcPct val="115000"/>
              </a:lnSpc>
              <a:buClr>
                <a:srgbClr val="002060"/>
              </a:buClr>
              <a:buFont typeface="Arial" panose="020B0604020202020204" pitchFamily="34" charset="0"/>
              <a:buChar char="▪"/>
            </a:pPr>
            <a:r>
              <a:rPr lang="en-US" sz="1000" b="1" dirty="0">
                <a:latin typeface="Calibri" panose="020F0502020204030204" pitchFamily="34" charset="0"/>
                <a:ea typeface="Calibri" panose="020F0502020204030204" pitchFamily="34" charset="0"/>
                <a:cs typeface="Noto Sans Symbols" panose="020B0604020202020204" charset="0"/>
              </a:rPr>
              <a:t>Other Tier 2 interventions:</a:t>
            </a:r>
            <a:r>
              <a:rPr lang="en-US" sz="1000" dirty="0">
                <a:latin typeface="Calibri" panose="020F0502020204030204" pitchFamily="34" charset="0"/>
                <a:ea typeface="Calibri" panose="020F0502020204030204" pitchFamily="34" charset="0"/>
                <a:cs typeface="Noto Sans Symbols" panose="020B0604020202020204" charset="0"/>
              </a:rPr>
              <a:t> At Tier 2, in addition to what we have discussed here, there are a very wide range of other interventions schools might consider, including:</a:t>
            </a:r>
            <a:endParaRPr lang="en-US" sz="1000" dirty="0">
              <a:latin typeface="Noto Sans Symbols" panose="020B0604020202020204" charset="0"/>
              <a:ea typeface="Noto Sans Symbols" panose="020B0604020202020204" charset="0"/>
              <a:cs typeface="Noto Sans Symbols" panose="020B0604020202020204" charset="0"/>
            </a:endParaRPr>
          </a:p>
          <a:p>
            <a:pPr marL="457143">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742857" lvl="1" indent="-285714">
              <a:lnSpc>
                <a:spcPct val="115000"/>
              </a:lnSpc>
              <a:buFont typeface="Courier New" panose="02070309020205020404" pitchFamily="49" charset="0"/>
              <a:buChar char="o"/>
            </a:pPr>
            <a:r>
              <a:rPr lang="en-US" sz="1000" dirty="0">
                <a:latin typeface="Calibri" panose="020F0502020204030204" pitchFamily="34" charset="0"/>
                <a:ea typeface="Calibri" panose="020F0502020204030204" pitchFamily="34" charset="0"/>
                <a:cs typeface="Courier New" panose="02070309020205020404" pitchFamily="49" charset="0"/>
              </a:rPr>
              <a:t>Daily check in /check out with students in need of support. </a:t>
            </a:r>
            <a:endParaRPr lang="en-US" sz="1000" dirty="0">
              <a:latin typeface="Courier New" panose="02070309020205020404" pitchFamily="49" charset="0"/>
              <a:ea typeface="Courier New" panose="02070309020205020404" pitchFamily="49" charset="0"/>
              <a:cs typeface="Courier New" panose="02070309020205020404" pitchFamily="49" charset="0"/>
            </a:endParaRPr>
          </a:p>
          <a:p>
            <a:pPr marL="742857" lvl="1" indent="-285714">
              <a:lnSpc>
                <a:spcPct val="115000"/>
              </a:lnSpc>
              <a:buFont typeface="Courier New" panose="02070309020205020404" pitchFamily="49" charset="0"/>
              <a:buChar char="o"/>
            </a:pPr>
            <a:r>
              <a:rPr lang="en-US" sz="1000" dirty="0">
                <a:latin typeface="Calibri" panose="020F0502020204030204" pitchFamily="34" charset="0"/>
                <a:ea typeface="Calibri" panose="020F0502020204030204" pitchFamily="34" charset="0"/>
                <a:cs typeface="Courier New" panose="02070309020205020404" pitchFamily="49" charset="0"/>
              </a:rPr>
              <a:t>Use of behavior contracts to monitor daily behaviors and celebrate even small successes in behavioral change.</a:t>
            </a:r>
            <a:endParaRPr lang="en-US" sz="1000" dirty="0">
              <a:latin typeface="Courier New" panose="02070309020205020404" pitchFamily="49" charset="0"/>
              <a:ea typeface="Courier New" panose="02070309020205020404" pitchFamily="49" charset="0"/>
              <a:cs typeface="Courier New" panose="02070309020205020404" pitchFamily="49" charset="0"/>
            </a:endParaRPr>
          </a:p>
          <a:p>
            <a:pPr marL="742857" lvl="1" indent="-285714">
              <a:lnSpc>
                <a:spcPct val="115000"/>
              </a:lnSpc>
              <a:buFont typeface="Courier New" panose="02070309020205020404" pitchFamily="49" charset="0"/>
              <a:buChar char="o"/>
            </a:pPr>
            <a:r>
              <a:rPr lang="en-US" sz="1000" dirty="0">
                <a:latin typeface="Calibri" panose="020F0502020204030204" pitchFamily="34" charset="0"/>
                <a:ea typeface="Calibri" panose="020F0502020204030204" pitchFamily="34" charset="0"/>
                <a:cs typeface="Courier New" panose="02070309020205020404" pitchFamily="49" charset="0"/>
              </a:rPr>
              <a:t>Restorative practices including restorative circles – an approach to building and restoring relationships through sharing views in an open, facilitated forum where perceptions and attitudes can be positively re-set.</a:t>
            </a:r>
            <a:endParaRPr lang="en-US" sz="1000" dirty="0">
              <a:latin typeface="Courier New" panose="02070309020205020404" pitchFamily="49" charset="0"/>
              <a:ea typeface="Courier New" panose="02070309020205020404" pitchFamily="49" charset="0"/>
              <a:cs typeface="Courier New" panose="02070309020205020404" pitchFamily="49" charset="0"/>
            </a:endParaRPr>
          </a:p>
          <a:p>
            <a:pPr marL="742857" lvl="1" indent="-285714">
              <a:lnSpc>
                <a:spcPct val="115000"/>
              </a:lnSpc>
              <a:spcAft>
                <a:spcPts val="1199"/>
              </a:spcAft>
              <a:buFont typeface="Courier New" panose="02070309020205020404" pitchFamily="49" charset="0"/>
              <a:buChar char="o"/>
            </a:pPr>
            <a:r>
              <a:rPr lang="en-US" sz="1000" dirty="0">
                <a:latin typeface="Calibri" panose="020F0502020204030204" pitchFamily="34" charset="0"/>
                <a:ea typeface="Calibri" panose="020F0502020204030204" pitchFamily="34" charset="0"/>
                <a:cs typeface="Courier New" panose="02070309020205020404" pitchFamily="49" charset="0"/>
              </a:rPr>
              <a:t>The assignment of a mentor who can establish a positive, connected relationship with the student in need of services. </a:t>
            </a:r>
            <a:endParaRPr lang="en-US" sz="1000" dirty="0">
              <a:latin typeface="Courier New" panose="02070309020205020404" pitchFamily="49" charset="0"/>
              <a:ea typeface="Courier New" panose="02070309020205020404" pitchFamily="49" charset="0"/>
              <a:cs typeface="Courier New" panose="02070309020205020404" pitchFamily="49" charset="0"/>
            </a:endParaRPr>
          </a:p>
          <a:p>
            <a:pPr marL="0"/>
            <a:r>
              <a:rPr lang="en-US" sz="1000" dirty="0">
                <a:latin typeface="Arial" panose="020B0604020202020204" pitchFamily="34" charset="0"/>
                <a:ea typeface="Arial" panose="020B0604020202020204" pitchFamily="34" charset="0"/>
              </a:rPr>
              <a:t> May want to differentiate here between psycho-educational group programs on themes/topics vs. therapeutic group counseling</a:t>
            </a:r>
          </a:p>
          <a:p>
            <a:pPr marL="0"/>
            <a:r>
              <a:rPr lang="en-US" sz="1000" dirty="0">
                <a:latin typeface="Arial" panose="020B0604020202020204" pitchFamily="34" charset="0"/>
                <a:ea typeface="Arial" panose="020B0604020202020204" pitchFamily="34" charset="0"/>
              </a:rPr>
              <a:t> Maybe think about these as short-term skill building rather than counseling as counseling typically occurs more in Tier 3.</a:t>
            </a:r>
          </a:p>
        </p:txBody>
      </p:sp>
      <p:sp>
        <p:nvSpPr>
          <p:cNvPr id="301" name="Google Shape;301;p14: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5: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spcBef>
                <a:spcPts val="600"/>
              </a:spcBef>
            </a:pPr>
            <a:r>
              <a:rPr lang="en-US" sz="1000" dirty="0">
                <a:latin typeface="Calibri" panose="020F0502020204030204" pitchFamily="34" charset="0"/>
                <a:ea typeface="Calibri" panose="020F0502020204030204" pitchFamily="34" charset="0"/>
              </a:rPr>
              <a:t>At Tier 3, individual-intensive support is provided to a small number of students – perhaps only 3 to 5% of the school population – who are in need of ongoing, multi-component interventions. Owing to the specialized nature of intervention at Tier 3, the information provided in this training is kept at a high level only for general awareness as the responsibility for assessment of need and referral or implementation will rest with specifically trained student-specific teams comprised of professionals – both internal staff and external service providers as well as other individuals from the community. Some examples of these highly intensive, individualized interventions and supports are:</a:t>
            </a:r>
            <a:endParaRPr lang="en-US" sz="1000" dirty="0">
              <a:latin typeface="Arial" panose="020B0604020202020204" pitchFamily="34" charset="0"/>
              <a:ea typeface="Arial" panose="020B0604020202020204" pitchFamily="34" charset="0"/>
            </a:endParaRPr>
          </a:p>
          <a:p>
            <a:pPr marL="342857" indent="-342857">
              <a:lnSpc>
                <a:spcPct val="115000"/>
              </a:lnSpc>
              <a:spcBef>
                <a:spcPts val="600"/>
              </a:spcBef>
              <a:buClr>
                <a:srgbClr val="002060"/>
              </a:buClr>
              <a:buFont typeface="Arial" panose="020B0604020202020204" pitchFamily="34" charset="0"/>
              <a:buChar char="▪"/>
            </a:pPr>
            <a:r>
              <a:rPr lang="en-US" sz="1000" dirty="0">
                <a:latin typeface="Calibri" panose="020F0502020204030204" pitchFamily="34" charset="0"/>
                <a:ea typeface="Calibri" panose="020F0502020204030204" pitchFamily="34" charset="0"/>
                <a:cs typeface="Noto Sans Symbols" panose="020B0604020202020204" charset="0"/>
              </a:rPr>
              <a:t>School-based special education services, including small group classroom instruction.</a:t>
            </a: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lnSpc>
                <a:spcPct val="115000"/>
              </a:lnSpc>
              <a:buClr>
                <a:srgbClr val="002060"/>
              </a:buClr>
              <a:buFont typeface="Arial" panose="020B0604020202020204" pitchFamily="34" charset="0"/>
              <a:buChar char="▪"/>
            </a:pPr>
            <a:r>
              <a:rPr lang="en-US" sz="1000" dirty="0">
                <a:latin typeface="Calibri" panose="020F0502020204030204" pitchFamily="34" charset="0"/>
                <a:ea typeface="Calibri" panose="020F0502020204030204" pitchFamily="34" charset="0"/>
                <a:cs typeface="Noto Sans Symbols" panose="020B0604020202020204" charset="0"/>
              </a:rPr>
              <a:t>Development of a detailed Positive Behavior Support Plan – based on the results of  a Functional Behavior Assessment, or FBA </a:t>
            </a:r>
          </a:p>
          <a:p>
            <a:pPr marL="342857" indent="-342857">
              <a:lnSpc>
                <a:spcPct val="115000"/>
              </a:lnSpc>
              <a:buClr>
                <a:srgbClr val="002060"/>
              </a:buClr>
              <a:buFont typeface="Arial" panose="020B0604020202020204" pitchFamily="34" charset="0"/>
              <a:buChar char="▪"/>
            </a:pPr>
            <a:r>
              <a:rPr lang="en-US" sz="1000" dirty="0">
                <a:latin typeface="Calibri" panose="020F0502020204030204" pitchFamily="34" charset="0"/>
                <a:ea typeface="Calibri" panose="020F0502020204030204" pitchFamily="34" charset="0"/>
                <a:cs typeface="Noto Sans Symbols" panose="020B0604020202020204" charset="0"/>
              </a:rPr>
              <a:t>Increased supervision and monitoring where appropriate, such as when a student poses a risk to self or others and remains in school. (Safety Plan)</a:t>
            </a: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lnSpc>
                <a:spcPct val="115000"/>
              </a:lnSpc>
              <a:buClr>
                <a:srgbClr val="002060"/>
              </a:buClr>
              <a:buFont typeface="Arial" panose="020B0604020202020204" pitchFamily="34" charset="0"/>
              <a:buChar char="▪"/>
            </a:pPr>
            <a:r>
              <a:rPr lang="en-US" sz="1000" dirty="0">
                <a:latin typeface="Calibri" panose="020F0502020204030204" pitchFamily="34" charset="0"/>
                <a:ea typeface="Calibri" panose="020F0502020204030204" pitchFamily="34" charset="0"/>
                <a:cs typeface="Noto Sans Symbols" panose="020B0604020202020204" charset="0"/>
              </a:rPr>
              <a:t>Ongoing counseling which may be provided by the school psychologist, school social worker or school counselor. </a:t>
            </a: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lnSpc>
                <a:spcPct val="115000"/>
              </a:lnSpc>
              <a:buClr>
                <a:srgbClr val="002060"/>
              </a:buClr>
              <a:buFont typeface="Arial" panose="020B0604020202020204" pitchFamily="34" charset="0"/>
              <a:buChar char="▪"/>
            </a:pPr>
            <a:r>
              <a:rPr lang="en-US" sz="1000" dirty="0">
                <a:latin typeface="Calibri" panose="020F0502020204030204" pitchFamily="34" charset="0"/>
                <a:ea typeface="Calibri" panose="020F0502020204030204" pitchFamily="34" charset="0"/>
                <a:cs typeface="Noto Sans Symbols" panose="020B0604020202020204" charset="0"/>
              </a:rPr>
              <a:t>Consideration of change in educational placement or referral to alternative education placement.</a:t>
            </a: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lnSpc>
                <a:spcPct val="115000"/>
              </a:lnSpc>
              <a:buClr>
                <a:srgbClr val="002060"/>
              </a:buClr>
              <a:buFont typeface="Arial" panose="020B0604020202020204" pitchFamily="34" charset="0"/>
              <a:buChar char="▪"/>
            </a:pPr>
            <a:r>
              <a:rPr lang="en-US" sz="1000" dirty="0">
                <a:latin typeface="Calibri" panose="020F0502020204030204" pitchFamily="34" charset="0"/>
                <a:ea typeface="Calibri" panose="020F0502020204030204" pitchFamily="34" charset="0"/>
                <a:cs typeface="Noto Sans Symbols" panose="020B0604020202020204" charset="0"/>
              </a:rPr>
              <a:t>Referral to community supports, including behavioral healthcare providers. </a:t>
            </a: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lnSpc>
                <a:spcPct val="115000"/>
              </a:lnSpc>
              <a:buClr>
                <a:srgbClr val="002060"/>
              </a:buClr>
              <a:buFont typeface="Arial" panose="020B0604020202020204" pitchFamily="34" charset="0"/>
              <a:buChar char="▪"/>
            </a:pPr>
            <a:r>
              <a:rPr lang="en-US" sz="1000" dirty="0">
                <a:latin typeface="Calibri" panose="020F0502020204030204" pitchFamily="34" charset="0"/>
                <a:ea typeface="Calibri" panose="020F0502020204030204" pitchFamily="34" charset="0"/>
                <a:cs typeface="Noto Sans Symbols" panose="020B0604020202020204" charset="0"/>
              </a:rPr>
              <a:t>Wrap-around approach reflecting multi-agency involvement may be required at Tier 3. These services may include:</a:t>
            </a:r>
            <a:endParaRPr lang="en-US" sz="1000" dirty="0">
              <a:latin typeface="Noto Sans Symbols" panose="020B0604020202020204" charset="0"/>
              <a:ea typeface="Noto Sans Symbols" panose="020B0604020202020204" charset="0"/>
              <a:cs typeface="Noto Sans Symbols" panose="020B0604020202020204" charset="0"/>
            </a:endParaRPr>
          </a:p>
          <a:p>
            <a:pPr marL="742857" lvl="1" indent="-285714">
              <a:lnSpc>
                <a:spcPct val="115000"/>
              </a:lnSpc>
              <a:buFont typeface="Courier New" panose="02070309020205020404" pitchFamily="49" charset="0"/>
              <a:buChar char="o"/>
            </a:pPr>
            <a:r>
              <a:rPr lang="en-US" sz="1000" dirty="0">
                <a:latin typeface="Calibri" panose="020F0502020204030204" pitchFamily="34" charset="0"/>
                <a:ea typeface="Calibri" panose="020F0502020204030204" pitchFamily="34" charset="0"/>
                <a:cs typeface="Courier New" panose="02070309020205020404" pitchFamily="49" charset="0"/>
              </a:rPr>
              <a:t>Referral for mental health assessment.</a:t>
            </a:r>
            <a:endParaRPr lang="en-US" sz="1000" dirty="0">
              <a:latin typeface="Courier New" panose="02070309020205020404" pitchFamily="49" charset="0"/>
              <a:ea typeface="Courier New" panose="02070309020205020404" pitchFamily="49" charset="0"/>
              <a:cs typeface="Courier New" panose="02070309020205020404" pitchFamily="49" charset="0"/>
            </a:endParaRPr>
          </a:p>
          <a:p>
            <a:pPr marL="742857" lvl="1" indent="-285714">
              <a:lnSpc>
                <a:spcPct val="115000"/>
              </a:lnSpc>
              <a:buFont typeface="Courier New" panose="02070309020205020404" pitchFamily="49" charset="0"/>
              <a:buChar char="o"/>
            </a:pPr>
            <a:r>
              <a:rPr lang="en-US" sz="1000" dirty="0">
                <a:latin typeface="Calibri" panose="020F0502020204030204" pitchFamily="34" charset="0"/>
                <a:ea typeface="Calibri" panose="020F0502020204030204" pitchFamily="34" charset="0"/>
                <a:cs typeface="Courier New" panose="02070309020205020404" pitchFamily="49" charset="0"/>
              </a:rPr>
              <a:t>Assessment for short-term placement at a behavioral healthcare facility. </a:t>
            </a:r>
            <a:endParaRPr lang="en-US" sz="1000" dirty="0">
              <a:latin typeface="Courier New" panose="02070309020205020404" pitchFamily="49" charset="0"/>
              <a:ea typeface="Courier New" panose="02070309020205020404" pitchFamily="49" charset="0"/>
              <a:cs typeface="Courier New" panose="02070309020205020404" pitchFamily="49" charset="0"/>
            </a:endParaRPr>
          </a:p>
          <a:p>
            <a:pPr marL="742857" lvl="1" indent="-285714">
              <a:lnSpc>
                <a:spcPct val="115000"/>
              </a:lnSpc>
              <a:buFont typeface="Courier New" panose="02070309020205020404" pitchFamily="49" charset="0"/>
              <a:buChar char="o"/>
            </a:pPr>
            <a:r>
              <a:rPr lang="en-US" sz="1000" dirty="0">
                <a:latin typeface="Calibri" panose="020F0502020204030204" pitchFamily="34" charset="0"/>
                <a:ea typeface="Calibri" panose="020F0502020204030204" pitchFamily="34" charset="0"/>
                <a:cs typeface="Courier New" panose="02070309020205020404" pitchFamily="49" charset="0"/>
              </a:rPr>
              <a:t>Wrap-around services</a:t>
            </a:r>
            <a:r>
              <a:rPr lang="en-US" sz="1000" i="1" dirty="0">
                <a:latin typeface="Calibri" panose="020F0502020204030204" pitchFamily="34" charset="0"/>
                <a:ea typeface="Calibri" panose="020F0502020204030204" pitchFamily="34" charset="0"/>
                <a:cs typeface="Courier New" panose="02070309020205020404" pitchFamily="49" charset="0"/>
              </a:rPr>
              <a:t> </a:t>
            </a:r>
            <a:r>
              <a:rPr lang="en-US" sz="1000" dirty="0">
                <a:latin typeface="Calibri" panose="020F0502020204030204" pitchFamily="34" charset="0"/>
                <a:ea typeface="Calibri" panose="020F0502020204030204" pitchFamily="34" charset="0"/>
                <a:cs typeface="Courier New" panose="02070309020205020404" pitchFamily="49" charset="0"/>
              </a:rPr>
              <a:t>for the student and their family members. </a:t>
            </a:r>
            <a:endParaRPr lang="en-US" sz="1000" dirty="0">
              <a:latin typeface="Courier New" panose="02070309020205020404" pitchFamily="49" charset="0"/>
              <a:ea typeface="Courier New" panose="02070309020205020404" pitchFamily="49" charset="0"/>
              <a:cs typeface="Courier New" panose="02070309020205020404" pitchFamily="49" charset="0"/>
            </a:endParaRPr>
          </a:p>
          <a:p>
            <a:pPr marL="457143">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Most school personnel do not need to understand all of the components of the continuum of care for mental health services. However, it is important for everyone to understand that services range from least intensive to most intensive. Outpatient services (which may be delivered in school or community settings) are considered least intensive, followed by services like Intensive Behavioral Health Services (IBHS), family-based mental health services delivered in the home, to hospitalization, including partial hospitalization and inpatient treatment. The specific service array and availability may vary across the Commonwealth.</a:t>
            </a:r>
            <a:endParaRPr lang="en-US" sz="1000" dirty="0">
              <a:latin typeface="Arial" panose="020B0604020202020204" pitchFamily="34" charset="0"/>
              <a:ea typeface="Arial" panose="020B0604020202020204" pitchFamily="34" charset="0"/>
            </a:endParaRPr>
          </a:p>
        </p:txBody>
      </p:sp>
      <p:sp>
        <p:nvSpPr>
          <p:cNvPr id="308" name="Google Shape;308;p1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6: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pPr>
            <a:r>
              <a:rPr lang="en-US" sz="1000" dirty="0">
                <a:latin typeface="Calibri" panose="020F0502020204030204" pitchFamily="34" charset="0"/>
                <a:ea typeface="Calibri" panose="020F0502020204030204" pitchFamily="34" charset="0"/>
              </a:rPr>
              <a:t>There are specific situations which warrant immediate referral to a designated team or individual within the school for further screening/assessment and follow-up. These include:</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cs typeface="Noto Sans Symbols" panose="020B0604020202020204" charset="0"/>
              </a:rPr>
              <a:t>Thoughts or behaviors to harm self (e.g. Suicide Screening and Referral), </a:t>
            </a:r>
            <a:r>
              <a:rPr lang="en-US" sz="1000" b="1" dirty="0">
                <a:latin typeface="Calibri" panose="020F0502020204030204" pitchFamily="34" charset="0"/>
                <a:ea typeface="Calibri" panose="020F0502020204030204" pitchFamily="34" charset="0"/>
                <a:cs typeface="Noto Sans Symbols" panose="020B0604020202020204" charset="0"/>
              </a:rPr>
              <a:t>these topics will be covered in the suicide and bullying awareness module</a:t>
            </a:r>
            <a:r>
              <a:rPr lang="en-US" sz="1000" dirty="0">
                <a:latin typeface="Calibri" panose="020F0502020204030204" pitchFamily="34" charset="0"/>
                <a:ea typeface="Calibri" panose="020F0502020204030204" pitchFamily="34" charset="0"/>
                <a:cs typeface="Noto Sans Symbols" panose="020B0604020202020204" charset="0"/>
              </a:rPr>
              <a:t>. </a:t>
            </a:r>
            <a:endParaRPr lang="en-US" sz="1000" dirty="0">
              <a:latin typeface="Noto Sans Symbols" panose="020B0604020202020204" charset="0"/>
              <a:ea typeface="Noto Sans Symbols" panose="020B0604020202020204" charset="0"/>
              <a:cs typeface="Noto Sans Symbols" panose="020B060402020202020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cs typeface="Noto Sans Symbols" panose="020B0604020202020204" charset="0"/>
              </a:rPr>
              <a:t>Thoughts or behaviors to harm others (e.g. </a:t>
            </a:r>
            <a:r>
              <a:rPr lang="en-US" sz="1000" u="sng" dirty="0">
                <a:solidFill>
                  <a:srgbClr val="0563C1"/>
                </a:solidFill>
                <a:latin typeface="Calibri" panose="020F0502020204030204" pitchFamily="34" charset="0"/>
                <a:ea typeface="Calibri" panose="020F0502020204030204" pitchFamily="34" charset="0"/>
                <a:cs typeface="Noto Sans Symbols" panose="020B0604020202020204" charset="0"/>
              </a:rPr>
              <a:t>Threat Assessment</a:t>
            </a:r>
            <a:r>
              <a:rPr lang="en-US" sz="1000" dirty="0">
                <a:latin typeface="Noto Sans Symbols" panose="020B0604020202020204" charset="0"/>
                <a:ea typeface="Noto Sans Symbols" panose="020B0604020202020204" charset="0"/>
                <a:cs typeface="Noto Sans Symbols" panose="020B0604020202020204" charset="0"/>
              </a:rPr>
              <a:t>  </a:t>
            </a:r>
            <a:r>
              <a:rPr lang="en-US" sz="1000" dirty="0">
                <a:latin typeface="Calibri" panose="020F0502020204030204" pitchFamily="34" charset="0"/>
                <a:ea typeface="Calibri" panose="020F0502020204030204" pitchFamily="34" charset="0"/>
                <a:cs typeface="Noto Sans Symbols" panose="020B0604020202020204" charset="0"/>
              </a:rPr>
              <a:t> ; for more information on Threat assessment, </a:t>
            </a:r>
            <a:r>
              <a:rPr lang="en-US" sz="1000" b="1" u="sng" dirty="0">
                <a:solidFill>
                  <a:srgbClr val="0563C1"/>
                </a:solidFill>
                <a:latin typeface="Calibri" panose="020F0502020204030204" pitchFamily="34" charset="0"/>
                <a:ea typeface="Calibri" panose="020F0502020204030204" pitchFamily="34" charset="0"/>
                <a:cs typeface="Noto Sans Symbols" panose="020B0604020202020204" charset="0"/>
                <a:hlinkClick r:id="rId3"/>
              </a:rPr>
              <a:t>see Pennsylvania K-12 Threat Assessment Technical Assistance and Training Network</a:t>
            </a:r>
            <a:r>
              <a:rPr lang="en-US" sz="1000" b="1" dirty="0">
                <a:latin typeface="Calibri" panose="020F0502020204030204" pitchFamily="34" charset="0"/>
                <a:ea typeface="Calibri" panose="020F0502020204030204" pitchFamily="34" charset="0"/>
                <a:cs typeface="Noto Sans Symbols" panose="020B0604020202020204" charset="0"/>
              </a:rPr>
              <a:t>)</a:t>
            </a:r>
            <a:endParaRPr lang="en-US" sz="1000" b="1" dirty="0">
              <a:latin typeface="Noto Sans Symbols" panose="020B0604020202020204" charset="0"/>
              <a:ea typeface="Noto Sans Symbols" panose="020B0604020202020204" charset="0"/>
              <a:cs typeface="Noto Sans Symbols" panose="020B0604020202020204" charset="0"/>
            </a:endParaRPr>
          </a:p>
          <a:p>
            <a:pPr marL="0">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spcBef>
                <a:spcPts val="600"/>
              </a:spcBef>
            </a:pPr>
            <a:r>
              <a:rPr lang="en-US" sz="1000" b="1" i="1" dirty="0">
                <a:latin typeface="Calibri" panose="020F0502020204030204" pitchFamily="34" charset="0"/>
                <a:ea typeface="Calibri" panose="020F0502020204030204" pitchFamily="34" charset="0"/>
              </a:rPr>
              <a:t>School Re-entry Plans</a:t>
            </a:r>
            <a:endParaRPr lang="en-US" sz="1000" dirty="0">
              <a:latin typeface="Arial" panose="020B0604020202020204" pitchFamily="34" charset="0"/>
              <a:ea typeface="Arial" panose="020B0604020202020204" pitchFamily="34" charset="0"/>
            </a:endParaRPr>
          </a:p>
          <a:p>
            <a:pPr marL="0">
              <a:lnSpc>
                <a:spcPct val="115000"/>
              </a:lnSpc>
              <a:spcBef>
                <a:spcPts val="600"/>
              </a:spcBef>
            </a:pPr>
            <a:r>
              <a:rPr lang="en-US" sz="1000" dirty="0">
                <a:latin typeface="Calibri" panose="020F0502020204030204" pitchFamily="34" charset="0"/>
                <a:ea typeface="Calibri" panose="020F0502020204030204" pitchFamily="34" charset="0"/>
              </a:rPr>
              <a:t>If students are placed outside of the school for academic or behavioral health services, a school re-entry plan should be collaboratively created with the school-based team, the child’s family, and the child’s community behavioral health provider, and any other community agencies that may be involved. (e.g. Child Welfare, Juvenile Justice).</a:t>
            </a:r>
          </a:p>
          <a:p>
            <a:pPr marL="0">
              <a:lnSpc>
                <a:spcPct val="115000"/>
              </a:lnSpc>
              <a:spcBef>
                <a:spcPts val="600"/>
              </a:spcBef>
            </a:pPr>
            <a:endParaRPr lang="en-US" sz="1000" dirty="0">
              <a:latin typeface="Arial" panose="020B0604020202020204" pitchFamily="34" charset="0"/>
              <a:ea typeface="Arial" panose="020B0604020202020204" pitchFamily="34" charset="0"/>
            </a:endParaRPr>
          </a:p>
          <a:p>
            <a:pPr marL="0">
              <a:lnSpc>
                <a:spcPct val="115000"/>
              </a:lnSpc>
              <a:spcBef>
                <a:spcPts val="600"/>
              </a:spcBef>
            </a:pPr>
            <a:r>
              <a:rPr lang="en-US" sz="1000" dirty="0">
                <a:latin typeface="Calibri" panose="020F0502020204030204" pitchFamily="34" charset="0"/>
                <a:ea typeface="Calibri" panose="020F0502020204030204" pitchFamily="34" charset="0"/>
              </a:rPr>
              <a:t>The aim of these plans is to help students feel safe and supported when they return to school from a psychiatric hospitalization, treatment program, or alternative school placement. These plans, developed in collaboration between caregivers, the student and the school, will list actions to be taken by the school, caregiver, or student; will assign actions </a:t>
            </a:r>
            <a:r>
              <a:rPr lang="en-US" sz="1000" b="1" i="1" dirty="0">
                <a:latin typeface="Calibri" panose="020F0502020204030204" pitchFamily="34" charset="0"/>
                <a:ea typeface="Calibri" panose="020F0502020204030204" pitchFamily="34" charset="0"/>
              </a:rPr>
              <a:t>to a named individual</a:t>
            </a:r>
            <a:r>
              <a:rPr lang="en-US" sz="1000" dirty="0">
                <a:latin typeface="Calibri" panose="020F0502020204030204" pitchFamily="34" charset="0"/>
                <a:ea typeface="Calibri" panose="020F0502020204030204" pitchFamily="34" charset="0"/>
              </a:rPr>
              <a:t>, typically, a case manager responsible for implementation and oversight, and set in place mechanisms to ensure monitoring of the plan by the case manager who will engage in ongoing communication with the student, caregivers, school staff and any outside providers.</a:t>
            </a:r>
          </a:p>
          <a:p>
            <a:pPr marL="0">
              <a:lnSpc>
                <a:spcPct val="115000"/>
              </a:lnSpc>
              <a:spcBef>
                <a:spcPts val="600"/>
              </a:spcBef>
            </a:pPr>
            <a:endParaRPr lang="en-US" sz="1000" dirty="0">
              <a:latin typeface="Arial" panose="020B0604020202020204" pitchFamily="34" charset="0"/>
              <a:ea typeface="Arial" panose="020B0604020202020204" pitchFamily="34" charset="0"/>
            </a:endParaRPr>
          </a:p>
          <a:p>
            <a:pPr marL="0">
              <a:lnSpc>
                <a:spcPct val="115000"/>
              </a:lnSpc>
              <a:spcBef>
                <a:spcPts val="600"/>
              </a:spcBef>
            </a:pPr>
            <a:r>
              <a:rPr lang="en-US" sz="1000" dirty="0">
                <a:latin typeface="Calibri" panose="020F0502020204030204" pitchFamily="34" charset="0"/>
                <a:ea typeface="Calibri" panose="020F0502020204030204" pitchFamily="34" charset="0"/>
              </a:rPr>
              <a:t>As School Safety and Security Coordinator, it is important that you be familiar with the different teams and individuals in your school entity who can provide student supports, as well as the community-based providers that collaborate with your school entity, so that you can assist in facilitating communication and mobilizing the appropriate teams and staff to assist when needed.</a:t>
            </a:r>
            <a:endParaRPr lang="en-US" sz="1000" dirty="0">
              <a:latin typeface="Arial" panose="020B0604020202020204" pitchFamily="34" charset="0"/>
              <a:ea typeface="Arial" panose="020B0604020202020204" pitchFamily="34" charset="0"/>
            </a:endParaRPr>
          </a:p>
          <a:p>
            <a:pPr marL="0"/>
            <a:r>
              <a:rPr lang="en-US" sz="1000" dirty="0">
                <a:latin typeface="Arial" panose="020B0604020202020204" pitchFamily="34" charset="0"/>
                <a:ea typeface="Arial" panose="020B0604020202020204" pitchFamily="34" charset="0"/>
              </a:rPr>
              <a:t> </a:t>
            </a:r>
          </a:p>
        </p:txBody>
      </p:sp>
      <p:sp>
        <p:nvSpPr>
          <p:cNvPr id="315" name="Google Shape;315;p16: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endParaRPr/>
          </a:p>
        </p:txBody>
      </p:sp>
      <p:sp>
        <p:nvSpPr>
          <p:cNvPr id="110" name="Google Shape;110;p2: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ed868a2790_0_8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ed868a2790_0_87: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endParaRPr dirty="0"/>
          </a:p>
        </p:txBody>
      </p:sp>
      <p:sp>
        <p:nvSpPr>
          <p:cNvPr id="323" name="Google Shape;323;g1ed868a2790_0_87: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1130E-B171-3053-4A03-7D1759FE9A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3F844-317F-02C4-B602-A982507A7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D8AB7E-6443-76A6-339F-401BDF01D783}"/>
              </a:ext>
            </a:extLst>
          </p:cNvPr>
          <p:cNvSpPr>
            <a:spLocks noGrp="1"/>
          </p:cNvSpPr>
          <p:nvPr>
            <p:ph type="body" idx="1"/>
          </p:nvPr>
        </p:nvSpPr>
        <p:spPr/>
        <p:txBody>
          <a:bodyPr/>
          <a:lstStyle/>
          <a:p>
            <a:pPr marL="0">
              <a:lnSpc>
                <a:spcPct val="107000"/>
              </a:lnSpc>
              <a:spcBef>
                <a:spcPts val="200"/>
              </a:spcBef>
            </a:pPr>
            <a:r>
              <a:rPr lang="en-US" sz="1000" b="1" dirty="0">
                <a:solidFill>
                  <a:srgbClr val="2F5496"/>
                </a:solidFill>
                <a:latin typeface="Calibri Light"/>
                <a:ea typeface="Times New Roman" panose="02020603050405020304" pitchFamily="18" charset="0"/>
                <a:cs typeface="Calibri Light"/>
              </a:rPr>
              <a:t>Overview </a:t>
            </a:r>
            <a:r>
              <a:rPr lang="en-US" sz="1000" dirty="0">
                <a:solidFill>
                  <a:srgbClr val="2F5496"/>
                </a:solidFill>
                <a:hlinkClick r:id="rId3"/>
              </a:rPr>
              <a:t>https://www.pccd.pa.gov/schoolsafety/Pages/default.aspx</a:t>
            </a:r>
            <a:r>
              <a:rPr lang="en-US" sz="1000" dirty="0">
                <a:solidFill>
                  <a:srgbClr val="2F5496"/>
                </a:solidFill>
              </a:rPr>
              <a:t> </a:t>
            </a:r>
            <a:endParaRPr lang="en-US" sz="1000" b="1" dirty="0">
              <a:solidFill>
                <a:srgbClr val="2F5496"/>
              </a:solidFill>
              <a:effectLst/>
            </a:endParaRPr>
          </a:p>
          <a:p>
            <a:pPr marL="0" fontAlgn="base"/>
            <a:r>
              <a:rPr lang="en-US" sz="1000"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fontAlgn="base"/>
            <a:r>
              <a:rPr lang="en-US" sz="1000" dirty="0">
                <a:solidFill>
                  <a:srgbClr val="000000"/>
                </a:solidFill>
                <a:latin typeface="Calibri" panose="020F0502020204030204" pitchFamily="34" charset="0"/>
                <a:ea typeface="Times New Roman" panose="02020603050405020304" pitchFamily="18" charset="0"/>
              </a:rPr>
              <a:t>As the appointed School Safety and Security Coordinator (SSSC) for your School Entity, you have been entrusted with some of the most important aspects of school leadership.  The responsibilities associated with your role as a SSSC range widely and include  knowing and understanding the laws which govern all aspects of School Safety and Security; understanding key aspects of child and adolescent mental health, behavioral health, and trauma-informed practices; creating best practice, developmentally appropriate safety drills; and providing the leadership skills and knowledge necessary to ensure appropriate emergency operations planning is created, maintained, and used when necessary.</a:t>
            </a:r>
            <a:endParaRPr lang="en-US" sz="1000" dirty="0">
              <a:latin typeface="Times New Roman" panose="02020603050405020304" pitchFamily="18" charset="0"/>
              <a:ea typeface="Times New Roman" panose="02020603050405020304" pitchFamily="18" charset="0"/>
            </a:endParaRPr>
          </a:p>
          <a:p>
            <a:pPr marL="0" fontAlgn="base"/>
            <a:r>
              <a:rPr lang="en-US" sz="1000"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fontAlgn="base"/>
            <a:r>
              <a:rPr lang="en-US" sz="1000"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a:lnSpc>
                <a:spcPct val="107000"/>
              </a:lnSpc>
              <a:spcBef>
                <a:spcPts val="200"/>
              </a:spcBef>
            </a:pPr>
            <a:r>
              <a:rPr lang="en-US" sz="1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What Makes this Important to Me?</a:t>
            </a:r>
            <a:endPar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fontAlgn="base"/>
            <a:r>
              <a:rPr lang="en-US" sz="1000"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fontAlgn="base"/>
            <a:r>
              <a:rPr lang="en-US" sz="1000" dirty="0">
                <a:solidFill>
                  <a:srgbClr val="000000"/>
                </a:solidFill>
                <a:latin typeface="Calibri" panose="020F0502020204030204" pitchFamily="34" charset="0"/>
                <a:ea typeface="Times New Roman" panose="02020603050405020304" pitchFamily="18" charset="0"/>
              </a:rPr>
              <a:t>All your job responsibilities as your school entity’s School Safety and Security Coordinator are framed and upheld by relevant Pennsylvania and Federal Laws and Regulations.  Additionally, your school entity’s policies and procedures provide an additional framework for your work.</a:t>
            </a:r>
            <a:endParaRPr lang="en-US" sz="1000" dirty="0">
              <a:latin typeface="Times New Roman" panose="02020603050405020304" pitchFamily="18" charset="0"/>
              <a:ea typeface="Times New Roman" panose="02020603050405020304" pitchFamily="18" charset="0"/>
            </a:endParaRPr>
          </a:p>
          <a:p>
            <a:pPr marL="0" fontAlgn="base"/>
            <a:r>
              <a:rPr lang="en-US" sz="1000" dirty="0">
                <a:solidFill>
                  <a:srgbClr val="000000"/>
                </a:solidFill>
                <a:latin typeface="Calibri" panose="020F0502020204030204" pitchFamily="34" charset="0"/>
                <a:ea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endParaRPr>
          </a:p>
          <a:p>
            <a:pPr marL="0" fontAlgn="base"/>
            <a:r>
              <a:rPr lang="en-US" sz="1000" dirty="0">
                <a:solidFill>
                  <a:srgbClr val="000000"/>
                </a:solidFill>
                <a:latin typeface="Calibri" panose="020F0502020204030204" pitchFamily="34" charset="0"/>
                <a:ea typeface="Times New Roman" panose="02020603050405020304" pitchFamily="18" charset="0"/>
              </a:rPr>
              <a:t>The following laws and regulations reviewed here are the most significant for your role.  You should have a high-level understanding of these laws and regulations to ensure that your school entity is in compliance with them.</a:t>
            </a:r>
            <a:endParaRPr lang="en-US" sz="1000" dirty="0">
              <a:latin typeface="Times New Roman" panose="02020603050405020304" pitchFamily="18" charset="0"/>
              <a:ea typeface="Times New Roman" panose="02020603050405020304" pitchFamily="18" charset="0"/>
            </a:endParaRPr>
          </a:p>
          <a:p>
            <a:pPr marL="0">
              <a:lnSpc>
                <a:spcPct val="107000"/>
              </a:lnSpc>
            </a:pPr>
            <a:r>
              <a:rPr lang="en-US" sz="1000" dirty="0"/>
              <a:t> </a:t>
            </a:r>
          </a:p>
          <a:p>
            <a:pPr marL="0">
              <a:lnSpc>
                <a:spcPct val="107000"/>
              </a:lnSpc>
            </a:pPr>
            <a:r>
              <a:rPr lang="en-US" sz="1000" dirty="0">
                <a:hlinkClick r:id="rId4"/>
              </a:rPr>
              <a:t>PUBLIC SCHOOL CODE OF 1949</a:t>
            </a:r>
            <a:r>
              <a:rPr lang="en-US" sz="1000" dirty="0"/>
              <a:t>. Act 14 of 1949 (or the Public School Code of 1949) is the over-arching statute governing the public school system in Pennsylvania. It also includes certain provisions that are applicable to private and parochial schools. The following list includes sections of the Public School Code that influence the work of school safety and security and are relevant for this training.</a:t>
            </a:r>
          </a:p>
          <a:p>
            <a:pPr marL="0">
              <a:lnSpc>
                <a:spcPct val="107000"/>
              </a:lnSpc>
              <a:spcAft>
                <a:spcPts val="800"/>
              </a:spcAft>
            </a:pPr>
            <a:r>
              <a:rPr lang="en-US" sz="1000" dirty="0"/>
              <a:t> </a:t>
            </a:r>
          </a:p>
          <a:p>
            <a:pPr marL="0">
              <a:lnSpc>
                <a:spcPct val="107000"/>
              </a:lnSpc>
              <a:spcAft>
                <a:spcPts val="800"/>
              </a:spcAft>
            </a:pPr>
            <a:r>
              <a:rPr lang="en-US" sz="1000" b="1" dirty="0"/>
              <a:t>This section of the PA School Code is perhaps the most important section for School Safety and Security Coordinators. It outlines the requirements for appointing a School Safety and Security Coordinator within a school entity and the specific duties of a Coordinator. Key points include:</a:t>
            </a:r>
            <a:endParaRPr lang="en-US" sz="1000" dirty="0"/>
          </a:p>
          <a:p>
            <a:pPr marL="342857" indent="-342857">
              <a:lnSpc>
                <a:spcPct val="107000"/>
              </a:lnSpc>
              <a:buFont typeface="Arial" panose="020B0604020202020204" pitchFamily="34" charset="0"/>
              <a:buChar char="●"/>
            </a:pPr>
            <a:r>
              <a:rPr lang="en-US" sz="1000" u="sng" dirty="0"/>
              <a:t>Appointment</a:t>
            </a:r>
            <a:r>
              <a:rPr lang="en-US" sz="1000" dirty="0"/>
              <a:t>: The chief school administrator must appoint a school administrator as the coordinator by August 31, 2018.</a:t>
            </a:r>
          </a:p>
          <a:p>
            <a:pPr marL="342857" indent="-342857">
              <a:lnSpc>
                <a:spcPct val="107000"/>
              </a:lnSpc>
              <a:buFont typeface="Arial" panose="020B0604020202020204" pitchFamily="34" charset="0"/>
              <a:buChar char="●"/>
            </a:pPr>
            <a:r>
              <a:rPr lang="en-US" sz="1000" u="sng" dirty="0"/>
              <a:t>Deadline and Vacancies</a:t>
            </a:r>
            <a:r>
              <a:rPr lang="en-US" sz="1000" dirty="0"/>
              <a:t>: Appointments must be made within 30 days after the section’s effective date or within 30 days of a vacancy.</a:t>
            </a:r>
          </a:p>
          <a:p>
            <a:pPr marL="342857" indent="-342857">
              <a:lnSpc>
                <a:spcPct val="107000"/>
              </a:lnSpc>
              <a:buFont typeface="Arial" panose="020B0604020202020204" pitchFamily="34" charset="0"/>
              <a:buChar char="●"/>
            </a:pPr>
            <a:r>
              <a:rPr lang="en-US" sz="1000" u="sng" dirty="0"/>
              <a:t>Notification</a:t>
            </a:r>
            <a:r>
              <a:rPr lang="en-US" sz="1000" dirty="0"/>
              <a:t>: Schools must submit the coordinator's name and contact information to the state’s School Safety and Security Committee within 30 days of the appointment.</a:t>
            </a:r>
          </a:p>
          <a:p>
            <a:pPr marL="342857" indent="-342857">
              <a:lnSpc>
                <a:spcPct val="107000"/>
              </a:lnSpc>
              <a:buFont typeface="Arial" panose="020B0604020202020204" pitchFamily="34" charset="0"/>
              <a:buChar char="●"/>
            </a:pPr>
            <a:r>
              <a:rPr lang="en-US" sz="1000" u="sng" dirty="0"/>
              <a:t>General Duties</a:t>
            </a:r>
            <a:r>
              <a:rPr lang="en-US" sz="1000" dirty="0"/>
              <a:t>: The coordinator </a:t>
            </a:r>
            <a:r>
              <a:rPr lang="en-US" sz="1000" b="1" u="sng" dirty="0"/>
              <a:t>shall</a:t>
            </a:r>
            <a:r>
              <a:rPr lang="en-US" sz="1000" dirty="0"/>
              <a:t> oversee school police officers, school resource officers, security guards, and safety and security policies, reporting directly to the chief school administrator.</a:t>
            </a:r>
          </a:p>
          <a:p>
            <a:pPr marL="342857" indent="-342857">
              <a:lnSpc>
                <a:spcPct val="107000"/>
              </a:lnSpc>
              <a:buFont typeface="Arial" panose="020B0604020202020204" pitchFamily="34" charset="0"/>
              <a:buChar char="●"/>
            </a:pPr>
            <a:r>
              <a:rPr lang="en-US" sz="1000" u="sng" dirty="0"/>
              <a:t>Specific Duties</a:t>
            </a:r>
            <a:r>
              <a:rPr lang="en-US" sz="1000" dirty="0"/>
              <a:t>: The coordinator </a:t>
            </a:r>
            <a:r>
              <a:rPr lang="en-US" sz="1000" b="1" u="sng" dirty="0"/>
              <a:t>shall:</a:t>
            </a:r>
            <a:endParaRPr lang="en-US" sz="1000" dirty="0"/>
          </a:p>
          <a:p>
            <a:pPr marL="742857" lvl="1" indent="-285714">
              <a:lnSpc>
                <a:spcPct val="107000"/>
              </a:lnSpc>
              <a:buFont typeface="Arial" panose="020B0604020202020204" pitchFamily="34" charset="0"/>
              <a:buChar char="○"/>
            </a:pPr>
            <a:r>
              <a:rPr lang="en-US" sz="1000" dirty="0"/>
              <a:t>Review safety and security policies for the school entity and ensure that they comply with state and federal laws;</a:t>
            </a:r>
          </a:p>
          <a:p>
            <a:pPr marL="742857" lvl="1" indent="-285714">
              <a:lnSpc>
                <a:spcPct val="107000"/>
              </a:lnSpc>
              <a:buFont typeface="Arial" panose="020B0604020202020204" pitchFamily="34" charset="0"/>
              <a:buChar char="○"/>
            </a:pPr>
            <a:r>
              <a:rPr lang="en-US" sz="1000" dirty="0"/>
              <a:t>Coordinate training and resources for students and staff in matters relating to situational awareness, trauma-informed approaches, behavioral health awareness, suicide and bullying awareness, substance abuse awareness and emergency procedures and training drills, including fire, natural disaster, active shooter, hostage situation and bomb threat;</a:t>
            </a:r>
          </a:p>
          <a:p>
            <a:pPr marL="742857" lvl="1" indent="-285714">
              <a:lnSpc>
                <a:spcPct val="107000"/>
              </a:lnSpc>
              <a:buFont typeface="Arial" panose="020B0604020202020204" pitchFamily="34" charset="0"/>
              <a:buChar char="○"/>
            </a:pPr>
            <a:r>
              <a:rPr lang="en-US" sz="1000" dirty="0"/>
              <a:t>Oversee security assessments; </a:t>
            </a:r>
          </a:p>
          <a:p>
            <a:pPr marL="742857" lvl="1" indent="-285714">
              <a:lnSpc>
                <a:spcPct val="107000"/>
              </a:lnSpc>
              <a:buFont typeface="Arial" panose="020B0604020202020204" pitchFamily="34" charset="0"/>
              <a:buChar char="○"/>
            </a:pPr>
            <a:r>
              <a:rPr lang="en-US" sz="1000" dirty="0"/>
              <a:t>Serve as a liaison with the School Safety and Security Committee, the Department of Education and law enforcement and other organizations on matters of school safety and security; </a:t>
            </a:r>
            <a:endParaRPr lang="en-US" sz="1000" dirty="0">
              <a:latin typeface="Calibri" panose="020F0502020204030204" pitchFamily="34" charset="0"/>
              <a:ea typeface="Calibri" panose="020F0502020204030204" pitchFamily="34" charset="0"/>
            </a:endParaRPr>
          </a:p>
          <a:p>
            <a:pPr marL="742857" lvl="1" indent="-285714">
              <a:lnSpc>
                <a:spcPct val="107000"/>
              </a:lnSpc>
              <a:buFont typeface="Arial" panose="020B0604020202020204" pitchFamily="34" charset="0"/>
              <a:buChar char="○"/>
            </a:pPr>
            <a:r>
              <a:rPr lang="en-US" sz="1000" dirty="0"/>
              <a:t>Report annually (by June 30</a:t>
            </a:r>
            <a:r>
              <a:rPr lang="en-US" sz="1000" baseline="30000" dirty="0"/>
              <a:t>th</a:t>
            </a:r>
            <a:r>
              <a:rPr lang="en-US" sz="1000" dirty="0"/>
              <a:t> of each year) to the school board regarding the school entity’s current safety and security practices and strategies to improve safety, and submit a copy of the report to the School Safety and Security Committee; and </a:t>
            </a:r>
            <a:endParaRPr lang="en-US" sz="1000" dirty="0">
              <a:latin typeface="Calibri" panose="020F0502020204030204" pitchFamily="34" charset="0"/>
              <a:ea typeface="Calibri" panose="020F0502020204030204" pitchFamily="34" charset="0"/>
            </a:endParaRPr>
          </a:p>
          <a:p>
            <a:pPr marL="742857" lvl="1" indent="-285714">
              <a:lnSpc>
                <a:spcPct val="107000"/>
              </a:lnSpc>
              <a:buFont typeface="Arial" panose="020B0604020202020204" pitchFamily="34" charset="0"/>
              <a:buChar char="○"/>
            </a:pPr>
            <a:r>
              <a:rPr lang="en-US" sz="1000" dirty="0"/>
              <a:t>Coordinate tours of school buildings and grounds with law enforcement and first responders. This is required biennially or when a building is newly built or reconfigured. </a:t>
            </a:r>
            <a:endParaRPr lang="en-US" sz="1000" dirty="0">
              <a:latin typeface="Calibri" panose="020F0502020204030204" pitchFamily="34" charset="0"/>
              <a:ea typeface="Calibri" panose="020F0502020204030204" pitchFamily="34" charset="0"/>
            </a:endParaRPr>
          </a:p>
          <a:p>
            <a:pPr marL="0" fontAlgn="base"/>
            <a:r>
              <a:rPr lang="en-US" sz="1000" dirty="0">
                <a:solidFill>
                  <a:srgbClr val="000000"/>
                </a:solidFill>
                <a:ea typeface="Times New Roman" panose="02020603050405020304" pitchFamily="18" charset="0"/>
              </a:rPr>
              <a:t> </a:t>
            </a:r>
            <a:endParaRPr lang="en-US" sz="1000" dirty="0">
              <a:ea typeface="Times New Roman" panose="02020603050405020304" pitchFamily="18" charset="0"/>
            </a:endParaRPr>
          </a:p>
          <a:p>
            <a:r>
              <a:rPr lang="en-US" sz="1000" dirty="0">
                <a:solidFill>
                  <a:srgbClr val="000000"/>
                </a:solidFill>
              </a:rPr>
              <a:t>In addition to these major laws , the SSSC is responsible for understanding all other laws and regulations covered in the Laws appendix document. </a:t>
            </a:r>
          </a:p>
          <a:p>
            <a:endParaRPr lang="en-US" sz="1000" dirty="0"/>
          </a:p>
          <a:p>
            <a:endParaRPr lang="en-US" sz="1000" dirty="0"/>
          </a:p>
          <a:p>
            <a:r>
              <a:rPr lang="en-US" sz="1000" u="sng" dirty="0"/>
              <a:t>School Police Officer</a:t>
            </a:r>
            <a:r>
              <a:rPr lang="en-US" sz="1000" dirty="0"/>
              <a:t>: A law enforcement officer employed by a school (or appointed) responsible for maintaining order and security in schools. See </a:t>
            </a:r>
            <a:r>
              <a:rPr lang="en-US" sz="1000" dirty="0">
                <a:hlinkClick r:id="rId5"/>
              </a:rPr>
              <a:t>1306-C</a:t>
            </a:r>
            <a:r>
              <a:rPr lang="en-US" sz="1000" dirty="0"/>
              <a:t> for additional clarity on power and duties.</a:t>
            </a:r>
          </a:p>
          <a:p>
            <a:r>
              <a:rPr lang="en-US" sz="1000" u="sng" dirty="0"/>
              <a:t>School Resource Officer</a:t>
            </a:r>
            <a:r>
              <a:rPr lang="en-US" sz="1000" dirty="0"/>
              <a:t>: A law enforcement officer stationed in a school based on an agreement between the school and a law enforcement agency.</a:t>
            </a:r>
          </a:p>
          <a:p>
            <a:endParaRPr lang="en-US" sz="1000" dirty="0"/>
          </a:p>
          <a:p>
            <a:r>
              <a:rPr lang="en-US" sz="1000" u="sng" dirty="0"/>
              <a:t>School Security Guard</a:t>
            </a:r>
            <a:r>
              <a:rPr lang="en-US" sz="1000" dirty="0"/>
              <a:t>: An individual, employed or contracted, who provides routine safety and security duties in a school without certain powers granted under section </a:t>
            </a:r>
            <a:r>
              <a:rPr lang="en-US" sz="1000" u="sng" dirty="0"/>
              <a:t> </a:t>
            </a:r>
            <a:endParaRPr lang="en-US" sz="1000" dirty="0"/>
          </a:p>
        </p:txBody>
      </p:sp>
      <p:sp>
        <p:nvSpPr>
          <p:cNvPr id="4" name="Slide Number Placeholder 3">
            <a:extLst>
              <a:ext uri="{FF2B5EF4-FFF2-40B4-BE49-F238E27FC236}">
                <a16:creationId xmlns:a16="http://schemas.microsoft.com/office/drawing/2014/main" id="{5ACE92C7-C6EE-2481-015F-3C2C67175D83}"/>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1415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pPr>
            <a:r>
              <a:rPr lang="en-US" sz="1000" dirty="0"/>
              <a:t> </a:t>
            </a:r>
            <a:r>
              <a:rPr lang="en-US" sz="1000" dirty="0">
                <a:latin typeface="Calibri" panose="020F0502020204030204" pitchFamily="34" charset="0"/>
                <a:ea typeface="Times New Roman" panose="02020603050405020304" pitchFamily="18" charset="0"/>
                <a:cs typeface="Calibri" panose="020F0502020204030204" pitchFamily="34" charset="0"/>
              </a:rPr>
              <a:t>Section 1309-B of the Public School Code provides legal duties related to your role as the School Safety and Security Coordinator.  We will revisit this law many times throughout this training. For purposes of leadership, one of your legal duties includes the drafting and delivery of a report made to your school entity’s board of directors by June 30 of each year. This report must include the school entity’s current safety and security practices and the identification of strategies to improve school safety and security. This report is protected from the “right to know” law and must be presented during the school entity’s board meeting during an executive session, which means the meeting is not open to the public. This is so sensitive security information is not made public. Your board of directors (or Joint Operating Committee or Board of Trustees) may direct you to include certain elements in this annual board report through an adopted board policy. Some of the subjects that the board of directors will often request might include: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dirty="0">
                <a:latin typeface="Calibri" panose="020F0502020204030204" pitchFamily="34" charset="0"/>
                <a:ea typeface="Times New Roman" panose="02020603050405020304" pitchFamily="18" charset="0"/>
                <a:cs typeface="Calibri" panose="020F0502020204030204" pitchFamily="34" charset="0"/>
              </a:rPr>
              <a:t>Threat assessment team information.</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dirty="0">
                <a:latin typeface="Calibri" panose="020F0502020204030204" pitchFamily="34" charset="0"/>
                <a:ea typeface="Times New Roman" panose="02020603050405020304" pitchFamily="18" charset="0"/>
                <a:cs typeface="Calibri" panose="020F0502020204030204" pitchFamily="34" charset="0"/>
              </a:rPr>
              <a:t>Reports of completed emergency preparedness, fire, bus evacuation and school security drills.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dirty="0">
                <a:latin typeface="Calibri" panose="020F0502020204030204" pitchFamily="34" charset="0"/>
                <a:ea typeface="Times New Roman" panose="02020603050405020304" pitchFamily="18" charset="0"/>
                <a:cs typeface="Calibri" panose="020F0502020204030204" pitchFamily="34" charset="0"/>
              </a:rPr>
              <a:t>Information on required school safety and security training and resources provided to students and staff.</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dirty="0">
                <a:latin typeface="Calibri" panose="020F0502020204030204" pitchFamily="34" charset="0"/>
                <a:ea typeface="Times New Roman" panose="02020603050405020304" pitchFamily="18" charset="0"/>
                <a:cs typeface="Calibri" panose="020F0502020204030204" pitchFamily="34" charset="0"/>
              </a:rPr>
              <a:t>Safe2Say Something aggregate data.</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dirty="0">
                <a:latin typeface="Calibri" panose="020F0502020204030204" pitchFamily="34" charset="0"/>
                <a:ea typeface="Times New Roman" panose="02020603050405020304" pitchFamily="18" charset="0"/>
                <a:cs typeface="Calibri" panose="020F0502020204030204" pitchFamily="34" charset="0"/>
              </a:rPr>
              <a:t>Behavioral health and school climate information, including aggregate data from surveys.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dirty="0">
                <a:latin typeface="Calibri" panose="020F0502020204030204" pitchFamily="34" charset="0"/>
                <a:ea typeface="Times New Roman" panose="02020603050405020304" pitchFamily="18" charset="0"/>
                <a:cs typeface="Calibri" panose="020F0502020204030204" pitchFamily="34" charset="0"/>
              </a:rPr>
              <a:t>Updates regarding the Memorandum of Understanding with local law enforcement agencies.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dirty="0">
                <a:latin typeface="Calibri" panose="020F0502020204030204" pitchFamily="34" charset="0"/>
                <a:ea typeface="Times New Roman" panose="02020603050405020304" pitchFamily="18" charset="0"/>
                <a:cs typeface="Calibri" panose="020F0502020204030204" pitchFamily="34" charset="0"/>
              </a:rPr>
              <a:t>Updates to laws, regulations and/or policies related to school safety and security.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dirty="0">
                <a:latin typeface="Calibri" panose="020F0502020204030204" pitchFamily="34" charset="0"/>
                <a:ea typeface="Times New Roman" panose="02020603050405020304" pitchFamily="18" charset="0"/>
                <a:cs typeface="Calibri" panose="020F0502020204030204" pitchFamily="34" charset="0"/>
              </a:rPr>
              <a:t>Information on tours, inspections and/or School Safety and Security Assessments that have been completed.</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dirty="0">
                <a:latin typeface="Calibri" panose="020F0502020204030204" pitchFamily="34" charset="0"/>
                <a:ea typeface="Times New Roman" panose="02020603050405020304" pitchFamily="18" charset="0"/>
                <a:cs typeface="Calibri" panose="020F0502020204030204" pitchFamily="34" charset="0"/>
              </a:rPr>
              <a:t>Information on grants or funding applied for and/or received in support of school safety and security efforts.</a:t>
            </a:r>
          </a:p>
          <a:p>
            <a:pPr marL="342857" indent="-342857">
              <a:lnSpc>
                <a:spcPct val="107000"/>
              </a:lnSpc>
              <a:buFont typeface="Symbol" panose="05050102010706020507" pitchFamily="18" charset="2"/>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0" indent="0" defTabSz="914285">
              <a:lnSpc>
                <a:spcPct val="107000"/>
              </a:lnSpc>
              <a:defRPr/>
            </a:pPr>
            <a:r>
              <a:rPr lang="en-US" sz="1000" dirty="0"/>
              <a:t>Note:  A SRO is not a direct employee of the school entity, but they should have an understanding of the school entity’s policies and procedures, Emergency Preparedness Plan.  If there is a question, direct them to district leadership, their police department or the school solicitor.</a:t>
            </a:r>
          </a:p>
          <a:p>
            <a:pPr marL="342857" indent="-342857">
              <a:lnSpc>
                <a:spcPct val="107000"/>
              </a:lnSpc>
              <a:buFont typeface="Symbol" panose="05050102010706020507" pitchFamily="18" charset="2"/>
              <a:buChar char=""/>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Sans-Serif"/>
              <a:buChar char=""/>
            </a:pP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9667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4: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07000"/>
              </a:lnSpc>
              <a:spcBef>
                <a:spcPts val="200"/>
              </a:spcBef>
            </a:pPr>
            <a:r>
              <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Importance of working with key stakeholders to establish policy and procedures for school safety and security.</a:t>
            </a: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With the previous covered laws and regulations providing a foundational framing for the work required of all Pennsylvania school entities, your role as the School Safety and Security Coordinator is to work with key stakeholders to establish relevant school safety and security policies and procedures for your school entity. At a minimum, key stakeholders should include: your school entity’s legal counsel, your school board (or Joint Operating Committee or Board of Trustees), representatives from your school entity’s administrative team, an expert in Special Education, all school employee groups, students, community members, relevant first responders and law enforcement, and local mental health and behavioral health community providers.  This multi-disciplinary team of key stakeholders will provide numerous perspectives which will ensure that the policies and procedures developed for your school entity cover all stakeholders.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Policies are overarching governance documents that are adopted or revised by your school board at a public meeting, demonstrate compliance and provide direction, and apply to your entire school community. Procedures, or administrative regulations or guidelines, are documents designed to implement the high-level policies with step-by-step processes and details; they are typically approved by the chief school administrator and serve as directives to staff and students. This is important to note when it comes to school safety and security because policies will always be public-facing documents and should address information like the requirement for all doors to be locked after the start of the school day, with one designated entrance. Procedures, administrative regulations or guidelines are more detailed—they may be provided publicly sometimes, but other times they will be retained securely, such as when they detail the process for using a panic button or initiating a lock down.</a:t>
            </a:r>
            <a:r>
              <a:rPr lang="en-US" sz="1000" u="sng" dirty="0">
                <a:latin typeface="Calibri" panose="020F0502020204030204" pitchFamily="34" charset="0"/>
                <a:ea typeface="Calibri" panose="020F0502020204030204" pitchFamily="34" charset="0"/>
                <a:cs typeface="Times New Roman" panose="02020603050405020304" pitchFamily="18" charset="0"/>
              </a:rPr>
              <a:t>  </a:t>
            </a:r>
          </a:p>
          <a:p>
            <a:pPr marL="228571"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200"/>
              </a:spcBef>
            </a:pPr>
            <a:r>
              <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Importance of establishing and maintaining clear goals when planning.</a:t>
            </a: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As you work to create, implement, and engage in constant review and improvement of all of your school entity’s school safety and security planning, it is essential for you to develop clear, realistic goals and strategic planning with your key stakeholders.  These goals and plans should align with the other essential goals and plans laid out in your school entity’s comprehensive planning process.  </a:t>
            </a:r>
            <a:r>
              <a:rPr lang="en-US" sz="1000" dirty="0">
                <a:latin typeface="Calibri" panose="020F0502020204030204" pitchFamily="34" charset="0"/>
                <a:ea typeface="Calibri" panose="020F0502020204030204" pitchFamily="34" charset="0"/>
                <a:cs typeface="Times New Roman" panose="02020603050405020304" pitchFamily="18" charset="0"/>
              </a:rPr>
              <a:t> </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School safety and security planning should not be expected to outline in detail every aspect of your strategy, but it does need to set clear goals</a:t>
            </a:r>
            <a:r>
              <a:rPr lang="en-US" sz="1000" dirty="0">
                <a:solidFill>
                  <a:srgbClr val="000000"/>
                </a:solidFill>
                <a:highlight>
                  <a:srgbClr val="00FF00"/>
                </a:highlight>
                <a:latin typeface="Calibri" panose="020F0502020204030204" pitchFamily="34" charset="0"/>
                <a:ea typeface="Times New Roman" panose="02020603050405020304" pitchFamily="18" charset="0"/>
                <a:cs typeface="Calibri" panose="020F0502020204030204" pitchFamily="34" charset="0"/>
              </a:rPr>
              <a:t>.</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When you are reviewing your goals, ask yourself:</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spc="25" dirty="0">
                <a:solidFill>
                  <a:srgbClr val="031D32"/>
                </a:solidFill>
                <a:latin typeface="Calibri" panose="020F0502020204030204" pitchFamily="34" charset="0"/>
                <a:ea typeface="Calibri" panose="020F0502020204030204" pitchFamily="34" charset="0"/>
                <a:cs typeface="Calibri" panose="020F0502020204030204" pitchFamily="34" charset="0"/>
              </a:rPr>
              <a:t>Is this goal a means to an end, or an end in itself?</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spc="25" dirty="0">
                <a:solidFill>
                  <a:srgbClr val="031D32"/>
                </a:solidFill>
                <a:latin typeface="Calibri" panose="020F0502020204030204" pitchFamily="34" charset="0"/>
                <a:ea typeface="Calibri" panose="020F0502020204030204" pitchFamily="34" charset="0"/>
                <a:cs typeface="Calibri" panose="020F0502020204030204" pitchFamily="34" charset="0"/>
              </a:rPr>
              <a:t>If it is a means to an end, is that the most important end?</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Font typeface="Symbol" panose="05050102010706020507" pitchFamily="18" charset="2"/>
              <a:buChar char=""/>
            </a:pPr>
            <a:r>
              <a:rPr lang="en-US" sz="1000" spc="25" dirty="0">
                <a:solidFill>
                  <a:srgbClr val="031D32"/>
                </a:solidFill>
                <a:latin typeface="Calibri" panose="020F0502020204030204" pitchFamily="34" charset="0"/>
                <a:ea typeface="Calibri" panose="020F0502020204030204" pitchFamily="34" charset="0"/>
                <a:cs typeface="Calibri" panose="020F0502020204030204" pitchFamily="34" charset="0"/>
              </a:rPr>
              <a:t>Is this the best means to that end?</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Font typeface="Symbol" panose="05050102010706020507" pitchFamily="18"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Are your goals measurable, accountable and have a defined timeframe?</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6" name="Google Shape;346;p34: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ac08e1b665_0_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ac08e1b665_0_0:notes"/>
          <p:cNvSpPr txBox="1">
            <a:spLocks noGrp="1"/>
          </p:cNvSpPr>
          <p:nvPr>
            <p:ph type="body" idx="1"/>
          </p:nvPr>
        </p:nvSpPr>
        <p:spPr>
          <a:xfrm>
            <a:off x="688181" y="4473892"/>
            <a:ext cx="5505333" cy="3660600"/>
          </a:xfrm>
          <a:prstGeom prst="rect">
            <a:avLst/>
          </a:prstGeom>
          <a:noFill/>
          <a:ln>
            <a:noFill/>
          </a:ln>
        </p:spPr>
        <p:txBody>
          <a:bodyPr spcFirstLastPara="1" wrap="square" lIns="93164" tIns="46570" rIns="93164" bIns="46570" anchor="t" anchorCtr="0">
            <a:noAutofit/>
          </a:bodyPr>
          <a:lstStyle/>
          <a:p>
            <a:pPr marL="0">
              <a:lnSpc>
                <a:spcPct val="107000"/>
              </a:lnSpc>
              <a:spcBef>
                <a:spcPts val="200"/>
              </a:spcBef>
            </a:pPr>
            <a:r>
              <a:rPr lang="en-US" sz="1000" b="1" u="sng"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The role of communication when planning</a:t>
            </a:r>
            <a:r>
              <a:rPr lang="en-US" sz="1000" b="1" dirty="0">
                <a:solidFill>
                  <a:srgbClr val="1F1F1F"/>
                </a:solidFill>
                <a:latin typeface="Roboto" panose="02000000000000000000" pitchFamily="2" charset="0"/>
                <a:ea typeface="Times New Roman" panose="02020603050405020304" pitchFamily="18" charset="0"/>
                <a:cs typeface="Times New Roman" panose="02020603050405020304" pitchFamily="18" charset="0"/>
              </a:rPr>
              <a:t> </a:t>
            </a:r>
            <a:r>
              <a:rPr lang="en-US" sz="1000" b="1" dirty="0">
                <a:solidFill>
                  <a:srgbClr val="2F5496"/>
                </a:solidFill>
                <a:latin typeface="Calibri" panose="020F0502020204030204" pitchFamily="34" charset="0"/>
                <a:ea typeface="Calibri" panose="020F0502020204030204" pitchFamily="34" charset="0"/>
                <a:cs typeface="Times New Roman" panose="02020603050405020304" pitchFamily="18" charset="0"/>
              </a:rPr>
              <a:t>  </a:t>
            </a:r>
            <a:endPar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One of the most essential elements for ensuring that all stakeholders involved with upholding the school safety and security policies and procedures can do so is to clearly communicate the training requirements and the school entity’s plans for addressing training based on the strengths and needs of school staff.  Effective means for communication is going to vary from school entity to school entity and need not be standardized.  SSSCs are encouraged to develop communication around existing school safety and security employee training requirements and carry out those requirements based on the needs of your school entity.  This information can be stored in a place that best works for your school entity.  Some examples are an intranet page, a page on your learning management system, a Teams channel, a Slack channel, etc.</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As the SSSC, how do you know if your school employees are aware and informed of important information that you are communicating to them?  Here are six tips to ensure that your staff are feeling well informed:</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228571"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tabLst>
                <a:tab pos="457143" algn="l"/>
              </a:tabLst>
            </a:pPr>
            <a:r>
              <a:rPr lang="en-US" sz="1000" dirty="0">
                <a:solidFill>
                  <a:srgbClr val="2A2A2A"/>
                </a:solidFill>
                <a:latin typeface="Calibri" panose="020F0502020204030204" pitchFamily="34" charset="0"/>
                <a:ea typeface="Times New Roman" panose="02020603050405020304" pitchFamily="18" charset="0"/>
                <a:cs typeface="Calibri" panose="020F0502020204030204" pitchFamily="34" charset="0"/>
              </a:rPr>
              <a:t>Overcommunicate! Because different people have different communication styles, share information in as many ways as possible, and don’t forget to share the “why.”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tabLst>
                <a:tab pos="457143" algn="l"/>
              </a:tabLst>
            </a:pPr>
            <a:r>
              <a:rPr lang="en-US" sz="1000" dirty="0">
                <a:solidFill>
                  <a:srgbClr val="2A2A2A"/>
                </a:solidFill>
                <a:latin typeface="Calibri" panose="020F0502020204030204" pitchFamily="34" charset="0"/>
                <a:ea typeface="Times New Roman" panose="02020603050405020304" pitchFamily="18" charset="0"/>
                <a:cs typeface="Calibri" panose="020F0502020204030204" pitchFamily="34" charset="0"/>
              </a:rPr>
              <a:t>Check for understanding on both sides. “What I heard was …” “What can I clarify?”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tabLst>
                <a:tab pos="457143" algn="l"/>
              </a:tabLst>
            </a:pPr>
            <a:r>
              <a:rPr lang="en-US" sz="1000" dirty="0">
                <a:solidFill>
                  <a:srgbClr val="2A2A2A"/>
                </a:solidFill>
                <a:latin typeface="Calibri" panose="020F0502020204030204" pitchFamily="34" charset="0"/>
                <a:ea typeface="Times New Roman" panose="02020603050405020304" pitchFamily="18" charset="0"/>
                <a:cs typeface="Calibri" panose="020F0502020204030204" pitchFamily="34" charset="0"/>
              </a:rPr>
              <a:t>Quick documentation can do wonders for communication. Get it in writing!</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tabLst>
                <a:tab pos="457143" algn="l"/>
              </a:tabLst>
            </a:pPr>
            <a:r>
              <a:rPr lang="en-US" sz="1000" dirty="0">
                <a:solidFill>
                  <a:srgbClr val="2A2A2A"/>
                </a:solidFill>
                <a:latin typeface="Calibri" panose="020F0502020204030204" pitchFamily="34" charset="0"/>
                <a:ea typeface="Times New Roman" panose="02020603050405020304" pitchFamily="18" charset="0"/>
                <a:cs typeface="Calibri" panose="020F0502020204030204" pitchFamily="34" charset="0"/>
              </a:rPr>
              <a:t>True communication is always a conversation. Employees should have an avenue to provide feedback and get their concerns addressed.</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tabLst>
                <a:tab pos="457143" algn="l"/>
              </a:tabLst>
            </a:pPr>
            <a:r>
              <a:rPr lang="en-US" sz="1000" dirty="0">
                <a:solidFill>
                  <a:srgbClr val="2A2A2A"/>
                </a:solidFill>
                <a:latin typeface="Calibri" panose="020F0502020204030204" pitchFamily="34" charset="0"/>
                <a:ea typeface="Times New Roman" panose="02020603050405020304" pitchFamily="18" charset="0"/>
                <a:cs typeface="Calibri" panose="020F0502020204030204" pitchFamily="34" charset="0"/>
              </a:rPr>
              <a:t>Set aside time to decide how to communicate as well as what you communicate. A well-considered message can make a huge difference.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tabLst>
                <a:tab pos="457143" algn="l"/>
              </a:tabLst>
            </a:pPr>
            <a:r>
              <a:rPr lang="en-US" sz="1000" dirty="0">
                <a:solidFill>
                  <a:srgbClr val="2A2A2A"/>
                </a:solidFill>
                <a:latin typeface="Calibri" panose="020F0502020204030204" pitchFamily="34" charset="0"/>
                <a:ea typeface="Times New Roman" panose="02020603050405020304" pitchFamily="18" charset="0"/>
                <a:cs typeface="Calibri" panose="020F0502020204030204" pitchFamily="34" charset="0"/>
              </a:rPr>
              <a:t>Make a habit of formalizing what you plan on sharing.</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647619">
              <a:lnSpc>
                <a:spcPct val="107000"/>
              </a:lnSpc>
            </a:pPr>
            <a:r>
              <a:rPr lang="en-US" sz="1000" dirty="0">
                <a:solidFill>
                  <a:srgbClr val="2A2A2A"/>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Does your school entity have discussions about school safety theories, practices, and policies as a regular aspect of the school’s culture.  The SSSC should have a plan in place for reviewing and updating how school employees access information regarding school safety and security to reflect current best practices.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a:lnSpc>
                <a:spcPct val="107000"/>
              </a:lnSpc>
            </a:pPr>
            <a:r>
              <a:rPr lang="en-US" sz="1000" dirty="0">
                <a:solidFill>
                  <a:srgbClr val="2A2A2A"/>
                </a:solidFill>
                <a:latin typeface="Calibri" panose="020F0502020204030204" pitchFamily="34" charset="0"/>
                <a:ea typeface="Times New Roman" panose="02020603050405020304" pitchFamily="18" charset="0"/>
                <a:cs typeface="Calibri" panose="020F0502020204030204" pitchFamily="34" charset="0"/>
              </a:rPr>
              <a:t> </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following free resources can assist you with the development and implementation of the SSTCP: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dirty="0">
                <a:solidFill>
                  <a:srgbClr val="1155CC"/>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3"/>
              </a:rPr>
              <a:t>Center for Safe Schools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4"/>
              </a:rPr>
              <a:t>Readiness and Emergency Management for Schools</a:t>
            </a:r>
            <a:r>
              <a:rPr lang="en-US" sz="1000" dirty="0">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5"/>
              </a:rPr>
              <a:t>Cybersecurity &amp; Infrastructure Security Agency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6"/>
              </a:rPr>
              <a:t>PA Commission on Crime and Delinquency – School Safety and Security resources</a:t>
            </a: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7"/>
              </a:rPr>
              <a:t>SchoolSafety.gov</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8"/>
              </a:rPr>
              <a:t>U.S. Secret Service National Threat Assessment Center Publications and Toolkits</a:t>
            </a: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9"/>
              </a:rPr>
              <a:t>Safe2SayPa.org</a:t>
            </a: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We will revisit some of these resources in greater detail later in the training program.</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54" name="Google Shape;354;g2ac08e1b665_0_0:notes"/>
          <p:cNvSpPr txBox="1">
            <a:spLocks noGrp="1"/>
          </p:cNvSpPr>
          <p:nvPr>
            <p:ph type="sldNum" idx="12"/>
          </p:nvPr>
        </p:nvSpPr>
        <p:spPr>
          <a:xfrm>
            <a:off x="3898102" y="8829967"/>
            <a:ext cx="2982080" cy="466500"/>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34</a:t>
            </a:fld>
            <a:endParaRPr/>
          </a:p>
        </p:txBody>
      </p:sp>
    </p:spTree>
    <p:extLst>
      <p:ext uri="{BB962C8B-B14F-4D97-AF65-F5344CB8AC3E}">
        <p14:creationId xmlns:p14="http://schemas.microsoft.com/office/powerpoint/2010/main" val="2247317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ac08e1b665_0_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ac08e1b665_0_0:notes"/>
          <p:cNvSpPr txBox="1">
            <a:spLocks noGrp="1"/>
          </p:cNvSpPr>
          <p:nvPr>
            <p:ph type="body" idx="1"/>
          </p:nvPr>
        </p:nvSpPr>
        <p:spPr>
          <a:xfrm>
            <a:off x="688181" y="4473892"/>
            <a:ext cx="5505333" cy="3660600"/>
          </a:xfrm>
          <a:prstGeom prst="rect">
            <a:avLst/>
          </a:prstGeom>
          <a:noFill/>
          <a:ln>
            <a:noFill/>
          </a:ln>
        </p:spPr>
        <p:txBody>
          <a:bodyPr spcFirstLastPara="1" wrap="square" lIns="93164" tIns="46570" rIns="93164" bIns="46570" anchor="t" anchorCtr="0">
            <a:noAutofit/>
          </a:bodyPr>
          <a:lstStyle/>
          <a:p>
            <a:pPr marL="0">
              <a:lnSpc>
                <a:spcPct val="107000"/>
              </a:lnSpc>
              <a:spcBef>
                <a:spcPts val="200"/>
              </a:spcBef>
            </a:pPr>
            <a:r>
              <a:rPr lang="en-US" sz="1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Monitoring effectiveness of school practices and their impact on school culture &amp; environment.</a:t>
            </a:r>
            <a:endPar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0">
              <a:lnSpc>
                <a:spcPct val="107000"/>
              </a:lnSpc>
            </a:pPr>
            <a:r>
              <a:rPr lang="en-US" sz="1000" dirty="0">
                <a:solidFill>
                  <a:srgbClr val="1A1A1A"/>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solidFill>
                  <a:srgbClr val="1A1A1A"/>
                </a:solidFill>
                <a:latin typeface="Calibri" panose="020F0502020204030204" pitchFamily="34" charset="0"/>
                <a:ea typeface="Times New Roman" panose="02020603050405020304" pitchFamily="18" charset="0"/>
                <a:cs typeface="Calibri" panose="020F0502020204030204" pitchFamily="34" charset="0"/>
              </a:rPr>
              <a:t>Developing and updating plans to monitor the effectiveness of your school safety practices provides you with ongoing opportunities to ensure that all stakeholders are familiar with and can uphold these practices.   As the SSSC, you should engage with key stakeholders to ensure the following: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solidFill>
                  <a:srgbClr val="1A1A1A"/>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solidFill>
                  <a:srgbClr val="1A1A1A"/>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Font typeface="Symbol" panose="05050102010706020507" pitchFamily="18"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SSSC will have an understanding of the cadence &amp; systems to collect, analyze, and review data which monitors and focuses on the improvement of school culture/environment.  It is important to note that the responsibility of creating and monitoring these systems is typically delegated to building administrators.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142857"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dirty="0">
                <a:solidFill>
                  <a:srgbClr val="1A1A1A"/>
                </a:solidFill>
                <a:latin typeface="Calibri" panose="020F0502020204030204" pitchFamily="34" charset="0"/>
                <a:ea typeface="Times New Roman" panose="02020603050405020304" pitchFamily="18" charset="0"/>
                <a:cs typeface="Calibri" panose="020F0502020204030204" pitchFamily="34" charset="0"/>
              </a:rPr>
              <a:t>The following free resources from the Pennsylvania Department of Education can assist you with the development of systems to monitor the effectiveness of your school safety practices and their impact on school culture and environment: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3"/>
              </a:rPr>
              <a:t>National Center on Safe Supportive Learning Environments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4"/>
              </a:rPr>
              <a:t>National School Climate Center</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u="sng" dirty="0" err="1">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5"/>
              </a:rPr>
              <a:t>WestEd</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6"/>
              </a:rPr>
              <a:t>Alliance for the Study of School Climate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a:lnSpc>
                <a:spcPct val="107000"/>
              </a:lnSpc>
            </a:pPr>
            <a:r>
              <a:rPr lang="en-US" sz="1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200"/>
              </a:spcBef>
            </a:pPr>
            <a:r>
              <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Importance of modeling appropriate behaviors including strict adherence to school safety policies and procedures.</a:t>
            </a: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As the School Safety and Security Coordinator, it is imperative that you model best-practice and appropriate behaviors regarding school safety and security policies and procedures.  Think about what you would want to see school employees doing when modeling these behaviors.  Are you following all procedures properly?  Are you allowing visitors into your building without vetting them and providing them with proper visitor’s identification?  Are you propping doors open when you are going in and out of the building?  Are you reporting issues with the building such as a malfunctioning camera, broken window, blind spots due to unkept vegetation or signage, etc.?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It is also a great idea for you to provide praise for those that you witness doing these actions.  It helps employees to understand that these actions are taken seriously and are important. Modeling this behavior is not limited to school safety drills and emergency responses.  It also includes understanding child and adolescent mental health and behavioral health evidence-based practices and how to use those practices to create school safety policies and procedures that are responsive to the diverse needs of the students served in schools. As the school safety and security coordinator, you should have a general understanding of these topics, but you are not required to be the expert.  You should know who the experts are on these topics in your school entity and be able to direct school personnel to the correct person to assist them. The </a:t>
            </a:r>
            <a:r>
              <a:rPr lang="en-US" sz="1000" u="sng"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7"/>
              </a:rPr>
              <a:t>PCCD Policy and Training Assessment Criteria downloadable document</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is a good document for you to use as a reference point.  We will look at this document in greater detail later in the training program.</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200"/>
              </a:spcBef>
            </a:pPr>
            <a:r>
              <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Oversight of School Security Personnel</a:t>
            </a:r>
          </a:p>
          <a:p>
            <a:pPr marL="0">
              <a:lnSpc>
                <a:spcPct val="107000"/>
              </a:lnSpc>
            </a:pPr>
            <a:r>
              <a:rPr lang="en-US" sz="1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As the School Safety and Security Coordinator, you are responsible for oversight of all school security employees.  This requires a specific understanding and knowledge about the laws and regulations which govern this oversight.  The following laws, requirements, and training resources provide the framework for this oversight:</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142857" lvl="2" indent="-228571">
              <a:lnSpc>
                <a:spcPct val="107000"/>
              </a:lnSpc>
              <a:buFont typeface="+mj-lt"/>
              <a:buAutoNum type="arabicPeriod"/>
            </a:pPr>
            <a:r>
              <a:rPr lang="en-US" sz="1000" u="sng" dirty="0">
                <a:solidFill>
                  <a:srgbClr val="1155CC"/>
                </a:solidFill>
                <a:latin typeface="Calibri" panose="020F0502020204030204" pitchFamily="34" charset="0"/>
                <a:ea typeface="Times New Roman" panose="02020603050405020304" pitchFamily="18" charset="0"/>
                <a:cs typeface="Calibri" panose="020F0502020204030204" pitchFamily="34" charset="0"/>
                <a:hlinkClick r:id="rId8"/>
              </a:rPr>
              <a:t>Section 1309-B</a:t>
            </a:r>
            <a:r>
              <a:rPr lang="en-US" sz="1000" u="sng" dirty="0">
                <a:solidFill>
                  <a:srgbClr val="1155CC"/>
                </a:solidFill>
                <a:latin typeface="Calibri" panose="020F0502020204030204" pitchFamily="34" charset="0"/>
                <a:ea typeface="Times New Roman" panose="02020603050405020304" pitchFamily="18" charset="0"/>
                <a:cs typeface="Calibri" panose="020F0502020204030204" pitchFamily="34" charset="0"/>
              </a:rPr>
              <a:t> - </a:t>
            </a:r>
            <a:r>
              <a:rPr lang="en-US" sz="1000" dirty="0">
                <a:latin typeface="Calibri" panose="020F0502020204030204" pitchFamily="34" charset="0"/>
                <a:ea typeface="Times New Roman" panose="02020603050405020304" pitchFamily="18" charset="0"/>
                <a:cs typeface="Calibri" panose="020F0502020204030204" pitchFamily="34" charset="0"/>
              </a:rPr>
              <a:t>Section 1309-B of the Public School Code says under subsection b “General duties. --The school safety and security coordinator shall oversee all school police officers, school resource officers, school security guards and policies and procedures in the school entity and report directly to the chief school administrator.”</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142857" lvl="2" indent="-228571">
              <a:lnSpc>
                <a:spcPct val="107000"/>
              </a:lnSpc>
              <a:buFont typeface="+mj-lt"/>
              <a:buAutoNum type="arabicPeriod"/>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9"/>
              </a:rPr>
              <a:t>Article XIII-C - Sections 1301-C – 1315-C</a:t>
            </a:r>
            <a:r>
              <a:rPr lang="en-US" sz="1000" dirty="0">
                <a:latin typeface="Calibri" panose="020F0502020204030204" pitchFamily="34" charset="0"/>
                <a:ea typeface="Times New Roman" panose="02020603050405020304" pitchFamily="18" charset="0"/>
                <a:cs typeface="Calibri" panose="020F0502020204030204" pitchFamily="34" charset="0"/>
              </a:rPr>
              <a:t> of the Public School Code focuses on the legal requirements for school security personnel including the legal processes associated with hiring various personnel, required training, and powers and duties of school security personnel.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142857" lvl="2" indent="-228571">
              <a:lnSpc>
                <a:spcPct val="107000"/>
              </a:lnSpc>
              <a:buFont typeface="+mj-lt"/>
              <a:buAutoNum type="arabicPeriod"/>
            </a:pPr>
            <a:r>
              <a:rPr lang="en-US" sz="1000"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10"/>
              </a:rPr>
              <a:t>PA Requirements for Training</a:t>
            </a:r>
            <a:r>
              <a:rPr lang="en-US" sz="1000" dirty="0">
                <a:latin typeface="Calibri" panose="020F0502020204030204" pitchFamily="34" charset="0"/>
                <a:ea typeface="Calibri" panose="020F0502020204030204" pitchFamily="34" charset="0"/>
                <a:cs typeface="Times New Roman" panose="02020603050405020304" pitchFamily="18" charset="0"/>
              </a:rPr>
              <a:t> </a:t>
            </a:r>
          </a:p>
          <a:p>
            <a:pPr marL="1142857" lvl="2" indent="-228571">
              <a:lnSpc>
                <a:spcPct val="107000"/>
              </a:lnSpc>
              <a:buFont typeface="+mj-lt"/>
              <a:buAutoNum type="arabicPeriod"/>
            </a:pPr>
            <a:r>
              <a:rPr lang="en-US" sz="1000"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11"/>
              </a:rPr>
              <a:t>PDE Training Information</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142857" lvl="2" indent="-228571">
              <a:lnSpc>
                <a:spcPct val="107000"/>
              </a:lnSpc>
              <a:buFont typeface="+mj-lt"/>
              <a:buAutoNum type="arabicPeriod"/>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12"/>
              </a:rPr>
              <a:t>44 Pa. C.S. 7301 et seq</a:t>
            </a:r>
            <a:r>
              <a:rPr lang="en-US" sz="1000" dirty="0">
                <a:latin typeface="Calibri" panose="020F0502020204030204" pitchFamily="34" charset="0"/>
                <a:ea typeface="Times New Roman" panose="02020603050405020304" pitchFamily="18" charset="0"/>
                <a:cs typeface="Calibri" panose="020F0502020204030204" pitchFamily="34" charset="0"/>
              </a:rPr>
              <a:t>. - relates to law enforcement background investigations and employment information, including the rules for hiring and firing, in addition to background checks and child abuse certifications required for all school employees and contracted personnel</a:t>
            </a:r>
          </a:p>
          <a:p>
            <a:pPr marL="1142857" lvl="2" indent="-228571">
              <a:lnSpc>
                <a:spcPct val="107000"/>
              </a:lnSpc>
              <a:buFont typeface="+mj-lt"/>
              <a:buAutoNum type="arabicPeriod"/>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228571">
              <a:lnSpc>
                <a:spcPct val="107000"/>
              </a:lnSpc>
              <a:spcAft>
                <a:spcPts val="800"/>
              </a:spcAft>
            </a:pPr>
            <a:r>
              <a:rPr lang="en-US" sz="1000" dirty="0">
                <a:latin typeface="Calibri" panose="020F0502020204030204" pitchFamily="34" charset="0"/>
                <a:ea typeface="Times New Roman" panose="02020603050405020304" pitchFamily="18" charset="0"/>
                <a:cs typeface="Calibri" panose="020F0502020204030204" pitchFamily="34" charset="0"/>
              </a:rPr>
              <a:t>You can also view this </a:t>
            </a: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13"/>
              </a:rPr>
              <a:t>reference document</a:t>
            </a:r>
            <a:r>
              <a:rPr lang="en-US" sz="1000" dirty="0">
                <a:latin typeface="Calibri" panose="020F0502020204030204" pitchFamily="34" charset="0"/>
                <a:ea typeface="Times New Roman" panose="02020603050405020304" pitchFamily="18" charset="0"/>
                <a:cs typeface="Calibri" panose="020F0502020204030204" pitchFamily="34" charset="0"/>
              </a:rPr>
              <a:t> from the Bucks County Intermediate Unit that includes all state mandates for 2023 – 2024</a:t>
            </a:r>
          </a:p>
          <a:p>
            <a:pPr marL="228571">
              <a:lnSpc>
                <a:spcPct val="107000"/>
              </a:lnSpc>
              <a:spcAft>
                <a:spcPts val="800"/>
              </a:spcAft>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Aft>
                <a:spcPts val="800"/>
              </a:spcAft>
            </a:pPr>
            <a:r>
              <a:rPr lang="en-US" sz="1000" dirty="0">
                <a:latin typeface="Calibri" panose="020F0502020204030204" pitchFamily="34" charset="0"/>
                <a:ea typeface="Times New Roman" panose="02020603050405020304" pitchFamily="18" charset="0"/>
                <a:cs typeface="Calibri" panose="020F0502020204030204" pitchFamily="34" charset="0"/>
              </a:rPr>
              <a:t>In addition, you must become familiar with your own school entity’s policies and procedures related to the oversight of school security personnel, including policies addressing personnel who are employed and those who are contracted.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Aft>
                <a:spcPts val="800"/>
              </a:spcAft>
            </a:pPr>
            <a:r>
              <a:rPr lang="en-US" sz="1000" dirty="0">
                <a:latin typeface="Calibri" panose="020F0502020204030204" pitchFamily="34" charset="0"/>
                <a:ea typeface="Times New Roman" panose="02020603050405020304" pitchFamily="18" charset="0"/>
                <a:cs typeface="Calibri" panose="020F0502020204030204" pitchFamily="34" charset="0"/>
              </a:rPr>
              <a:t>Here is a list of policy topics that most public school entities have in place, which the School Safety and Security Coordinator should be aware of:</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Weapons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Terroristic threats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Students convicted/adjudicated of sexual assault</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Special education and discipline of students with disabilities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Counseling, student services and Student Assistance Program</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Student discipline and suspension/expulsion</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Controlled substances/paraphernalia</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Building security and safety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School visitors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Searches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Emergency preparedness and response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Relations with law enforcement agencies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School safety and security personnel</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Threat assessment</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Child abuse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Trauma-informed approach</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Nondiscrimination/Harassment, Hazing, Bullying and Dating Violence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Suicide Awareness, Prevention and Response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CPR</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Naloxone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Breach of computerized personal information</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spcBef>
                <a:spcPts val="600"/>
              </a:spcBef>
              <a:spcAft>
                <a:spcPts val="600"/>
              </a:spcAft>
              <a:buFont typeface="Symbol" panose="05050102010706020507" pitchFamily="18" charset="2"/>
              <a:buChar char=""/>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Employee hiring, conduct and contracted services</a:t>
            </a:r>
          </a:p>
          <a:p>
            <a:pPr marL="342857" indent="-342857">
              <a:lnSpc>
                <a:spcPct val="107000"/>
              </a:lnSpc>
              <a:spcBef>
                <a:spcPts val="600"/>
              </a:spcBef>
              <a:spcAft>
                <a:spcPts val="600"/>
              </a:spcAft>
              <a:buFont typeface="Symbol" panose="05050102010706020507" pitchFamily="18" charset="2"/>
              <a:buChar char=""/>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Aft>
                <a:spcPts val="800"/>
              </a:spcAft>
            </a:pPr>
            <a:r>
              <a:rPr lang="en-US" sz="1000" dirty="0">
                <a:solidFill>
                  <a:srgbClr val="333333"/>
                </a:solidFill>
                <a:latin typeface="Calibri" panose="020F0502020204030204" pitchFamily="34" charset="0"/>
                <a:ea typeface="Calibri" panose="020F0502020204030204" pitchFamily="34" charset="0"/>
                <a:cs typeface="Times New Roman" panose="02020603050405020304" pitchFamily="18" charset="0"/>
              </a:rPr>
              <a:t>It is important for the School Safety and Security Coordinator to be familiar with these policies and procedures and how they are interrelated.</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142857" lvl="2" indent="-228571">
              <a:lnSpc>
                <a:spcPct val="107000"/>
              </a:lnSpc>
              <a:spcAft>
                <a:spcPts val="800"/>
              </a:spcAft>
              <a:buFont typeface="+mj-lt"/>
              <a:buAutoNum type="arabicPeriod"/>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spcAft>
                <a:spcPts val="800"/>
              </a:spcAft>
            </a:pPr>
            <a:r>
              <a:rPr lang="en-US" sz="1000" dirty="0">
                <a:latin typeface="Calibri" panose="020F0502020204030204" pitchFamily="34" charset="0"/>
                <a:ea typeface="Calibri" panose="020F0502020204030204" pitchFamily="34" charset="0"/>
                <a:cs typeface="Times New Roman" panose="02020603050405020304" pitchFamily="18" charset="0"/>
              </a:rPr>
              <a:t> Trainers should familiarize themselves with these links.</a:t>
            </a:r>
          </a:p>
        </p:txBody>
      </p:sp>
      <p:sp>
        <p:nvSpPr>
          <p:cNvPr id="354" name="Google Shape;354;g2ac08e1b665_0_0:notes"/>
          <p:cNvSpPr txBox="1">
            <a:spLocks noGrp="1"/>
          </p:cNvSpPr>
          <p:nvPr>
            <p:ph type="sldNum" idx="12"/>
          </p:nvPr>
        </p:nvSpPr>
        <p:spPr>
          <a:xfrm>
            <a:off x="3898102" y="8829967"/>
            <a:ext cx="2982080" cy="466500"/>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35</a:t>
            </a:fld>
            <a:endParaRPr/>
          </a:p>
        </p:txBody>
      </p:sp>
    </p:spTree>
    <p:extLst>
      <p:ext uri="{BB962C8B-B14F-4D97-AF65-F5344CB8AC3E}">
        <p14:creationId xmlns:p14="http://schemas.microsoft.com/office/powerpoint/2010/main" val="4046673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5: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Pennsylvania Acts 55 of 2022, 67 of 2019, and 18 of 2019 outline the </a:t>
            </a: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rPr>
              <a:t>mandated requirements for school safety and security training </a:t>
            </a:r>
            <a:r>
              <a:rPr lang="en-US" sz="1000"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for school entity staff.  As the School Safety and Security Coordinator, you are responsible for all aspects of ensuring that the mandates outlined in these Acts are implemented.  In order to ensure these mandates are implemented, you must maintain your knowledge of the current Acts and any subsequent updates to them.  It is also important to be aware of other mandated employee training that is related to school safety and security: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3"/>
              </a:rPr>
              <a:t>Child abuse recognition and reporting</a:t>
            </a:r>
            <a:r>
              <a:rPr lang="en-US" sz="1000" dirty="0">
                <a:latin typeface="Calibri" panose="020F0502020204030204" pitchFamily="34" charset="0"/>
                <a:ea typeface="Times New Roman" panose="02020603050405020304" pitchFamily="18" charset="0"/>
                <a:cs typeface="Calibri" panose="020F0502020204030204" pitchFamily="34" charset="0"/>
              </a:rPr>
              <a:t> (24 P.S. 12-1205.6)</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dirty="0">
                <a:latin typeface="Calibri" panose="020F0502020204030204" pitchFamily="34" charset="0"/>
                <a:ea typeface="Times New Roman" panose="02020603050405020304" pitchFamily="18" charset="0"/>
                <a:cs typeface="Calibri" panose="020F0502020204030204" pitchFamily="34" charset="0"/>
              </a:rPr>
              <a:t>Act 18 of 2019 - </a:t>
            </a: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4"/>
              </a:rPr>
              <a:t>Threat assessment team training</a:t>
            </a:r>
            <a:r>
              <a:rPr lang="en-US" sz="1000" dirty="0">
                <a:latin typeface="Calibri" panose="020F0502020204030204" pitchFamily="34" charset="0"/>
                <a:ea typeface="Times New Roman" panose="02020603050405020304" pitchFamily="18" charset="0"/>
                <a:cs typeface="Calibri" panose="020F0502020204030204" pitchFamily="34" charset="0"/>
              </a:rPr>
              <a:t> (24 P.S. 13-1302-E)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5"/>
              </a:rPr>
              <a:t>Trauma-informed approach for certificated staff and board of directors</a:t>
            </a:r>
            <a:r>
              <a:rPr lang="en-US" sz="1000" dirty="0">
                <a:latin typeface="Calibri" panose="020F0502020204030204" pitchFamily="34" charset="0"/>
                <a:ea typeface="Times New Roman" panose="02020603050405020304" pitchFamily="18" charset="0"/>
                <a:cs typeface="Calibri" panose="020F0502020204030204" pitchFamily="34" charset="0"/>
              </a:rPr>
              <a:t> (24 P.S. 3-328 and 12-1205.7)</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dirty="0">
                <a:latin typeface="Calibri" panose="020F0502020204030204" pitchFamily="34" charset="0"/>
                <a:ea typeface="Times New Roman" panose="02020603050405020304" pitchFamily="18" charset="0"/>
                <a:cs typeface="Calibri" panose="020F0502020204030204" pitchFamily="34" charset="0"/>
              </a:rPr>
              <a:t>Act 71 of 2014 - </a:t>
            </a: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6"/>
              </a:rPr>
              <a:t>Suicide awareness and prevention for educators in grades 6-12</a:t>
            </a:r>
            <a:r>
              <a:rPr lang="en-US" sz="1000" dirty="0">
                <a:latin typeface="Calibri" panose="020F0502020204030204" pitchFamily="34" charset="0"/>
                <a:ea typeface="Times New Roman" panose="02020603050405020304" pitchFamily="18" charset="0"/>
                <a:cs typeface="Calibri" panose="020F0502020204030204" pitchFamily="34" charset="0"/>
              </a:rPr>
              <a:t> (24 P.S. 15-1526)</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7"/>
              </a:rPr>
              <a:t>CPR/AED</a:t>
            </a:r>
            <a:r>
              <a:rPr lang="en-US" sz="1000" dirty="0">
                <a:latin typeface="Calibri" panose="020F0502020204030204" pitchFamily="34" charset="0"/>
                <a:ea typeface="Times New Roman" panose="02020603050405020304" pitchFamily="18" charset="0"/>
                <a:cs typeface="Calibri" panose="020F0502020204030204" pitchFamily="34" charset="0"/>
              </a:rPr>
              <a:t> – at least 1 certified staff member in each school (24 P.S. 14-1424)</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8"/>
              </a:rPr>
              <a:t>Positive behavior support</a:t>
            </a:r>
            <a:r>
              <a:rPr lang="en-US" sz="1000" dirty="0">
                <a:latin typeface="Calibri" panose="020F0502020204030204" pitchFamily="34" charset="0"/>
                <a:ea typeface="Times New Roman" panose="02020603050405020304" pitchFamily="18" charset="0"/>
                <a:cs typeface="Calibri" panose="020F0502020204030204" pitchFamily="34" charset="0"/>
              </a:rPr>
              <a:t> and de-escalation for staff working with students with disabilities - must invite local law enforcement (22 Pa Code 10.23, 14.133)</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a:lnSpc>
                <a:spcPct val="107000"/>
              </a:lnSpc>
              <a:buFont typeface="Symbol" panose="05050102010706020507" pitchFamily="18" charset="2"/>
              <a:buChar char=""/>
            </a:pPr>
            <a:r>
              <a:rPr lang="en-US" sz="1000" dirty="0">
                <a:latin typeface="Calibri" panose="020F0502020204030204" pitchFamily="34" charset="0"/>
                <a:ea typeface="Times New Roman" panose="02020603050405020304" pitchFamily="18" charset="0"/>
                <a:cs typeface="Calibri" panose="020F0502020204030204" pitchFamily="34" charset="0"/>
              </a:rPr>
              <a:t>Act 67 of 2019 - </a:t>
            </a: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9"/>
              </a:rPr>
              <a:t>Training requirements for school security personnel</a:t>
            </a:r>
            <a:r>
              <a:rPr lang="en-US" sz="1000" dirty="0">
                <a:latin typeface="Calibri" panose="020F0502020204030204" pitchFamily="34" charset="0"/>
                <a:ea typeface="Times New Roman" panose="02020603050405020304" pitchFamily="18" charset="0"/>
                <a:cs typeface="Calibri" panose="020F0502020204030204" pitchFamily="34" charset="0"/>
              </a:rPr>
              <a:t> (24 P.S. 13-1305-C, 13-1313-C, 13-1314-C)</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Font typeface="Symbol" panose="05050102010706020507" pitchFamily="18" charset="2"/>
              <a:buChar char=""/>
            </a:pPr>
            <a:r>
              <a:rPr lang="en-US" sz="1000" u="sng"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10"/>
              </a:rPr>
              <a:t>Act 55 of 2022 training for Coordinators</a:t>
            </a: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rPr>
              <a:t> (24 P.S. 13-1316-B)</a:t>
            </a:r>
            <a:endParaRPr lang="en-US" sz="1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Font typeface="Symbol" panose="05050102010706020507" pitchFamily="18" charset="2"/>
              <a:buChar char=""/>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11"/>
              </a:rPr>
              <a:t>Act 55 of 2022 training for all School Employees</a:t>
            </a: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rPr>
              <a:t> (24 P.S. 13-1310-B)</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Additionally, you must establish and update processes for tracking compliance for new hires and existing staff. It is important to have these processes in place to ensure that your employees get the proper training, but also use the information from the training.  There are ways to track employee training both quantitatively and qualitatively.  One way that you can track who has taken a training is through a spreadsheet.  Spreadsheets can be automated to compile employee compliance either through real time tracking, i.e. an online module that generates information directly into the spread sheet or manually, i.e. where someone takes demographic information from a sign-in sheet and inputs the data.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If your school entity has a Learning Management system or other online compliance system, training details such as registration, certification, completion and tracking can be done through that system. It’s not only important to know that your employees have been compliant in taking required training, but also for you to understand how that training impacts their work.  Offering employees a chance to provide feedback is a helpful way to gauge the effectiveness of the training and to identify areas for improvement.  Additionally, having employees take an assessment can help you to see if there is a pattern of strengths or weaknesses in your training program. It is also important to regularly review your training to measure your progress. </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62" name="Google Shape;362;p35: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5: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In your role as the School Safety and Security Coordinator, part of your responsibilities include working with your school entity’s administration to establish interviewing and hiring practices which include the following: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742857" lvl="1" indent="-285714">
              <a:lnSpc>
                <a:spcPct val="107000"/>
              </a:lnSpc>
              <a:buFont typeface="Symbol" panose="05050102010706020507" pitchFamily="18" charset="2"/>
              <a:buChar char=""/>
            </a:pPr>
            <a:r>
              <a:rPr lang="en-US" sz="1000" dirty="0">
                <a:solidFill>
                  <a:srgbClr val="1A1A1A"/>
                </a:solidFill>
                <a:latin typeface="Calibri" panose="020F0502020204030204" pitchFamily="34" charset="0"/>
                <a:ea typeface="Times New Roman" panose="02020603050405020304" pitchFamily="18" charset="0"/>
                <a:cs typeface="Calibri" panose="020F0502020204030204" pitchFamily="34" charset="0"/>
              </a:rPr>
              <a:t>Creation of practices in interviewing and hiring </a:t>
            </a:r>
            <a:r>
              <a:rPr lang="en-US" sz="1000" dirty="0">
                <a:latin typeface="Calibri" panose="020F0502020204030204" pitchFamily="34" charset="0"/>
                <a:ea typeface="Times New Roman" panose="02020603050405020304" pitchFamily="18" charset="0"/>
                <a:cs typeface="Calibri" panose="020F0502020204030204" pitchFamily="34" charset="0"/>
              </a:rPr>
              <a:t>school security personnel and employees or contractors providing school safety and security services</a:t>
            </a:r>
            <a:r>
              <a:rPr lang="en-US" sz="1000" dirty="0">
                <a:solidFill>
                  <a:srgbClr val="1A1A1A"/>
                </a:solidFill>
                <a:latin typeface="Calibri" panose="020F0502020204030204" pitchFamily="34" charset="0"/>
                <a:ea typeface="Times New Roman" panose="02020603050405020304" pitchFamily="18" charset="0"/>
                <a:cs typeface="Calibri" panose="020F0502020204030204" pitchFamily="34" charset="0"/>
              </a:rPr>
              <a:t> that assess an individual’s ability to interact well with and build appropriate relationships with children.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742857" lvl="1" indent="-285714">
              <a:lnSpc>
                <a:spcPct val="107000"/>
              </a:lnSpc>
              <a:buFont typeface="Symbol" panose="05050102010706020507" pitchFamily="18" charset="2"/>
              <a:buChar char=""/>
            </a:pPr>
            <a:r>
              <a:rPr lang="en-US" sz="1000" dirty="0">
                <a:solidFill>
                  <a:srgbClr val="1A1A1A"/>
                </a:solidFill>
                <a:latin typeface="Calibri" panose="020F0502020204030204" pitchFamily="34" charset="0"/>
                <a:ea typeface="Times New Roman" panose="02020603050405020304" pitchFamily="18" charset="0"/>
                <a:cs typeface="Calibri" panose="020F0502020204030204" pitchFamily="34" charset="0"/>
              </a:rPr>
              <a:t>Your role with on-boarding new staff and ensuring familiarity with building security and school safety and security policies and procedures.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742857" lvl="1" indent="-285714">
              <a:lnSpc>
                <a:spcPct val="107000"/>
              </a:lnSpc>
              <a:buFont typeface="Symbol" panose="05050102010706020507" pitchFamily="18" charset="2"/>
              <a:buChar char=""/>
            </a:pPr>
            <a:r>
              <a:rPr lang="en-US" sz="1000" dirty="0">
                <a:solidFill>
                  <a:srgbClr val="1A1A1A"/>
                </a:solidFill>
                <a:latin typeface="Calibri" panose="020F0502020204030204" pitchFamily="34" charset="0"/>
                <a:ea typeface="Times New Roman" panose="02020603050405020304" pitchFamily="18" charset="0"/>
                <a:cs typeface="Calibri" panose="020F0502020204030204" pitchFamily="34" charset="0"/>
              </a:rPr>
              <a:t>Assurance that </a:t>
            </a:r>
            <a:r>
              <a:rPr lang="en-US" sz="1000" u="sng" dirty="0">
                <a:solidFill>
                  <a:srgbClr val="1A1A1A"/>
                </a:solidFill>
                <a:latin typeface="Calibri" panose="020F0502020204030204" pitchFamily="34" charset="0"/>
                <a:ea typeface="Times New Roman" panose="02020603050405020304" pitchFamily="18" charset="0"/>
                <a:cs typeface="Calibri" panose="020F0502020204030204" pitchFamily="34" charset="0"/>
              </a:rPr>
              <a:t>substitute</a:t>
            </a:r>
            <a:r>
              <a:rPr lang="en-US" sz="1000" dirty="0">
                <a:solidFill>
                  <a:srgbClr val="1A1A1A"/>
                </a:solidFill>
                <a:latin typeface="Calibri" panose="020F0502020204030204" pitchFamily="34" charset="0"/>
                <a:ea typeface="Times New Roman" panose="02020603050405020304" pitchFamily="18" charset="0"/>
                <a:cs typeface="Calibri" panose="020F0502020204030204" pitchFamily="34" charset="0"/>
              </a:rPr>
              <a:t> teachers and contracted personnel have a familiarity with building security and school safety and security policies and procedures.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228571">
              <a:lnSpc>
                <a:spcPct val="107000"/>
              </a:lnSpc>
            </a:pPr>
            <a:r>
              <a:rPr lang="en-US" sz="1000" dirty="0">
                <a:solidFill>
                  <a:srgbClr val="1A1A1A"/>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Aft>
                <a:spcPts val="800"/>
              </a:spcAft>
            </a:pPr>
            <a:r>
              <a:rPr lang="en-US" sz="1000" dirty="0">
                <a:latin typeface="Calibri" panose="020F0502020204030204" pitchFamily="34" charset="0"/>
                <a:ea typeface="Calibri" panose="020F0502020204030204" pitchFamily="34" charset="0"/>
                <a:cs typeface="Times New Roman" panose="02020603050405020304" pitchFamily="18" charset="0"/>
              </a:rPr>
              <a:t>The above bullets will require intentional collaboration opportunities with administrative staff (both central office and school-based) and your school entity’s human resources department.</a:t>
            </a: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As part of your responsibilities in this area of interviewing and hiring practices, you should identify and plan for reviewing and updating the following: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Font typeface="Symbol" panose="05050102010706020507" pitchFamily="18" charset="2"/>
              <a:buChar char=""/>
            </a:pPr>
            <a:r>
              <a:rPr lang="en-US" sz="1000" dirty="0">
                <a:latin typeface="Segoe UI" panose="020B0502040204020203" pitchFamily="34" charset="0"/>
                <a:ea typeface="Calibri" panose="020F0502020204030204" pitchFamily="34" charset="0"/>
                <a:cs typeface="Calibri" panose="020F0502020204030204" pitchFamily="34" charset="0"/>
              </a:rPr>
              <a:t>Employee communication channels related to school safety and security.</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Font typeface="Symbol" panose="05050102010706020507" pitchFamily="18" charset="2"/>
              <a:buChar char=""/>
            </a:pPr>
            <a:r>
              <a:rPr lang="en-US" sz="10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Policies and procedures related to employee-student positive relationships. </a:t>
            </a:r>
            <a:r>
              <a:rPr lang="en-US" sz="1000" dirty="0">
                <a:latin typeface="Calibri" panose="020F0502020204030204" pitchFamily="34" charset="0"/>
                <a:ea typeface="Calibri" panose="020F0502020204030204" pitchFamily="34" charset="0"/>
                <a:cs typeface="Times New Roman" panose="02020603050405020304" pitchFamily="18" charset="0"/>
              </a:rPr>
              <a:t> </a:t>
            </a:r>
          </a:p>
          <a:p>
            <a:pPr marL="342857" indent="-342857" fontAlgn="base">
              <a:lnSpc>
                <a:spcPct val="107000"/>
              </a:lnSpc>
              <a:buFont typeface="Symbol" panose="05050102010706020507" pitchFamily="18" charset="2"/>
              <a:buChar char=""/>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Your School Entity’s Induction Plan, Professional Education Plan, onboarding processes and yearly review of safety and security training during opening Professional Development or summer academies.  </a:t>
            </a:r>
            <a:r>
              <a:rPr lang="en-US" sz="1000" dirty="0">
                <a:latin typeface="Calibri" panose="020F0502020204030204" pitchFamily="34" charset="0"/>
                <a:ea typeface="Calibri" panose="020F0502020204030204" pitchFamily="34" charset="0"/>
                <a:cs typeface="Times New Roman" panose="02020603050405020304" pitchFamily="18" charset="0"/>
              </a:rPr>
              <a:t> </a:t>
            </a: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Understanding these induction and onboarding programs and processes is a good start.  Not all SSSCs in the state of Pennsylvania have the same background in safety and security so, if being your school entity’s School Safety and Security Coordinator is a new or unfamiliar role for you, how do you know if you have these in place?  At a minimum, you should investigate to see what practices that your school entity and/or individual schools have in place to ensure that new hires, contracted personnel and substitutes receive proper training on school safety and security topics, as well as the process for record keeping and following up on their understanding of the information that they need to know. Your suggestions to your make your school entity’s hiring and training practices more inclusive of school safety and security practices may make all the difference in an emergency.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62" name="Google Shape;362;p35: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37</a:t>
            </a:fld>
            <a:endParaRPr/>
          </a:p>
        </p:txBody>
      </p:sp>
    </p:spTree>
    <p:extLst>
      <p:ext uri="{BB962C8B-B14F-4D97-AF65-F5344CB8AC3E}">
        <p14:creationId xmlns:p14="http://schemas.microsoft.com/office/powerpoint/2010/main" val="254856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5: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a:lnSpc>
                <a:spcPct val="107000"/>
              </a:lnSpc>
              <a:spcBef>
                <a:spcPts val="200"/>
              </a:spcBef>
            </a:pPr>
            <a:r>
              <a:rPr lang="en-US"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Providing Students with Developmentally Appropriate Exposure to Emergency/Security Personnel</a:t>
            </a:r>
          </a:p>
          <a:p>
            <a:pPr marL="0">
              <a:lnSpc>
                <a:spcPct val="107000"/>
              </a:lnSpc>
            </a:pPr>
            <a:r>
              <a:rPr lang="en-US" sz="1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In your role as the School Safety and Security Coordinator, you are responsible for </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collaborating with appropriate school employees such as Counselors, Psychologists, Social Workers, SAP Team, and Administrators to ensure that students receive developmentally appropriate exposure to emergency and security personnel. Student age, grade, specific learning, and emotional needs must all be taken into consideration when planning programs and activities.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As you collaborate with the school employees who have specialized knowledge about developmentally appropriate exposure to emergency and security personnel, you can refer to the following resources which can provide opportunities and frameworks for this exposure: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742857" lvl="1" indent="-285714" fontAlgn="base">
              <a:lnSpc>
                <a:spcPct val="107000"/>
              </a:lnSpc>
              <a:buSzPts val="1000"/>
              <a:buFont typeface="Courier New" panose="02070309020205020404" pitchFamily="49" charset="0"/>
              <a:buChar char="o"/>
              <a:tabLst>
                <a:tab pos="914285"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PDE K-12 learning </a:t>
            </a:r>
            <a:r>
              <a:rPr lang="en-US" sz="1000" u="sng"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3"/>
              </a:rPr>
              <a:t>standards</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which embed opportunities for exposure</a:t>
            </a:r>
            <a:endParaRPr lang="en-US" sz="1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742857" lvl="1" indent="-285714" fontAlgn="base">
              <a:lnSpc>
                <a:spcPct val="107000"/>
              </a:lnSpc>
              <a:buSzPts val="1000"/>
              <a:buFont typeface="Courier New" panose="02070309020205020404" pitchFamily="49" charset="0"/>
              <a:buChar char="o"/>
              <a:tabLst>
                <a:tab pos="914285"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Additional Resources/Opportunities for Exposure:</a:t>
            </a:r>
            <a:endParaRPr lang="en-US" sz="1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914285" indent="457143" fontAlgn="base">
              <a:lnSpc>
                <a:spcPct val="107000"/>
              </a:lnSpc>
            </a:pPr>
            <a:r>
              <a:rPr lang="en-US" sz="10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4"/>
              </a:rPr>
              <a:t>Safe2Say</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Notifications and Resources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indent="457143"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Opening Day Assemblies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indent="457143"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Health Curriculums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indent="457143"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Drills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914285" indent="457143" fontAlgn="base">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Fire Safety Week</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142857" indent="228571">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Partnerships for lunch/reading buddies/mentorships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142857" indent="228571">
              <a:lnSpc>
                <a:spcPct val="107000"/>
              </a:lnSpc>
            </a:pPr>
            <a:r>
              <a:rPr lang="en-US" sz="1000" dirty="0">
                <a:latin typeface="Calibri" panose="020F0502020204030204" pitchFamily="34" charset="0"/>
                <a:ea typeface="Times New Roman" panose="02020603050405020304" pitchFamily="18"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a:spcAft>
                <a:spcPts val="800"/>
              </a:spcAft>
            </a:pPr>
            <a:r>
              <a:rPr lang="en-US" sz="1000" dirty="0">
                <a:latin typeface="Calibri" panose="020F0502020204030204" pitchFamily="34" charset="0"/>
                <a:ea typeface="Calibri" panose="020F0502020204030204" pitchFamily="34" charset="0"/>
              </a:rPr>
              <a:t>We will talk about several of these topics more in-depth throughout the training. </a:t>
            </a:r>
            <a:r>
              <a:rPr lang="en-US" sz="1000" dirty="0">
                <a:latin typeface="Calibri" panose="020F0502020204030204" pitchFamily="34" charset="0"/>
                <a:ea typeface="Calibri" panose="020F0502020204030204" pitchFamily="34" charset="0"/>
                <a:cs typeface="Times New Roman" panose="02020603050405020304" pitchFamily="18" charset="0"/>
              </a:rPr>
              <a:t> </a:t>
            </a:r>
            <a:endParaRPr lang="en-US" sz="1000" dirty="0">
              <a:ea typeface="Calibri" panose="020F0502020204030204" pitchFamily="34" charset="0"/>
            </a:endParaRPr>
          </a:p>
        </p:txBody>
      </p:sp>
      <p:sp>
        <p:nvSpPr>
          <p:cNvPr id="362" name="Google Shape;362;p35: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38</a:t>
            </a:fld>
            <a:endParaRPr/>
          </a:p>
        </p:txBody>
      </p:sp>
    </p:spTree>
    <p:extLst>
      <p:ext uri="{BB962C8B-B14F-4D97-AF65-F5344CB8AC3E}">
        <p14:creationId xmlns:p14="http://schemas.microsoft.com/office/powerpoint/2010/main" val="525011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21: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buClr>
                <a:schemeClr val="dk1"/>
              </a:buClr>
              <a:buSzPts val="1100"/>
            </a:pPr>
            <a:r>
              <a:rPr lang="en-US" sz="1800"/>
              <a:t>Speaker Notes: </a:t>
            </a:r>
            <a:r>
              <a:rPr lang="en-US" sz="1800" b="1"/>
              <a:t>(PLEASE READ THIS OUT LOUD BEFORE REVIEWING THIS SLIDE) </a:t>
            </a:r>
            <a:r>
              <a:rPr lang="en-US" sz="1800"/>
              <a:t> Let’s transition back to Alex and see how we can learn more from him and his story. </a:t>
            </a:r>
            <a:endParaRPr/>
          </a:p>
        </p:txBody>
      </p:sp>
      <p:sp>
        <p:nvSpPr>
          <p:cNvPr id="418" name="Google Shape;418;p21: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r>
              <a:rPr lang="en-US"/>
              <a:t>Direct participants to the website for access to all training materials to be outlined on next page.</a:t>
            </a:r>
          </a:p>
          <a:p>
            <a:pPr marL="0" indent="0"/>
            <a:endParaRPr lang="en-US"/>
          </a:p>
          <a:p>
            <a:pPr marL="0" indent="0"/>
            <a:r>
              <a:rPr lang="en-US">
                <a:hlinkClick r:id="rId3"/>
              </a:rPr>
              <a:t>https://www.pccd.pa.gov/schoolsafety/Pages/default.aspx</a:t>
            </a:r>
          </a:p>
        </p:txBody>
      </p:sp>
      <p:sp>
        <p:nvSpPr>
          <p:cNvPr id="110" name="Google Shape;110;p2: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4</a:t>
            </a:fld>
            <a:endParaRPr/>
          </a:p>
        </p:txBody>
      </p:sp>
    </p:spTree>
    <p:extLst>
      <p:ext uri="{BB962C8B-B14F-4D97-AF65-F5344CB8AC3E}">
        <p14:creationId xmlns:p14="http://schemas.microsoft.com/office/powerpoint/2010/main" val="2236363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a:extLst>
            <a:ext uri="{FF2B5EF4-FFF2-40B4-BE49-F238E27FC236}">
              <a16:creationId xmlns:a16="http://schemas.microsoft.com/office/drawing/2014/main" id="{6339D8B5-4B58-E599-D839-0B5C69D79BB1}"/>
            </a:ext>
          </a:extLst>
        </p:cNvPr>
        <p:cNvGrpSpPr/>
        <p:nvPr/>
      </p:nvGrpSpPr>
      <p:grpSpPr>
        <a:xfrm>
          <a:off x="0" y="0"/>
          <a:ext cx="0" cy="0"/>
          <a:chOff x="0" y="0"/>
          <a:chExt cx="0" cy="0"/>
        </a:xfrm>
      </p:grpSpPr>
      <p:sp>
        <p:nvSpPr>
          <p:cNvPr id="427" name="Google Shape;427;p22:notes">
            <a:extLst>
              <a:ext uri="{FF2B5EF4-FFF2-40B4-BE49-F238E27FC236}">
                <a16:creationId xmlns:a16="http://schemas.microsoft.com/office/drawing/2014/main" id="{44F09150-FB8F-F2A3-0AA9-3E7DE53A41B9}"/>
              </a:ext>
            </a:extLst>
          </p:cNvPr>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indent="0"/>
            <a:r>
              <a:rPr lang="en-US" sz="1000" dirty="0"/>
              <a:t>Speaker Notes: </a:t>
            </a:r>
            <a:r>
              <a:rPr lang="en-US" sz="1000" b="1" dirty="0"/>
              <a:t>(PLEASE READ THIS OUT LOUD BEFORE REVIEWING THIS SLIDE)  </a:t>
            </a:r>
            <a:r>
              <a:rPr lang="en-US" sz="1000" dirty="0"/>
              <a:t>As Alex’s story continued and he entered the next chapter of his educational trajectory, his teachers noted that he exhibited signs of internalizing behaviors: appearing socially withdrawn, rarely initiating play with peers, and often appearing sad, tired, or worried. This kind of anxiety and emotional dysregulation is not uncommon for children exposed to early adversity. Alex’s academic performance was average but was often overshadowed by frequent school absences due to instability in the home environment.  </a:t>
            </a:r>
          </a:p>
          <a:p>
            <a:pPr marL="0" indent="0"/>
            <a:r>
              <a:rPr lang="en-US" sz="1000" dirty="0"/>
              <a:t>Cognitive signs associated with Trauma:  (read narrative)</a:t>
            </a:r>
          </a:p>
          <a:p>
            <a:pPr marL="285714" indent="-285714">
              <a:buChar char="•"/>
            </a:pPr>
            <a:r>
              <a:rPr lang="en-US" sz="1000" dirty="0"/>
              <a:t>Alex’s teacher expressed concern that he would “daydream” often and just </a:t>
            </a:r>
            <a:r>
              <a:rPr lang="en-US" sz="1000" b="1" u="sng" dirty="0"/>
              <a:t>stare out the window.</a:t>
            </a:r>
            <a:r>
              <a:rPr lang="en-US" sz="1000" dirty="0"/>
              <a:t>  She knew he had t</a:t>
            </a:r>
            <a:r>
              <a:rPr lang="en-US" sz="1000" b="1" u="sng" dirty="0"/>
              <a:t>rouble with reading, focusing, and remembering</a:t>
            </a:r>
            <a:r>
              <a:rPr lang="en-US" sz="1000" dirty="0"/>
              <a:t> key concepts. Growing up in poverty, with exposure to toxic stress, can create challenges for children in the areas of language development, vocabulary, executive functioning, and memory.   </a:t>
            </a:r>
          </a:p>
          <a:p>
            <a:pPr marL="285714" indent="-285714">
              <a:buChar char="•"/>
            </a:pPr>
            <a:r>
              <a:rPr lang="en-US" sz="1000" b="1" u="sng" dirty="0"/>
              <a:t>referred Alex to the Multi-Tiered Systems of Support (MTSS)</a:t>
            </a:r>
            <a:r>
              <a:rPr lang="en-US" sz="1000" dirty="0"/>
              <a:t> Team.</a:t>
            </a:r>
          </a:p>
        </p:txBody>
      </p:sp>
      <p:sp>
        <p:nvSpPr>
          <p:cNvPr id="428" name="Google Shape;428;p22:notes">
            <a:extLst>
              <a:ext uri="{FF2B5EF4-FFF2-40B4-BE49-F238E27FC236}">
                <a16:creationId xmlns:a16="http://schemas.microsoft.com/office/drawing/2014/main" id="{42198B44-AB10-10E6-0BC4-AB5FD1CE4B65}"/>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5851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a:extLst>
            <a:ext uri="{FF2B5EF4-FFF2-40B4-BE49-F238E27FC236}">
              <a16:creationId xmlns:a16="http://schemas.microsoft.com/office/drawing/2014/main" id="{45EE7923-0F12-9D22-6409-7095E32A0D34}"/>
            </a:ext>
          </a:extLst>
        </p:cNvPr>
        <p:cNvGrpSpPr/>
        <p:nvPr/>
      </p:nvGrpSpPr>
      <p:grpSpPr>
        <a:xfrm>
          <a:off x="0" y="0"/>
          <a:ext cx="0" cy="0"/>
          <a:chOff x="0" y="0"/>
          <a:chExt cx="0" cy="0"/>
        </a:xfrm>
      </p:grpSpPr>
      <p:sp>
        <p:nvSpPr>
          <p:cNvPr id="434" name="Google Shape;434;g2afd7cfc130_0_60:notes">
            <a:extLst>
              <a:ext uri="{FF2B5EF4-FFF2-40B4-BE49-F238E27FC236}">
                <a16:creationId xmlns:a16="http://schemas.microsoft.com/office/drawing/2014/main" id="{E71B4406-18E0-6936-18F3-194B4A9CA8B6}"/>
              </a:ext>
            </a:extLst>
          </p:cNvPr>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r>
              <a:rPr lang="en-US" sz="1000" dirty="0"/>
              <a:t>Speaker Notes: </a:t>
            </a:r>
            <a:r>
              <a:rPr lang="en-US" sz="1000" b="1" dirty="0"/>
              <a:t>(PLEASE READ THIS OUT LOUD BEFORE REVIEWING THIS SLIDE) </a:t>
            </a:r>
            <a:r>
              <a:rPr lang="en-US" sz="1000" dirty="0"/>
              <a:t>The fight-flight-freeze reactions are brain states that are self-protective adaptations to events or circumstances threatening physical and emotional safety.  It's not uncommon for students to have difficulty perceiving danger in the environment, and sometimes, the brain reacts to a stressor </a:t>
            </a:r>
            <a:r>
              <a:rPr lang="en-US" sz="1000" i="1" dirty="0"/>
              <a:t>as if</a:t>
            </a:r>
            <a:r>
              <a:rPr lang="en-US" sz="1000" dirty="0"/>
              <a:t> the original traumatic event was happening again (</a:t>
            </a:r>
            <a:r>
              <a:rPr lang="en-US" sz="1000" i="1" dirty="0"/>
              <a:t>even though there is no actual threat</a:t>
            </a:r>
            <a:r>
              <a:rPr lang="en-US" sz="1000" dirty="0"/>
              <a:t>).  We sometimes refer to these as activators. Activators are often tied to sensations like sight, smell, sound, taste, touch, and uncertainty. In a school setting, these “activators” could be any number of things and will vary by child.</a:t>
            </a:r>
            <a:endParaRPr sz="1000" dirty="0"/>
          </a:p>
          <a:p>
            <a:pPr indent="-377778">
              <a:buFont typeface="Arial,Sans-Serif"/>
              <a:buChar char="•"/>
            </a:pPr>
            <a:r>
              <a:rPr lang="en-US" sz="1000" dirty="0"/>
              <a:t>His teacher observed that Alex had </a:t>
            </a:r>
            <a:r>
              <a:rPr lang="en-US" sz="1000" b="1" u="sng" dirty="0"/>
              <a:t>trouble with fire drills and unstructured time, and transitions.</a:t>
            </a:r>
            <a:r>
              <a:rPr lang="en-US" sz="1000" dirty="0"/>
              <a:t>  His response was often to </a:t>
            </a:r>
            <a:r>
              <a:rPr lang="en-US" sz="1000" b="1" u="sng" dirty="0"/>
              <a:t>run and hide (flight), disengage (freeze), or cry (fight) </a:t>
            </a:r>
            <a:r>
              <a:rPr lang="en-US" sz="1000" dirty="0"/>
              <a:t>inconsolably for about 20 minutes before de-escalating. </a:t>
            </a:r>
          </a:p>
          <a:p>
            <a:pPr marL="1371428" lvl="1" indent="-377778">
              <a:buFont typeface="Arial,Sans-Serif"/>
              <a:buChar char="•"/>
            </a:pPr>
            <a:r>
              <a:rPr lang="en-US" sz="1000" dirty="0"/>
              <a:t>These events activate a fight-flight-freeze reaction and are </a:t>
            </a:r>
            <a:r>
              <a:rPr lang="en-US" sz="1000" b="1" u="sng" dirty="0"/>
              <a:t>automatic and largely unconscious.</a:t>
            </a:r>
            <a:r>
              <a:rPr lang="en-US" sz="1000" dirty="0"/>
              <a:t>  The fight-flight-freeze response helps the brain decrease, end, or escape a threat and return to a peaceful state. </a:t>
            </a:r>
          </a:p>
          <a:p>
            <a:pPr indent="-377778">
              <a:buFont typeface="Arial,Sans-Serif"/>
              <a:buChar char="•"/>
            </a:pPr>
            <a:r>
              <a:rPr lang="en-US" sz="1000" dirty="0"/>
              <a:t>The interventions led by the MTSS team were helpful! Alex loved learning about his brain and why he had trouble paying attention. He also found it beneficial to </a:t>
            </a:r>
            <a:r>
              <a:rPr lang="en-US" sz="1000" b="1" u="sng" dirty="0"/>
              <a:t>learn more about how his big feelings</a:t>
            </a:r>
            <a:r>
              <a:rPr lang="en-US" sz="1000" dirty="0"/>
              <a:t> sometimes got in the way of learning.  His teacher worked with him to identify times and circumstances when he demonstrated these “flight reactions” so that they could implement breathing and other calming strategies in the moment.  </a:t>
            </a:r>
          </a:p>
          <a:p>
            <a:pPr indent="-377778">
              <a:buFont typeface="Arial,Sans-Serif"/>
              <a:buChar char="•"/>
            </a:pPr>
            <a:r>
              <a:rPr lang="en-US" sz="1000" dirty="0"/>
              <a:t>Sometimes, Alex had </a:t>
            </a:r>
            <a:r>
              <a:rPr lang="en-US" sz="1000" b="1" u="sng" dirty="0"/>
              <a:t>difficulty expressing what was happening and seemed unplugged or spaced out</a:t>
            </a:r>
            <a:r>
              <a:rPr lang="en-US" sz="1000" dirty="0"/>
              <a:t>, which was a typical freeze response. Because the teachers at his school had received some </a:t>
            </a:r>
            <a:r>
              <a:rPr lang="en-US" sz="1000" b="1" u="sng" dirty="0"/>
              <a:t>training and education on trauma, Alex’s teachers learned to see this as an adaptation to toxic stress</a:t>
            </a:r>
            <a:r>
              <a:rPr lang="en-US" sz="1000" dirty="0"/>
              <a:t> outside of school. They grew in their ability to re-engage him through movement or by having the entire class do other focused attention practices like breathing.</a:t>
            </a:r>
          </a:p>
          <a:p>
            <a:pPr marL="0" indent="0"/>
            <a:endParaRPr sz="1700" dirty="0"/>
          </a:p>
        </p:txBody>
      </p:sp>
      <p:sp>
        <p:nvSpPr>
          <p:cNvPr id="435" name="Google Shape;435;g2afd7cfc130_0_60:notes">
            <a:extLst>
              <a:ext uri="{FF2B5EF4-FFF2-40B4-BE49-F238E27FC236}">
                <a16:creationId xmlns:a16="http://schemas.microsoft.com/office/drawing/2014/main" id="{35034E98-1C7E-74A7-E207-9B62467BC034}"/>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1637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afd7cfc130_0_42: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r>
              <a:rPr lang="en-US" sz="1000" dirty="0"/>
              <a:t>Speaker Notes: </a:t>
            </a:r>
            <a:r>
              <a:rPr lang="en-US" sz="1000" b="1" dirty="0"/>
              <a:t>(PLEASE READ THIS OUT LOUD BEFORE REVIEWING THIS SLIDE) </a:t>
            </a:r>
            <a:r>
              <a:rPr lang="en-US" sz="1000" dirty="0"/>
              <a:t> By the time Alex entered Kindergarten, the foundational cracks of early attachment disruption had already played a role in the development of some mistrust and emotional dysregulation. This is likely, in part, why social relationships remained difficult for him. With its inherent demands for social interaction and adaptability, the school environment posed significant challenges for Alex. Due to some of these challenges, Alex also participated in a social skills group. This intervention was helpful; he became less isolated and learned concrete social skills. He found this enjoyable, although peer relationships generally were still somewhat complex for him.  </a:t>
            </a:r>
          </a:p>
          <a:p>
            <a:pPr marL="0" indent="0"/>
            <a:endParaRPr lang="en-US" sz="1000" dirty="0"/>
          </a:p>
          <a:p>
            <a:pPr marL="0" indent="0"/>
            <a:r>
              <a:rPr lang="en-US" sz="1000" b="1" i="1" dirty="0"/>
              <a:t>Peer Relationship Struggles</a:t>
            </a:r>
            <a:r>
              <a:rPr lang="en-US" sz="1000" dirty="0"/>
              <a:t>: Navigating the intricate world of early </a:t>
            </a:r>
            <a:r>
              <a:rPr lang="en-US" sz="1000" b="1" u="sng" dirty="0"/>
              <a:t>peer relationships was difficult for Alex</a:t>
            </a:r>
            <a:r>
              <a:rPr lang="en-US" sz="1000" dirty="0"/>
              <a:t>:</a:t>
            </a:r>
          </a:p>
          <a:p>
            <a:pPr indent="-330158">
              <a:spcBef>
                <a:spcPts val="1000"/>
              </a:spcBef>
              <a:buFont typeface="Arial,Sans-Serif"/>
              <a:buChar char="•"/>
            </a:pPr>
            <a:r>
              <a:rPr lang="en-US" sz="1000" b="1" i="1" u="sng" dirty="0"/>
              <a:t>Trust Issues</a:t>
            </a:r>
            <a:r>
              <a:rPr lang="en-US" sz="1000" b="1" i="1" dirty="0"/>
              <a:t>:</a:t>
            </a:r>
            <a:r>
              <a:rPr lang="en-US" sz="1000" b="1" dirty="0"/>
              <a:t> </a:t>
            </a:r>
            <a:r>
              <a:rPr lang="en-US" sz="1000" dirty="0"/>
              <a:t>Alex’s early attachment disruptions resulted in </a:t>
            </a:r>
            <a:r>
              <a:rPr lang="en-US" sz="1000" b="1" u="sng" dirty="0"/>
              <a:t>mistrust towards establishing new relationships</a:t>
            </a:r>
            <a:r>
              <a:rPr lang="en-US" sz="1000" dirty="0"/>
              <a:t>. In the classroom, this materialized as hesitancy to join group activities or reluctance to participate in peer-led games.</a:t>
            </a:r>
          </a:p>
          <a:p>
            <a:pPr indent="-330158">
              <a:buFont typeface="Arial,Sans-Serif"/>
              <a:buChar char="•"/>
            </a:pPr>
            <a:r>
              <a:rPr lang="en-US" sz="1000" i="1" u="sng" dirty="0"/>
              <a:t>Difficulty Reading Social Cues</a:t>
            </a:r>
            <a:r>
              <a:rPr lang="en-US" sz="1000" dirty="0"/>
              <a:t>: Having not been exposed to a consistent array of social and emotional cues during early development, Alex </a:t>
            </a:r>
            <a:r>
              <a:rPr lang="en-US" sz="1000" b="1" u="sng" dirty="0"/>
              <a:t>struggled to accurately interpret the intentions and emotions of peers</a:t>
            </a:r>
            <a:r>
              <a:rPr lang="en-US" sz="1000" dirty="0"/>
              <a:t>. Misreading neutral gestures as hostile or overlooking cues signaling positive intentions led to missed connections.</a:t>
            </a:r>
          </a:p>
          <a:p>
            <a:pPr indent="-330158">
              <a:buFont typeface="Arial,Sans-Serif"/>
              <a:buChar char="•"/>
            </a:pPr>
            <a:r>
              <a:rPr lang="en-US" sz="1000" i="1" u="sng" dirty="0"/>
              <a:t>Emotional Dysregulation in Social Contexts:</a:t>
            </a:r>
            <a:r>
              <a:rPr lang="en-US" sz="1000" i="1" dirty="0"/>
              <a:t> </a:t>
            </a:r>
            <a:r>
              <a:rPr lang="en-US" sz="1000" dirty="0"/>
              <a:t>Stemming from early experiences, Alex </a:t>
            </a:r>
            <a:r>
              <a:rPr lang="en-US" sz="1000" b="1" u="sng" dirty="0"/>
              <a:t>displayed difficulty in regulating emotions, particularly in interpersonal conflicts</a:t>
            </a:r>
            <a:r>
              <a:rPr lang="en-US" sz="1000" dirty="0"/>
              <a:t>. A small disagreement over a shared toy or a playground game might evoke an outsized emotional reaction from Alex, further distancing peers.</a:t>
            </a:r>
          </a:p>
          <a:p>
            <a:pPr marL="0" indent="0">
              <a:spcBef>
                <a:spcPts val="1000"/>
              </a:spcBef>
            </a:pPr>
            <a:r>
              <a:rPr lang="en-US" sz="1000" b="1" i="1" dirty="0"/>
              <a:t>Bullying</a:t>
            </a:r>
            <a:r>
              <a:rPr lang="en-US" sz="1000" dirty="0"/>
              <a:t>: Children with social vulnerabilities, like Alex, can unfortunately become easy targets for bullying:</a:t>
            </a:r>
          </a:p>
          <a:p>
            <a:pPr indent="-330158">
              <a:spcBef>
                <a:spcPts val="1000"/>
              </a:spcBef>
              <a:buFont typeface="Arial,Sans-Serif"/>
              <a:buChar char="•"/>
            </a:pPr>
            <a:r>
              <a:rPr lang="en-US" sz="1000" b="1" u="sng" dirty="0"/>
              <a:t>Becoming a Target</a:t>
            </a:r>
            <a:r>
              <a:rPr lang="en-US" sz="1000" dirty="0"/>
              <a:t>: Alex’s emotional reactions, combined with social hesitancy, made Alex </a:t>
            </a:r>
            <a:r>
              <a:rPr lang="en-US" sz="1000" b="1" u="sng" dirty="0"/>
              <a:t>an easy target for some peers</a:t>
            </a:r>
            <a:r>
              <a:rPr lang="en-US" sz="1000" dirty="0"/>
              <a:t>. The overt emotional responses, whether it was crying or anger, provided bullies with the desired reaction, often reinforcing the cycle of bullying.</a:t>
            </a:r>
          </a:p>
          <a:p>
            <a:pPr indent="-330158">
              <a:spcBef>
                <a:spcPts val="1000"/>
              </a:spcBef>
              <a:buFont typeface="Arial,Sans-Serif"/>
              <a:buChar char="•"/>
            </a:pPr>
            <a:r>
              <a:rPr lang="en-US" sz="1000" b="1" u="sng" dirty="0"/>
              <a:t>Reactions to Bullying</a:t>
            </a:r>
            <a:r>
              <a:rPr lang="en-US" sz="1000" dirty="0"/>
              <a:t>: Faced with consistent peer aggression, Alex’s s</a:t>
            </a:r>
            <a:r>
              <a:rPr lang="en-US" sz="1000" b="1" u="sng" dirty="0"/>
              <a:t>elf-esteem plummeted</a:t>
            </a:r>
            <a:r>
              <a:rPr lang="en-US" sz="1000" dirty="0"/>
              <a:t>. When feeling isolated, Alex either </a:t>
            </a:r>
            <a:r>
              <a:rPr lang="en-US" sz="1000" b="1" u="sng" dirty="0"/>
              <a:t>withdrew</a:t>
            </a:r>
            <a:r>
              <a:rPr lang="en-US" sz="1000" dirty="0"/>
              <a:t>, spending recess periods close to familiar adults, or avoided school altogether through complaints of physical ailments, further contributing to his absenteeism.</a:t>
            </a:r>
          </a:p>
          <a:p>
            <a:pPr indent="-330158">
              <a:spcBef>
                <a:spcPts val="1000"/>
              </a:spcBef>
              <a:spcAft>
                <a:spcPts val="1000"/>
              </a:spcAft>
              <a:buFont typeface="Arial,Sans-Serif"/>
              <a:buChar char="•"/>
            </a:pPr>
            <a:r>
              <a:rPr lang="en-US" sz="1000" b="1" u="sng" dirty="0"/>
              <a:t>Attempts to Fit In:</a:t>
            </a:r>
            <a:r>
              <a:rPr lang="en-US" sz="1000" dirty="0"/>
              <a:t> Desiring connection, Alex sometimes </a:t>
            </a:r>
            <a:r>
              <a:rPr lang="en-US" sz="1000" b="1" u="sng" dirty="0"/>
              <a:t>exhibited appeasement behaviors, acquiescing to peer demands or partaking in behaviors against personal wishes</a:t>
            </a:r>
            <a:r>
              <a:rPr lang="en-US" sz="1000" dirty="0"/>
              <a:t>, just to feel a fleeting moment of acceptance or to avoid       confrontation. This can sometimes be considered a “fawning” behavior, as described in the fight-flight-                  freeze-fawn responses to trauma. </a:t>
            </a:r>
          </a:p>
        </p:txBody>
      </p:sp>
      <p:sp>
        <p:nvSpPr>
          <p:cNvPr id="442" name="Google Shape;442;g2afd7cfc130_0_4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a:extLst>
            <a:ext uri="{FF2B5EF4-FFF2-40B4-BE49-F238E27FC236}">
              <a16:creationId xmlns:a16="http://schemas.microsoft.com/office/drawing/2014/main" id="{40AAFFCA-822E-F44E-FA67-187CFCF457A1}"/>
            </a:ext>
          </a:extLst>
        </p:cNvPr>
        <p:cNvGrpSpPr/>
        <p:nvPr/>
      </p:nvGrpSpPr>
      <p:grpSpPr>
        <a:xfrm>
          <a:off x="0" y="0"/>
          <a:ext cx="0" cy="0"/>
          <a:chOff x="0" y="0"/>
          <a:chExt cx="0" cy="0"/>
        </a:xfrm>
      </p:grpSpPr>
      <p:sp>
        <p:nvSpPr>
          <p:cNvPr id="441" name="Google Shape;441;g2afd7cfc130_0_42:notes">
            <a:extLst>
              <a:ext uri="{FF2B5EF4-FFF2-40B4-BE49-F238E27FC236}">
                <a16:creationId xmlns:a16="http://schemas.microsoft.com/office/drawing/2014/main" id="{9390B36C-68C8-1E12-2976-8C06B8A7226F}"/>
              </a:ext>
            </a:extLst>
          </p:cNvPr>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r>
              <a:rPr lang="en-US" sz="1000" dirty="0"/>
              <a:t>Recognizing the </a:t>
            </a:r>
            <a:r>
              <a:rPr lang="en-US" sz="1000" b="1" u="sng" dirty="0"/>
              <a:t>ineffectiveness and potential harm of these punitive tactics</a:t>
            </a:r>
            <a:r>
              <a:rPr lang="en-US" sz="1000" dirty="0"/>
              <a:t>, Alex's lead teacher and the Principal—both trained in trauma-informed practices—intervened with alternative strategies. They implemented </a:t>
            </a:r>
            <a:r>
              <a:rPr lang="en-US" sz="1000" b="1" u="sng" dirty="0"/>
              <a:t>trauma-informed approach that focused on building relationships, fostering a sense of safety and trust</a:t>
            </a:r>
            <a:r>
              <a:rPr lang="en-US" sz="1000" dirty="0"/>
              <a:t>, and providing training to ensure all teachers understood the underlying causes of his behaviors. </a:t>
            </a:r>
          </a:p>
          <a:p>
            <a:pPr marL="0" indent="0"/>
            <a:endParaRPr lang="en-US" sz="1000" dirty="0"/>
          </a:p>
          <a:p>
            <a:pPr marL="0" indent="0"/>
            <a:r>
              <a:rPr lang="en-US" sz="1000" dirty="0"/>
              <a:t>In consultation with the music teacher, who was open to learning and adding to her toolbox, they tried the following: </a:t>
            </a:r>
          </a:p>
          <a:p>
            <a:pPr indent="-355556">
              <a:buFont typeface="Calibri,Sans-Serif"/>
              <a:buChar char="●"/>
            </a:pPr>
            <a:r>
              <a:rPr lang="en-US" sz="1000" b="1" u="sng" dirty="0"/>
              <a:t>Predictable routines</a:t>
            </a:r>
            <a:r>
              <a:rPr lang="en-US" sz="1000" dirty="0"/>
              <a:t> in music class give Alex a sense of structure and security.</a:t>
            </a:r>
          </a:p>
          <a:p>
            <a:pPr indent="-355556">
              <a:buFont typeface="Calibri,Sans-Serif"/>
              <a:buChar char="●"/>
            </a:pPr>
            <a:r>
              <a:rPr lang="en-US" sz="1000" dirty="0"/>
              <a:t>Self-regulation activities to help him </a:t>
            </a:r>
            <a:r>
              <a:rPr lang="en-US" sz="1000" b="1" u="sng" dirty="0"/>
              <a:t>manage his emotional responses</a:t>
            </a:r>
            <a:r>
              <a:rPr lang="en-US" sz="1000" dirty="0"/>
              <a:t>, such as deep breathing exercises or quiet time, or even noise canceling headphones if the auditory stimuli became overwhelming for him.</a:t>
            </a:r>
          </a:p>
          <a:p>
            <a:pPr indent="-355556">
              <a:buFont typeface="Calibri,Sans-Serif"/>
              <a:buChar char="●"/>
            </a:pPr>
            <a:r>
              <a:rPr lang="en-US" sz="1000" dirty="0"/>
              <a:t>Positive reinforcements to </a:t>
            </a:r>
            <a:r>
              <a:rPr lang="en-US" sz="1000" b="1" u="sng" dirty="0"/>
              <a:t>acknowledge and reward his desired behaviors</a:t>
            </a:r>
            <a:r>
              <a:rPr lang="en-US" sz="1000" b="1" dirty="0"/>
              <a:t> </a:t>
            </a:r>
            <a:r>
              <a:rPr lang="en-US" sz="1000" dirty="0"/>
              <a:t>rather than predominantly focusing on the negative consequences associated with undesired behavior.</a:t>
            </a:r>
          </a:p>
          <a:p>
            <a:pPr indent="-355556">
              <a:buFont typeface="Calibri,Sans-Serif"/>
              <a:buChar char="●"/>
            </a:pPr>
            <a:r>
              <a:rPr lang="en-US" sz="1000" b="1" u="sng" dirty="0"/>
              <a:t>Collaborative problem-solving</a:t>
            </a:r>
            <a:r>
              <a:rPr lang="en-US" sz="1000" dirty="0"/>
              <a:t>, engaging with Alex to identify issues and develop strategies he felt ownership over, </a:t>
            </a:r>
            <a:r>
              <a:rPr lang="en-US" sz="1000" b="1" u="sng" dirty="0"/>
              <a:t>helping him feel respected and heard</a:t>
            </a:r>
            <a:r>
              <a:rPr lang="en-US" sz="1000" dirty="0"/>
              <a:t>.</a:t>
            </a:r>
          </a:p>
          <a:p>
            <a:pPr indent="0"/>
            <a:endParaRPr lang="en-US" sz="1000" dirty="0"/>
          </a:p>
          <a:p>
            <a:pPr marL="0" indent="0"/>
            <a:r>
              <a:rPr lang="en-US" sz="1000" dirty="0"/>
              <a:t>By prioritizing prevention through connection, these trauma-informed interventions were designed not to control Alex but to empower him, providing a supportive framework that enabled him to learn and thrive despite his challenges.</a:t>
            </a:r>
          </a:p>
          <a:p>
            <a:pPr marL="0" indent="0"/>
            <a:endParaRPr lang="en-US" sz="1000" dirty="0"/>
          </a:p>
          <a:p>
            <a:pPr marL="0" indent="0"/>
            <a:endParaRPr lang="en-US" sz="1000" dirty="0"/>
          </a:p>
          <a:p>
            <a:pPr marL="0" indent="0"/>
            <a:endParaRPr lang="en-US" sz="1000" dirty="0"/>
          </a:p>
          <a:p>
            <a:pPr marL="0" indent="0"/>
            <a:endParaRPr lang="en-US" dirty="0"/>
          </a:p>
        </p:txBody>
      </p:sp>
      <p:sp>
        <p:nvSpPr>
          <p:cNvPr id="442" name="Google Shape;442;g2afd7cfc130_0_42:notes">
            <a:extLst>
              <a:ext uri="{FF2B5EF4-FFF2-40B4-BE49-F238E27FC236}">
                <a16:creationId xmlns:a16="http://schemas.microsoft.com/office/drawing/2014/main" id="{CDBF596E-A24D-D702-021E-5A8FA6F3491D}"/>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9998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afd7cfc130_0_68: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2afd7cfc130_0_68:notes"/>
          <p:cNvSpPr txBox="1">
            <a:spLocks noGrp="1"/>
          </p:cNvSpPr>
          <p:nvPr>
            <p:ph type="body" idx="1"/>
          </p:nvPr>
        </p:nvSpPr>
        <p:spPr>
          <a:xfrm>
            <a:off x="688181" y="4473892"/>
            <a:ext cx="5505333" cy="3660600"/>
          </a:xfrm>
          <a:prstGeom prst="rect">
            <a:avLst/>
          </a:prstGeom>
          <a:noFill/>
          <a:ln>
            <a:noFill/>
          </a:ln>
        </p:spPr>
        <p:txBody>
          <a:bodyPr spcFirstLastPara="1" wrap="square" lIns="93164" tIns="46570" rIns="93164" bIns="46570" anchor="t" anchorCtr="0">
            <a:noAutofit/>
          </a:bodyPr>
          <a:lstStyle/>
          <a:p>
            <a:pPr marL="0" indent="0"/>
            <a:endParaRPr/>
          </a:p>
        </p:txBody>
      </p:sp>
      <p:sp>
        <p:nvSpPr>
          <p:cNvPr id="457" name="Google Shape;457;g2afd7cfc130_0_68:notes"/>
          <p:cNvSpPr txBox="1">
            <a:spLocks noGrp="1"/>
          </p:cNvSpPr>
          <p:nvPr>
            <p:ph type="sldNum" idx="12"/>
          </p:nvPr>
        </p:nvSpPr>
        <p:spPr>
          <a:xfrm>
            <a:off x="3898102" y="8829967"/>
            <a:ext cx="2982080" cy="466500"/>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7: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endParaRPr/>
          </a:p>
        </p:txBody>
      </p:sp>
      <p:sp>
        <p:nvSpPr>
          <p:cNvPr id="468" name="Google Shape;468;p37: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ed868a2790_0_96: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ed868a2790_0_96: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endParaRPr/>
          </a:p>
        </p:txBody>
      </p:sp>
      <p:sp>
        <p:nvSpPr>
          <p:cNvPr id="488" name="Google Shape;488;g1ed868a2790_0_96: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15000"/>
              </a:lnSpc>
              <a:spcBef>
                <a:spcPts val="600"/>
              </a:spcBef>
            </a:pPr>
            <a:r>
              <a:rPr lang="en-US" sz="1000" dirty="0">
                <a:latin typeface="Calibri" panose="020F0502020204030204" pitchFamily="34" charset="0"/>
                <a:ea typeface="Calibri" panose="020F0502020204030204" pitchFamily="34" charset="0"/>
              </a:rPr>
              <a:t>A trauma-informed perspective serves as the umbrella, mindset, and culture for our work in schools. School Safety and Security Coordinators (SSSC), along with administrators, school staff, students, and families, are champions in </a:t>
            </a:r>
            <a:r>
              <a:rPr lang="en-US" sz="1000" b="1" dirty="0">
                <a:latin typeface="Calibri" panose="020F0502020204030204" pitchFamily="34" charset="0"/>
                <a:ea typeface="Calibri" panose="020F0502020204030204" pitchFamily="34" charset="0"/>
              </a:rPr>
              <a:t>creating safe and supportive school environments </a:t>
            </a:r>
            <a:r>
              <a:rPr lang="en-US" sz="1000" dirty="0">
                <a:latin typeface="Calibri" panose="020F0502020204030204" pitchFamily="34" charset="0"/>
                <a:ea typeface="Calibri" panose="020F0502020204030204" pitchFamily="34" charset="0"/>
              </a:rPr>
              <a:t>that promote a positive climate for learning and growth among students and staff. </a:t>
            </a:r>
          </a:p>
          <a:p>
            <a:pPr marL="0">
              <a:lnSpc>
                <a:spcPct val="115000"/>
              </a:lnSpc>
              <a:spcBef>
                <a:spcPts val="600"/>
              </a:spcBef>
            </a:pPr>
            <a:endParaRPr lang="en-US" sz="1000" dirty="0">
              <a:latin typeface="Arial" panose="020B0604020202020204" pitchFamily="34" charset="0"/>
              <a:ea typeface="Arial" panose="020B0604020202020204" pitchFamily="34" charset="0"/>
            </a:endParaRPr>
          </a:p>
          <a:p>
            <a:pPr marL="0">
              <a:lnSpc>
                <a:spcPct val="115000"/>
              </a:lnSpc>
              <a:spcBef>
                <a:spcPts val="600"/>
              </a:spcBef>
            </a:pPr>
            <a:r>
              <a:rPr lang="en-US" sz="1000" dirty="0">
                <a:latin typeface="Calibri" panose="020F0502020204030204" pitchFamily="34" charset="0"/>
                <a:ea typeface="Calibri" panose="020F0502020204030204" pitchFamily="34" charset="0"/>
              </a:rPr>
              <a:t> As an SSSC, your leadership depends on a working knowledge of trauma and toxic stress and how it impacts the brains and bodies of our youth. School personnel embrace a trauma-informed approach as a protective umbrella whose values infuse how we view academics, behavior, and school climate. </a:t>
            </a:r>
            <a:endParaRPr lang="en-US" sz="1000" dirty="0">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70858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23: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23: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buClr>
                <a:schemeClr val="dk1"/>
              </a:buClr>
              <a:buSzPts val="1100"/>
            </a:pPr>
            <a:r>
              <a:rPr lang="en-US" sz="1000" dirty="0"/>
              <a:t>Speaker Notes: </a:t>
            </a:r>
            <a:r>
              <a:rPr lang="en-US" sz="1000" b="1" dirty="0"/>
              <a:t>(PLEASE READ THIS OUT LOUD BEFORE PROCEEDING TO THE NEXT SLIDE) </a:t>
            </a:r>
            <a:r>
              <a:rPr lang="en-US" sz="1000" dirty="0"/>
              <a:t>Let’s transition back to Alex and see how we can learn more from him and his story. </a:t>
            </a:r>
            <a:endParaRPr sz="1000" b="1" dirty="0"/>
          </a:p>
          <a:p>
            <a:pPr marL="0" indent="0">
              <a:buClr>
                <a:schemeClr val="dk1"/>
              </a:buClr>
              <a:buSzPts val="1100"/>
            </a:pPr>
            <a:endParaRPr sz="1000" dirty="0"/>
          </a:p>
          <a:p>
            <a:pPr marL="0" indent="0">
              <a:buClr>
                <a:schemeClr val="dk1"/>
              </a:buClr>
              <a:buSzPts val="1100"/>
            </a:pPr>
            <a:endParaRPr sz="1000" dirty="0"/>
          </a:p>
          <a:p>
            <a:pPr marL="0" indent="0">
              <a:buClr>
                <a:schemeClr val="dk1"/>
              </a:buClr>
              <a:buSzPts val="1100"/>
            </a:pPr>
            <a:r>
              <a:rPr lang="en-US" sz="1000" dirty="0"/>
              <a:t>As Alex continued to progress in school, he demonstrated difficulty forming and maintaining friendships, likely stemming from difficulties trusting others and an inability to manage emotions effectively. Multiple interventions had been used and had been successful in the earlier grades, but the demands of middle school peer relationships were overwhelming for him. As the peer dynamics of middle school became increasingly fluid and subtle, Alex’s peer relationships continued to suffer.  He began to chew his fingernails to the quick in an attempt to manage feelings of anxiety and distress. His teachers and school staff also began to see Alex becoming more aggressive with peers and occasionally defiant toward authority figures. These “fight” reactions were part of his mal-adaptative reactions to previous and current toxic stressors.  Lack of stability and chaos in his living environment (a variety of people in and out of the home for varying lengths of time; his mother's own difficulty in being consistently emotionally available) further complicated Alex’s academic and social development. </a:t>
            </a:r>
            <a:endParaRPr sz="1000" dirty="0"/>
          </a:p>
        </p:txBody>
      </p:sp>
      <p:sp>
        <p:nvSpPr>
          <p:cNvPr id="499" name="Google Shape;499;p23: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a:extLst>
            <a:ext uri="{FF2B5EF4-FFF2-40B4-BE49-F238E27FC236}">
              <a16:creationId xmlns:a16="http://schemas.microsoft.com/office/drawing/2014/main" id="{BC9229D0-F1C3-5B0A-5FC0-69458E9C5272}"/>
            </a:ext>
          </a:extLst>
        </p:cNvPr>
        <p:cNvGrpSpPr/>
        <p:nvPr/>
      </p:nvGrpSpPr>
      <p:grpSpPr>
        <a:xfrm>
          <a:off x="0" y="0"/>
          <a:ext cx="0" cy="0"/>
          <a:chOff x="0" y="0"/>
          <a:chExt cx="0" cy="0"/>
        </a:xfrm>
      </p:grpSpPr>
      <p:sp>
        <p:nvSpPr>
          <p:cNvPr id="434" name="Google Shape;434;g2afd7cfc130_0_60:notes">
            <a:extLst>
              <a:ext uri="{FF2B5EF4-FFF2-40B4-BE49-F238E27FC236}">
                <a16:creationId xmlns:a16="http://schemas.microsoft.com/office/drawing/2014/main" id="{BBB7949A-3EEE-A89A-6DC3-5AD1BC9D63C5}"/>
              </a:ext>
            </a:extLst>
          </p:cNvPr>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r>
              <a:rPr lang="en-US" sz="1000" dirty="0"/>
              <a:t>Speaker Notes: </a:t>
            </a:r>
            <a:r>
              <a:rPr lang="en-US" sz="1000" b="1" dirty="0"/>
              <a:t>(PLEASE READ THIS OUT LOUD BEFORE REVIEWING THIS SLIDE) </a:t>
            </a:r>
            <a:r>
              <a:rPr lang="en-US" sz="1000" dirty="0"/>
              <a:t>The fight-flight-freeze reactions are brain states that are self-protective adaptations to events or circumstances threatening physical and emotional safety.  It's not uncommon for students to have difficulty perceiving danger in the environment, and sometimes, the brain reacts to a stressor </a:t>
            </a:r>
            <a:r>
              <a:rPr lang="en-US" sz="1000" i="1" dirty="0"/>
              <a:t>as if</a:t>
            </a:r>
            <a:r>
              <a:rPr lang="en-US" sz="1000" dirty="0"/>
              <a:t> the original traumatic event was happening again (</a:t>
            </a:r>
            <a:r>
              <a:rPr lang="en-US" sz="1000" i="1" dirty="0"/>
              <a:t>even though there is no actual threat</a:t>
            </a:r>
            <a:r>
              <a:rPr lang="en-US" sz="1000" dirty="0"/>
              <a:t>).  We sometimes refer to these as activators. Activators are often tied to sensations like sight, smell, sound, taste, touch, and uncertainty. In a school setting, these “activators” could be any number of things and will vary by child.</a:t>
            </a:r>
            <a:endParaRPr sz="1000" dirty="0"/>
          </a:p>
          <a:p>
            <a:pPr indent="-377778">
              <a:buFont typeface="Arial,Sans-Serif"/>
              <a:buChar char="•"/>
            </a:pPr>
            <a:r>
              <a:rPr lang="en-US" sz="1000" dirty="0"/>
              <a:t>His teacher observed that Alex had </a:t>
            </a:r>
            <a:r>
              <a:rPr lang="en-US" sz="1000" b="1" u="sng" dirty="0"/>
              <a:t>trouble with fire drills and unstructured time, and transitions.</a:t>
            </a:r>
            <a:r>
              <a:rPr lang="en-US" sz="1000" dirty="0"/>
              <a:t>  His response was often to </a:t>
            </a:r>
            <a:r>
              <a:rPr lang="en-US" sz="1000" b="1" u="sng" dirty="0"/>
              <a:t>run and hide (flight), disengage (freeze), or cry (fight) </a:t>
            </a:r>
            <a:r>
              <a:rPr lang="en-US" sz="1000" dirty="0"/>
              <a:t>inconsolably for about 20 minutes before de-escalating. </a:t>
            </a:r>
          </a:p>
          <a:p>
            <a:pPr marL="1371428" lvl="1" indent="-377778">
              <a:buFont typeface="Arial,Sans-Serif"/>
              <a:buChar char="•"/>
            </a:pPr>
            <a:r>
              <a:rPr lang="en-US" sz="1000" dirty="0"/>
              <a:t>These events activate a fight-flight-freeze reaction and are </a:t>
            </a:r>
            <a:r>
              <a:rPr lang="en-US" sz="1000" b="1" u="sng" dirty="0"/>
              <a:t>automatic and largely unconscious.</a:t>
            </a:r>
            <a:r>
              <a:rPr lang="en-US" sz="1000" dirty="0"/>
              <a:t>  The fight-flight-freeze response helps the brain decrease, end, or escape a threat and return to a peaceful state. </a:t>
            </a:r>
          </a:p>
          <a:p>
            <a:pPr indent="-377778">
              <a:buFont typeface="Arial,Sans-Serif"/>
              <a:buChar char="•"/>
            </a:pPr>
            <a:r>
              <a:rPr lang="en-US" sz="1000" dirty="0"/>
              <a:t>The interventions led by the SAP team were helpful! Alex loved learning about his brain and why he had trouble paying attention. He also found it beneficial to </a:t>
            </a:r>
            <a:r>
              <a:rPr lang="en-US" sz="1000" b="1" u="sng" dirty="0"/>
              <a:t>learn more about how his big feelings</a:t>
            </a:r>
            <a:r>
              <a:rPr lang="en-US" sz="1000" dirty="0"/>
              <a:t> sometimes got in the way of learning.  His teacher worked with him to identify times and circumstances when he demonstrated these “flight reactions” so that they could implement breathing and other calming strategies in the moment.  </a:t>
            </a:r>
          </a:p>
          <a:p>
            <a:pPr indent="-377778">
              <a:buFont typeface="Arial,Sans-Serif"/>
              <a:buChar char="•"/>
            </a:pPr>
            <a:r>
              <a:rPr lang="en-US" sz="1000" dirty="0"/>
              <a:t>Sometimes, Alex had </a:t>
            </a:r>
            <a:r>
              <a:rPr lang="en-US" sz="1000" b="1" u="sng" dirty="0"/>
              <a:t>difficulty expressing what was happening and seemed unplugged or spaced out</a:t>
            </a:r>
            <a:r>
              <a:rPr lang="en-US" sz="1000" dirty="0"/>
              <a:t>, which was a typical freeze response. Because the teachers at his school had received some </a:t>
            </a:r>
            <a:r>
              <a:rPr lang="en-US" sz="1000" b="1" u="sng" dirty="0"/>
              <a:t>training and education on trauma, Alex’s teachers learned to see this as an adaptation to toxic stress</a:t>
            </a:r>
            <a:r>
              <a:rPr lang="en-US" sz="1000" dirty="0"/>
              <a:t> outside of school. They grew in their ability to re-engage him through movement or by having the entire class do other focused attention practices like breathing.</a:t>
            </a:r>
          </a:p>
          <a:p>
            <a:pPr marL="0" indent="0"/>
            <a:endParaRPr sz="1700" dirty="0"/>
          </a:p>
        </p:txBody>
      </p:sp>
      <p:sp>
        <p:nvSpPr>
          <p:cNvPr id="435" name="Google Shape;435;g2afd7cfc130_0_60:notes">
            <a:extLst>
              <a:ext uri="{FF2B5EF4-FFF2-40B4-BE49-F238E27FC236}">
                <a16:creationId xmlns:a16="http://schemas.microsoft.com/office/drawing/2014/main" id="{5DD47CFB-FAF5-E486-1A84-87AEC97C4E7C}"/>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7709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457143" indent="-317460">
              <a:buChar char="●"/>
            </a:pPr>
            <a:r>
              <a:rPr lang="en-US"/>
              <a:t>What you are bringing – YOUR expertise and your policies/procedures/documentation </a:t>
            </a:r>
            <a:endParaRPr/>
          </a:p>
          <a:p>
            <a:pPr marL="457143" indent="-317460">
              <a:buChar char="●"/>
            </a:pPr>
            <a:r>
              <a:rPr lang="en-US"/>
              <a:t>Show Webpage with Slide Deck and Resources</a:t>
            </a:r>
            <a:endParaRPr/>
          </a:p>
          <a:p>
            <a:pPr marL="457143" indent="-317460">
              <a:buChar char="●"/>
            </a:pPr>
            <a:r>
              <a:rPr lang="en-US"/>
              <a:t>For participants who brought printed manuals, point out how manual is laid out with appendixes at back</a:t>
            </a:r>
            <a:endParaRPr/>
          </a:p>
        </p:txBody>
      </p:sp>
      <p:sp>
        <p:nvSpPr>
          <p:cNvPr id="128" name="Google Shape;128;p4: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a:extLst>
            <a:ext uri="{FF2B5EF4-FFF2-40B4-BE49-F238E27FC236}">
              <a16:creationId xmlns:a16="http://schemas.microsoft.com/office/drawing/2014/main" id="{AF56E889-4FD7-2064-5081-407EFFEB2326}"/>
            </a:ext>
          </a:extLst>
        </p:cNvPr>
        <p:cNvGrpSpPr/>
        <p:nvPr/>
      </p:nvGrpSpPr>
      <p:grpSpPr>
        <a:xfrm>
          <a:off x="0" y="0"/>
          <a:ext cx="0" cy="0"/>
          <a:chOff x="0" y="0"/>
          <a:chExt cx="0" cy="0"/>
        </a:xfrm>
      </p:grpSpPr>
      <p:sp>
        <p:nvSpPr>
          <p:cNvPr id="434" name="Google Shape;434;g2afd7cfc130_0_60:notes">
            <a:extLst>
              <a:ext uri="{FF2B5EF4-FFF2-40B4-BE49-F238E27FC236}">
                <a16:creationId xmlns:a16="http://schemas.microsoft.com/office/drawing/2014/main" id="{0D86880A-C48A-215A-429B-0B0AD17BBBA4}"/>
              </a:ext>
            </a:extLst>
          </p:cNvPr>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r>
              <a:rPr lang="en-US" sz="1000" dirty="0"/>
              <a:t>Speaker Notes: </a:t>
            </a:r>
            <a:r>
              <a:rPr lang="en-US" sz="1000" b="1" dirty="0"/>
              <a:t>(PLEASE READ THIS OUT LOUD BEFORE REVIEWING THIS SLIDE) </a:t>
            </a:r>
            <a:r>
              <a:rPr lang="en-US" sz="1000" dirty="0"/>
              <a:t>The fight-flight-freeze reactions are brain states that are self-protective adaptations to events or circumstances threatening physical and emotional safety.  It's not uncommon for students to have difficulty perceiving danger in the environment, and sometimes, the brain reacts to a stressor </a:t>
            </a:r>
            <a:r>
              <a:rPr lang="en-US" sz="1000" i="1" dirty="0"/>
              <a:t>as if</a:t>
            </a:r>
            <a:r>
              <a:rPr lang="en-US" sz="1000" dirty="0"/>
              <a:t> the original traumatic event was happening again (</a:t>
            </a:r>
            <a:r>
              <a:rPr lang="en-US" sz="1000" i="1" dirty="0"/>
              <a:t>even though there is no actual threat</a:t>
            </a:r>
            <a:r>
              <a:rPr lang="en-US" sz="1000" dirty="0"/>
              <a:t>).  We sometimes refer to these as activators. Activators are often tied to sensations like sight, smell, sound, taste, touch, and uncertainty. In a school setting, these “activators” could be any number of things and will vary by child.</a:t>
            </a:r>
            <a:endParaRPr sz="1000" dirty="0"/>
          </a:p>
          <a:p>
            <a:pPr indent="-377778">
              <a:buFont typeface="Arial,Sans-Serif"/>
              <a:buChar char="•"/>
            </a:pPr>
            <a:r>
              <a:rPr lang="en-US" sz="1000" dirty="0"/>
              <a:t>His teacher observed that Alex had </a:t>
            </a:r>
            <a:r>
              <a:rPr lang="en-US" sz="1000" b="1" u="sng" dirty="0"/>
              <a:t>trouble with fire drills and unstructured time, and transitions.</a:t>
            </a:r>
            <a:r>
              <a:rPr lang="en-US" sz="1000" dirty="0"/>
              <a:t>  His response was often to </a:t>
            </a:r>
            <a:r>
              <a:rPr lang="en-US" sz="1000" b="1" u="sng" dirty="0"/>
              <a:t>run and hide (flight), disengage (freeze), or cry (fight) </a:t>
            </a:r>
            <a:r>
              <a:rPr lang="en-US" sz="1000" dirty="0"/>
              <a:t>inconsolably for about 20 minutes before de-escalating. </a:t>
            </a:r>
          </a:p>
          <a:p>
            <a:pPr marL="1371428" lvl="1" indent="-377778">
              <a:buFont typeface="Arial,Sans-Serif"/>
              <a:buChar char="•"/>
            </a:pPr>
            <a:r>
              <a:rPr lang="en-US" sz="1000" dirty="0"/>
              <a:t>These events activate a fight-flight-freeze reaction and are </a:t>
            </a:r>
            <a:r>
              <a:rPr lang="en-US" sz="1000" b="1" u="sng" dirty="0"/>
              <a:t>automatic and largely unconscious.</a:t>
            </a:r>
            <a:r>
              <a:rPr lang="en-US" sz="1000" dirty="0"/>
              <a:t>  The fight-flight-freeze response helps the brain decrease, end, or escape a threat and return to a peaceful state. </a:t>
            </a:r>
          </a:p>
          <a:p>
            <a:pPr indent="-377778">
              <a:buFont typeface="Arial,Sans-Serif"/>
              <a:buChar char="•"/>
            </a:pPr>
            <a:r>
              <a:rPr lang="en-US" sz="1000" dirty="0"/>
              <a:t>The interventions led by the SAP team were helpful! Alex loved learning about his brain and why he had trouble paying attention. He also found it beneficial to </a:t>
            </a:r>
            <a:r>
              <a:rPr lang="en-US" sz="1000" b="1" u="sng" dirty="0"/>
              <a:t>learn more about how his big feelings</a:t>
            </a:r>
            <a:r>
              <a:rPr lang="en-US" sz="1000" dirty="0"/>
              <a:t> sometimes got in the way of learning.  His teacher worked with him to identify times and circumstances when he demonstrated these “flight reactions” so that they could implement breathing and other calming strategies in the moment.  </a:t>
            </a:r>
          </a:p>
          <a:p>
            <a:pPr indent="-377778">
              <a:buFont typeface="Arial,Sans-Serif"/>
              <a:buChar char="•"/>
            </a:pPr>
            <a:r>
              <a:rPr lang="en-US" sz="1000" dirty="0"/>
              <a:t>Sometimes, Alex had </a:t>
            </a:r>
            <a:r>
              <a:rPr lang="en-US" sz="1000" b="1" u="sng" dirty="0"/>
              <a:t>difficulty expressing what was happening and seemed unplugged or spaced out</a:t>
            </a:r>
            <a:r>
              <a:rPr lang="en-US" sz="1000" dirty="0"/>
              <a:t>, which was a typical freeze response. Because the teachers at his school had received some </a:t>
            </a:r>
            <a:r>
              <a:rPr lang="en-US" sz="1000" b="1" u="sng" dirty="0"/>
              <a:t>training and education on trauma, Alex’s teachers learned to see this as an adaptation to toxic stress</a:t>
            </a:r>
            <a:r>
              <a:rPr lang="en-US" sz="1000" dirty="0"/>
              <a:t> outside of school. They grew in their ability to re-engage him through movement or by having the entire class do other focused attention practices like breathing.</a:t>
            </a:r>
          </a:p>
          <a:p>
            <a:pPr marL="0" indent="0"/>
            <a:endParaRPr sz="1700" dirty="0"/>
          </a:p>
        </p:txBody>
      </p:sp>
      <p:sp>
        <p:nvSpPr>
          <p:cNvPr id="435" name="Google Shape;435;g2afd7cfc130_0_60:notes">
            <a:extLst>
              <a:ext uri="{FF2B5EF4-FFF2-40B4-BE49-F238E27FC236}">
                <a16:creationId xmlns:a16="http://schemas.microsoft.com/office/drawing/2014/main" id="{FA0296D2-9CD9-2F44-EF30-E98466312C77}"/>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05629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afd7cfc130_0_93: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afd7cfc130_0_93:notes"/>
          <p:cNvSpPr txBox="1">
            <a:spLocks noGrp="1"/>
          </p:cNvSpPr>
          <p:nvPr>
            <p:ph type="body" idx="1"/>
          </p:nvPr>
        </p:nvSpPr>
        <p:spPr>
          <a:xfrm>
            <a:off x="688181" y="4473892"/>
            <a:ext cx="5505333" cy="3660600"/>
          </a:xfrm>
          <a:prstGeom prst="rect">
            <a:avLst/>
          </a:prstGeom>
          <a:noFill/>
          <a:ln>
            <a:noFill/>
          </a:ln>
        </p:spPr>
        <p:txBody>
          <a:bodyPr spcFirstLastPara="1" wrap="square" lIns="93164" tIns="46570" rIns="93164" bIns="46570" anchor="t" anchorCtr="0">
            <a:noAutofit/>
          </a:bodyPr>
          <a:lstStyle/>
          <a:p>
            <a:pPr marL="0" indent="0">
              <a:buSzPts val="1100"/>
            </a:pPr>
            <a:endParaRPr dirty="0"/>
          </a:p>
        </p:txBody>
      </p:sp>
      <p:sp>
        <p:nvSpPr>
          <p:cNvPr id="531" name="Google Shape;531;g2afd7cfc130_0_93:notes"/>
          <p:cNvSpPr txBox="1">
            <a:spLocks noGrp="1"/>
          </p:cNvSpPr>
          <p:nvPr>
            <p:ph type="sldNum" idx="12"/>
          </p:nvPr>
        </p:nvSpPr>
        <p:spPr>
          <a:xfrm>
            <a:off x="3898102" y="8829967"/>
            <a:ext cx="2982080" cy="466500"/>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2188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E0126-4F24-BE8C-41F4-E4E6F3751C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1E7EC-1695-76D2-B90A-20A1477F5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E7095-1A0E-F43E-B5DE-AE0CF64C8F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09EE04-9F92-364B-F8EC-5518E981AEA8}"/>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83739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42: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pPr>
            <a:r>
              <a:rPr lang="en-US" sz="1000" dirty="0">
                <a:latin typeface="Calibri" panose="020F0502020204030204" pitchFamily="34" charset="0"/>
                <a:ea typeface="Calibri" panose="020F0502020204030204" pitchFamily="34" charset="0"/>
              </a:rPr>
              <a:t>There are many different types of traumatic events that humans may experience.  In their document </a:t>
            </a:r>
            <a:r>
              <a:rPr lang="en-US" sz="1000" i="1" dirty="0">
                <a:latin typeface="Calibri" panose="020F0502020204030204" pitchFamily="34" charset="0"/>
                <a:ea typeface="Calibri" panose="020F0502020204030204" pitchFamily="34" charset="0"/>
              </a:rPr>
              <a:t>“Empowerment Through a Common Language”, </a:t>
            </a:r>
            <a:r>
              <a:rPr lang="en-US" sz="1000" dirty="0">
                <a:latin typeface="Calibri" panose="020F0502020204030204" pitchFamily="34" charset="0"/>
                <a:ea typeface="Calibri" panose="020F0502020204030204" pitchFamily="34" charset="0"/>
              </a:rPr>
              <a:t>the Pennsylvania Department of Education described various terms that are used to describe exposure to events that may or may not be perceived as traumatic: </a:t>
            </a:r>
            <a:endParaRPr lang="en-US" sz="1000" dirty="0">
              <a:latin typeface="Arial" panose="020B0604020202020204" pitchFamily="34" charset="0"/>
              <a:ea typeface="Arial" panose="020B0604020202020204" pitchFamily="34" charset="0"/>
            </a:endParaRPr>
          </a:p>
          <a:p>
            <a:pPr marL="0">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u="sng" dirty="0">
                <a:solidFill>
                  <a:srgbClr val="333333"/>
                </a:solidFill>
                <a:highlight>
                  <a:srgbClr val="FFFFFF"/>
                </a:highlight>
                <a:latin typeface="Calibri" panose="020F0502020204030204" pitchFamily="34" charset="0"/>
                <a:ea typeface="Calibri" panose="020F0502020204030204" pitchFamily="34" charset="0"/>
              </a:rPr>
              <a:t>Community violence</a:t>
            </a:r>
            <a:r>
              <a:rPr lang="en-US" sz="1000" dirty="0">
                <a:solidFill>
                  <a:srgbClr val="333333"/>
                </a:solidFill>
                <a:highlight>
                  <a:srgbClr val="FFFFFF"/>
                </a:highlight>
                <a:latin typeface="Calibri" panose="020F0502020204030204" pitchFamily="34" charset="0"/>
                <a:ea typeface="Calibri" panose="020F0502020204030204" pitchFamily="34" charset="0"/>
              </a:rPr>
              <a:t>: Robberies, shootings, assault, gang-related violence, hate crimes, and group trauma affecting a particular community</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u="sng" dirty="0">
                <a:solidFill>
                  <a:srgbClr val="333333"/>
                </a:solidFill>
                <a:highlight>
                  <a:srgbClr val="FFFFFF"/>
                </a:highlight>
                <a:latin typeface="Calibri" panose="020F0502020204030204" pitchFamily="34" charset="0"/>
                <a:ea typeface="Calibri" panose="020F0502020204030204" pitchFamily="34" charset="0"/>
              </a:rPr>
              <a:t>Family trauma</a:t>
            </a:r>
            <a:r>
              <a:rPr lang="en-US" sz="1000" dirty="0">
                <a:solidFill>
                  <a:srgbClr val="333333"/>
                </a:solidFill>
                <a:highlight>
                  <a:srgbClr val="FFFFFF"/>
                </a:highlight>
                <a:latin typeface="Calibri" panose="020F0502020204030204" pitchFamily="34" charset="0"/>
                <a:ea typeface="Calibri" panose="020F0502020204030204" pitchFamily="34" charset="0"/>
              </a:rPr>
              <a:t>: Abuse, neglect, experiencing or witnessing domestic violence, death,</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incarceration of family members, family substance abuse, family mental health needs,</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family medical needs, divorce/separation</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u="sng" dirty="0">
                <a:solidFill>
                  <a:srgbClr val="333333"/>
                </a:solidFill>
                <a:highlight>
                  <a:srgbClr val="FFFFFF"/>
                </a:highlight>
                <a:latin typeface="Calibri" panose="020F0502020204030204" pitchFamily="34" charset="0"/>
                <a:ea typeface="Calibri" panose="020F0502020204030204" pitchFamily="34" charset="0"/>
              </a:rPr>
              <a:t>Grief and Loss</a:t>
            </a:r>
            <a:r>
              <a:rPr lang="en-US" sz="1000" dirty="0">
                <a:solidFill>
                  <a:srgbClr val="333333"/>
                </a:solidFill>
                <a:highlight>
                  <a:srgbClr val="FFFFFF"/>
                </a:highlight>
                <a:latin typeface="Calibri" panose="020F0502020204030204" pitchFamily="34" charset="0"/>
                <a:ea typeface="Calibri" panose="020F0502020204030204" pitchFamily="34" charset="0"/>
              </a:rPr>
              <a:t>: The death of a loved one, classmate/teacher, or someone the child</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knows, including pets</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u="sng" dirty="0">
                <a:solidFill>
                  <a:srgbClr val="333333"/>
                </a:solidFill>
                <a:highlight>
                  <a:srgbClr val="FFFFFF"/>
                </a:highlight>
                <a:latin typeface="Calibri" panose="020F0502020204030204" pitchFamily="34" charset="0"/>
                <a:ea typeface="Calibri" panose="020F0502020204030204" pitchFamily="34" charset="0"/>
              </a:rPr>
              <a:t>Human-caused disasters</a:t>
            </a:r>
            <a:r>
              <a:rPr lang="en-US" sz="1000" dirty="0">
                <a:solidFill>
                  <a:srgbClr val="333333"/>
                </a:solidFill>
                <a:highlight>
                  <a:srgbClr val="FFFFFF"/>
                </a:highlight>
                <a:latin typeface="Calibri" panose="020F0502020204030204" pitchFamily="34" charset="0"/>
                <a:ea typeface="Calibri" panose="020F0502020204030204" pitchFamily="34" charset="0"/>
              </a:rPr>
              <a:t>: Accidents, wars, environmental disasters, acts of terrorism</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Quattrocento Sans" panose="020B0502050000020003" pitchFamily="34" charset="0"/>
                <a:ea typeface="Quattrocento Sans" panose="020B0502050000020003" pitchFamily="34" charset="0"/>
                <a:cs typeface="Quattrocento Sans" panose="020B0502050000020003" pitchFamily="34" charset="0"/>
              </a:rPr>
              <a:t>h</a:t>
            </a:r>
            <a:r>
              <a:rPr lang="en-US" sz="1000" dirty="0">
                <a:solidFill>
                  <a:srgbClr val="0000FF"/>
                </a:solidFill>
                <a:latin typeface="Quattrocento Sans" panose="020B0502050000020003" pitchFamily="34" charset="0"/>
                <a:ea typeface="Quattrocento Sans" panose="020B0502050000020003" pitchFamily="34" charset="0"/>
                <a:cs typeface="Quattrocento Sans" panose="020B0502050000020003" pitchFamily="34" charset="0"/>
                <a:hlinkClick r:id="rId3"/>
              </a:rPr>
              <a:t>ttps://www.education.pa.gov/Documents/K-12/Safe%20Schools/MentalHealth/Empowerment%20Through%20Common%20Langauge%20in%20PA.pdf</a:t>
            </a:r>
            <a:endParaRPr lang="en-US" sz="1000" dirty="0">
              <a:latin typeface="Arial" panose="020B0604020202020204" pitchFamily="34" charset="0"/>
              <a:ea typeface="Arial" panose="020B0604020202020204" pitchFamily="34" charset="0"/>
            </a:endParaRPr>
          </a:p>
          <a:p>
            <a:pPr marL="0" indent="0"/>
            <a:endParaRPr dirty="0"/>
          </a:p>
        </p:txBody>
      </p:sp>
      <p:sp>
        <p:nvSpPr>
          <p:cNvPr id="577" name="Google Shape;577;p4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ac08e1b665_4_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ac08e1b665_4_0: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342857" indent="-342857">
              <a:lnSpc>
                <a:spcPct val="115000"/>
              </a:lnSpc>
              <a:buFont typeface="Arial" panose="020B0604020202020204" pitchFamily="34" charset="0"/>
              <a:buChar char="●"/>
            </a:pPr>
            <a:r>
              <a:rPr lang="en-US" sz="1000" u="sng" dirty="0">
                <a:solidFill>
                  <a:srgbClr val="333333"/>
                </a:solidFill>
                <a:highlight>
                  <a:srgbClr val="FFFFFF"/>
                </a:highlight>
                <a:latin typeface="Calibri" panose="020F0502020204030204" pitchFamily="34" charset="0"/>
                <a:ea typeface="Calibri" panose="020F0502020204030204" pitchFamily="34" charset="0"/>
              </a:rPr>
              <a:t>Medical trauma</a:t>
            </a:r>
            <a:r>
              <a:rPr lang="en-US" sz="1000" dirty="0">
                <a:solidFill>
                  <a:srgbClr val="333333"/>
                </a:solidFill>
                <a:highlight>
                  <a:srgbClr val="FFFFFF"/>
                </a:highlight>
                <a:latin typeface="Calibri" panose="020F0502020204030204" pitchFamily="34" charset="0"/>
                <a:ea typeface="Calibri" panose="020F0502020204030204" pitchFamily="34" charset="0"/>
              </a:rPr>
              <a:t>: Pain, injury and serious illness, invasive medical procedures or</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treatments, acute or chronic illnesses such as cancer</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u="sng" dirty="0">
                <a:solidFill>
                  <a:srgbClr val="333333"/>
                </a:solidFill>
                <a:highlight>
                  <a:srgbClr val="FFFFFF"/>
                </a:highlight>
                <a:latin typeface="Calibri" panose="020F0502020204030204" pitchFamily="34" charset="0"/>
                <a:ea typeface="Calibri" panose="020F0502020204030204" pitchFamily="34" charset="0"/>
              </a:rPr>
              <a:t>Natural disasters</a:t>
            </a:r>
            <a:r>
              <a:rPr lang="en-US" sz="1000" dirty="0">
                <a:solidFill>
                  <a:srgbClr val="333333"/>
                </a:solidFill>
                <a:highlight>
                  <a:srgbClr val="FFFFFF"/>
                </a:highlight>
                <a:latin typeface="Calibri" panose="020F0502020204030204" pitchFamily="34" charset="0"/>
                <a:ea typeface="Calibri" panose="020F0502020204030204" pitchFamily="34" charset="0"/>
              </a:rPr>
              <a:t>: Hurricanes, fires, floods, pandemics, tornado</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u="sng" dirty="0">
                <a:solidFill>
                  <a:srgbClr val="333333"/>
                </a:solidFill>
                <a:highlight>
                  <a:srgbClr val="FFFFFF"/>
                </a:highlight>
                <a:latin typeface="Calibri" panose="020F0502020204030204" pitchFamily="34" charset="0"/>
                <a:ea typeface="Calibri" panose="020F0502020204030204" pitchFamily="34" charset="0"/>
              </a:rPr>
              <a:t>Poverty</a:t>
            </a:r>
            <a:r>
              <a:rPr lang="en-US" sz="1000" dirty="0">
                <a:solidFill>
                  <a:srgbClr val="333333"/>
                </a:solidFill>
                <a:highlight>
                  <a:srgbClr val="FFFFFF"/>
                </a:highlight>
                <a:latin typeface="Calibri" panose="020F0502020204030204" pitchFamily="34" charset="0"/>
                <a:ea typeface="Calibri" panose="020F0502020204030204" pitchFamily="34" charset="0"/>
              </a:rPr>
              <a:t>: Lack of resources, support networks, or mobility, financial stressors;</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homelessness</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u="sng" dirty="0">
                <a:solidFill>
                  <a:srgbClr val="333333"/>
                </a:solidFill>
                <a:highlight>
                  <a:srgbClr val="FFFFFF"/>
                </a:highlight>
                <a:latin typeface="Calibri" panose="020F0502020204030204" pitchFamily="34" charset="0"/>
                <a:ea typeface="Calibri" panose="020F0502020204030204" pitchFamily="34" charset="0"/>
              </a:rPr>
              <a:t>Refugee and Immigrant trauma</a:t>
            </a:r>
            <a:r>
              <a:rPr lang="en-US" sz="1000" dirty="0">
                <a:solidFill>
                  <a:srgbClr val="333333"/>
                </a:solidFill>
                <a:highlight>
                  <a:srgbClr val="FFFFFF"/>
                </a:highlight>
                <a:latin typeface="Calibri" panose="020F0502020204030204" pitchFamily="34" charset="0"/>
                <a:ea typeface="Calibri" panose="020F0502020204030204" pitchFamily="34" charset="0"/>
              </a:rPr>
              <a:t>: Exposure to war, political violence, torture, forced</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displacement, migration and acculturation stressors, fears of deportation</a:t>
            </a:r>
            <a:endParaRPr lang="en-US" sz="1000" dirty="0">
              <a:latin typeface="Arial" panose="020B0604020202020204" pitchFamily="34" charset="0"/>
              <a:ea typeface="Arial" panose="020B0604020202020204" pitchFamily="34" charset="0"/>
            </a:endParaRPr>
          </a:p>
          <a:p>
            <a:pPr marL="0">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u="sng" dirty="0">
                <a:solidFill>
                  <a:srgbClr val="333333"/>
                </a:solidFill>
                <a:highlight>
                  <a:srgbClr val="FFFFFF"/>
                </a:highlight>
                <a:latin typeface="Calibri" panose="020F0502020204030204" pitchFamily="34" charset="0"/>
                <a:ea typeface="Calibri" panose="020F0502020204030204" pitchFamily="34" charset="0"/>
              </a:rPr>
              <a:t>School violence</a:t>
            </a:r>
            <a:r>
              <a:rPr lang="en-US" sz="1000" dirty="0">
                <a:solidFill>
                  <a:srgbClr val="333333"/>
                </a:solidFill>
                <a:highlight>
                  <a:srgbClr val="FFFFFF"/>
                </a:highlight>
                <a:latin typeface="Calibri" panose="020F0502020204030204" pitchFamily="34" charset="0"/>
                <a:ea typeface="Calibri" panose="020F0502020204030204" pitchFamily="34" charset="0"/>
              </a:rPr>
              <a:t>: Threats, fights, school shootings, bullying, violent loss of a student or staff member</a:t>
            </a:r>
          </a:p>
          <a:p>
            <a:pPr marL="342857" indent="-342857">
              <a:lnSpc>
                <a:spcPct val="115000"/>
              </a:lnSpc>
              <a:buFont typeface="Arial" panose="020B0604020202020204" pitchFamily="34" charset="0"/>
              <a:buChar char="●"/>
            </a:pP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u="sng" dirty="0">
                <a:solidFill>
                  <a:srgbClr val="333333"/>
                </a:solidFill>
                <a:latin typeface="Calibri" panose="020F0502020204030204" pitchFamily="34" charset="0"/>
                <a:ea typeface="Calibri" panose="020F0502020204030204" pitchFamily="34" charset="0"/>
              </a:rPr>
              <a:t>Toxic stress</a:t>
            </a:r>
            <a:r>
              <a:rPr lang="en-US" sz="1000" dirty="0">
                <a:solidFill>
                  <a:srgbClr val="333333"/>
                </a:solidFill>
                <a:latin typeface="Calibri" panose="020F0502020204030204" pitchFamily="34" charset="0"/>
                <a:ea typeface="Calibri" panose="020F0502020204030204" pitchFamily="34" charset="0"/>
              </a:rPr>
              <a:t>: </a:t>
            </a:r>
            <a:r>
              <a:rPr lang="en-US" sz="1000" dirty="0">
                <a:solidFill>
                  <a:srgbClr val="444746"/>
                </a:solidFill>
                <a:latin typeface="Roboto" panose="02000000000000000000" pitchFamily="2" charset="0"/>
                <a:ea typeface="Roboto" panose="02000000000000000000" pitchFamily="2" charset="0"/>
                <a:cs typeface="Roboto" panose="02000000000000000000" pitchFamily="2" charset="0"/>
              </a:rPr>
              <a:t> is a one time or chronic adversity that is experienced WITHOUT the context of a supportive relationship.</a:t>
            </a:r>
            <a:endParaRPr lang="en-US" sz="1000" dirty="0">
              <a:latin typeface="Arial" panose="020B0604020202020204" pitchFamily="34" charset="0"/>
              <a:ea typeface="Arial" panose="020B0604020202020204" pitchFamily="34" charset="0"/>
            </a:endParaRPr>
          </a:p>
          <a:p>
            <a:pPr marL="0" indent="0"/>
            <a:endParaRPr lang="en-US" sz="1000" dirty="0"/>
          </a:p>
          <a:p>
            <a:pPr marL="0" indent="0"/>
            <a:endParaRPr lang="en-US" sz="1000" dirty="0"/>
          </a:p>
          <a:p>
            <a:pPr marL="0" indent="0"/>
            <a:r>
              <a:rPr lang="en-US" sz="1000" dirty="0"/>
              <a:t>"Toxic stress is stress that is prolonged, severe, or chronic, can cause significant problems with health and development. (Franke, 2014). Such stress, that itself creates additional challenges for a person’s functioning, is toxic stress (Harvard University Center for the Developing Child, n.d.). Typically, one of the key differences between toxic and tolerable stress is the presence (or absence) of supportive, protective interpersonal relationships</a:t>
            </a:r>
          </a:p>
        </p:txBody>
      </p:sp>
      <p:sp>
        <p:nvSpPr>
          <p:cNvPr id="586" name="Google Shape;586;g2ac08e1b665_4_0: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3: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342857" indent="-342857">
              <a:lnSpc>
                <a:spcPct val="115000"/>
              </a:lnSpc>
              <a:spcBef>
                <a:spcPts val="1400"/>
              </a:spcBef>
              <a:spcAft>
                <a:spcPts val="1400"/>
              </a:spcAft>
              <a:buFont typeface="+mj-lt"/>
              <a:buAutoNum type="alphaUcPeriod"/>
            </a:pPr>
            <a:r>
              <a:rPr lang="en-US" sz="1000" b="1" dirty="0">
                <a:latin typeface="Calibri" panose="020F0502020204030204" pitchFamily="34" charset="0"/>
                <a:ea typeface="Calibri" panose="020F0502020204030204" pitchFamily="34" charset="0"/>
              </a:rPr>
              <a:t>How Prevalent is Trauma?</a:t>
            </a:r>
            <a:endParaRPr lang="en-US" sz="1000" b="1" dirty="0">
              <a:latin typeface="Times New Roman" panose="02020603050405020304" pitchFamily="18" charset="0"/>
              <a:ea typeface="Times New Roman" panose="02020603050405020304" pitchFamily="18" charset="0"/>
            </a:endParaRPr>
          </a:p>
          <a:p>
            <a:pPr marL="0">
              <a:lnSpc>
                <a:spcPct val="115000"/>
              </a:lnSpc>
            </a:pPr>
            <a:r>
              <a:rPr lang="en-US" sz="1000" dirty="0">
                <a:highlight>
                  <a:srgbClr val="FFFFFF"/>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dirty="0">
                <a:highlight>
                  <a:srgbClr val="FFFFFF"/>
                </a:highlight>
                <a:latin typeface="Calibri" panose="020F0502020204030204" pitchFamily="34" charset="0"/>
                <a:ea typeface="Calibri" panose="020F0502020204030204" pitchFamily="34" charset="0"/>
              </a:rPr>
              <a:t>Research suggests that by age 17, two out of three children have experienced a traumatic event or toxic stressor that has influenced their development.</a:t>
            </a:r>
            <a:endParaRPr lang="en-US" sz="1000" dirty="0">
              <a:latin typeface="Arial" panose="020B0604020202020204" pitchFamily="34" charset="0"/>
              <a:ea typeface="Arial" panose="020B0604020202020204" pitchFamily="34" charset="0"/>
            </a:endParaRPr>
          </a:p>
          <a:p>
            <a:pPr indent="-340317">
              <a:buFont typeface="Calibri,Sans-Serif"/>
              <a:buChar char="●"/>
            </a:pPr>
            <a:endParaRPr lang="en-US" sz="1000" dirty="0"/>
          </a:p>
          <a:p>
            <a:pPr indent="-340317">
              <a:buFont typeface="Calibri,Sans-Serif"/>
              <a:buChar char="●"/>
            </a:pPr>
            <a:endParaRPr lang="en-US" sz="1000" dirty="0"/>
          </a:p>
          <a:p>
            <a:pPr indent="-340317">
              <a:buFont typeface="Calibri,Sans-Serif"/>
              <a:buChar char="●"/>
            </a:pPr>
            <a:r>
              <a:rPr lang="en-US" sz="1000" dirty="0"/>
              <a:t>At least </a:t>
            </a:r>
            <a:r>
              <a:rPr lang="en-US" sz="1000" b="1" dirty="0"/>
              <a:t>1 in 7 children have experienced child abuse and/or neglect</a:t>
            </a:r>
            <a:r>
              <a:rPr lang="en-US" sz="1000" dirty="0"/>
              <a:t> in the past year, and this is likely an underestimate. </a:t>
            </a:r>
          </a:p>
          <a:p>
            <a:pPr indent="-340317">
              <a:buFont typeface="Calibri,Sans-Serif"/>
              <a:buChar char="●"/>
            </a:pPr>
            <a:endParaRPr lang="en-US" sz="1000" dirty="0"/>
          </a:p>
          <a:p>
            <a:pPr indent="-340317">
              <a:buFont typeface="Calibri,Sans-Serif"/>
              <a:buChar char="●"/>
            </a:pPr>
            <a:r>
              <a:rPr lang="en-US" sz="1000" dirty="0"/>
              <a:t>In 2019, </a:t>
            </a:r>
            <a:r>
              <a:rPr lang="en-US" sz="1000" b="1" dirty="0"/>
              <a:t>1,840 children died of abuse and neglect</a:t>
            </a:r>
            <a:r>
              <a:rPr lang="en-US" sz="1000" dirty="0"/>
              <a:t> in the United States.</a:t>
            </a:r>
          </a:p>
          <a:p>
            <a:pPr indent="-340317">
              <a:buFont typeface="Calibri,Sans-Serif"/>
              <a:buChar char="●"/>
            </a:pPr>
            <a:endParaRPr lang="en-US" sz="1000" dirty="0"/>
          </a:p>
          <a:p>
            <a:pPr indent="-340317">
              <a:buFont typeface="Calibri,Sans-Serif"/>
              <a:buChar char="●"/>
            </a:pPr>
            <a:r>
              <a:rPr lang="en-US" sz="1000" dirty="0"/>
              <a:t>Each day, more than 1,000 youths are treated in emergency departments for physical assault-related injuries.</a:t>
            </a:r>
          </a:p>
          <a:p>
            <a:pPr indent="-340317">
              <a:buFont typeface="Calibri,Sans-Serif"/>
              <a:buChar char="●"/>
            </a:pPr>
            <a:endParaRPr lang="en-US" sz="1000" dirty="0"/>
          </a:p>
          <a:p>
            <a:pPr indent="-340317">
              <a:buFont typeface="Calibri,Sans-Serif"/>
              <a:buChar char="●"/>
            </a:pPr>
            <a:r>
              <a:rPr lang="en-US" sz="1000" dirty="0"/>
              <a:t>In 2019, about </a:t>
            </a:r>
            <a:r>
              <a:rPr lang="en-US" sz="1000" b="1" dirty="0"/>
              <a:t>1 in 5 high school students reported being bullied</a:t>
            </a:r>
            <a:r>
              <a:rPr lang="en-US" sz="1000" dirty="0"/>
              <a:t> on school property in the last year.</a:t>
            </a:r>
          </a:p>
          <a:p>
            <a:pPr indent="-340317">
              <a:buFont typeface="Calibri,Sans-Serif"/>
              <a:buChar char="●"/>
            </a:pPr>
            <a:endParaRPr lang="en-US" sz="1000" dirty="0"/>
          </a:p>
          <a:p>
            <a:pPr indent="-340317">
              <a:buFont typeface="Calibri,Sans-Serif"/>
              <a:buChar char="●"/>
            </a:pPr>
            <a:r>
              <a:rPr lang="en-US" sz="1000" dirty="0"/>
              <a:t>About 8% of high school students had been in a physical fight on school property one or more times during the 12 months before the survey.</a:t>
            </a:r>
          </a:p>
          <a:p>
            <a:pPr indent="-340317">
              <a:buFont typeface="Calibri,Sans-Serif"/>
              <a:buChar char="●"/>
            </a:pPr>
            <a:endParaRPr lang="en-US" sz="1000" dirty="0"/>
          </a:p>
          <a:p>
            <a:pPr indent="-340317">
              <a:buFont typeface="Calibri,Sans-Serif"/>
              <a:buChar char="●"/>
            </a:pPr>
            <a:r>
              <a:rPr lang="en-US" sz="1000" dirty="0"/>
              <a:t>Each day, about </a:t>
            </a:r>
            <a:r>
              <a:rPr lang="en-US" sz="1000" b="1" dirty="0"/>
              <a:t>14 youths die from homicide</a:t>
            </a:r>
            <a:r>
              <a:rPr lang="en-US" sz="1000" dirty="0"/>
              <a:t>, and more than 1,300 are treated in emergency departments for violence-related injuries.</a:t>
            </a:r>
          </a:p>
          <a:p>
            <a:pPr indent="-340317">
              <a:buFont typeface="Calibri,Sans-Serif"/>
              <a:buChar char="●"/>
            </a:pPr>
            <a:endParaRPr lang="en-US" sz="1000" dirty="0"/>
          </a:p>
          <a:p>
            <a:pPr indent="-340317">
              <a:buFont typeface="Calibri,Sans-Serif"/>
              <a:buChar char="●"/>
            </a:pPr>
            <a:r>
              <a:rPr lang="en-US" sz="1000" dirty="0"/>
              <a:t>The COVID-19 pandemic, its isolation, and disruptions were</a:t>
            </a:r>
            <a:r>
              <a:rPr lang="en-US" sz="1000" b="1" dirty="0"/>
              <a:t> major collective trauma events </a:t>
            </a:r>
            <a:r>
              <a:rPr lang="en-US" sz="1000" dirty="0"/>
              <a:t>with increased mental health problems among youth, with a m</a:t>
            </a:r>
            <a:r>
              <a:rPr lang="en-US" sz="1000" b="1" dirty="0"/>
              <a:t>ore significant impact noted among vulnerable group</a:t>
            </a:r>
            <a:r>
              <a:rPr lang="en-US" sz="1000" dirty="0"/>
              <a:t>s, such as those with pre-existing mental health problems, those with physical disabilities, racial and ethnic minorities, and sexual minorities</a:t>
            </a:r>
            <a:r>
              <a:rPr lang="en-US" sz="1000" i="1" dirty="0"/>
              <a:t> </a:t>
            </a:r>
          </a:p>
          <a:p>
            <a:pPr indent="-340317">
              <a:buFont typeface="Calibri,Sans-Serif"/>
              <a:buChar char="●"/>
            </a:pPr>
            <a:endParaRPr lang="en-US" sz="1000" dirty="0"/>
          </a:p>
          <a:p>
            <a:pPr indent="-340317">
              <a:buFont typeface="Calibri,Sans-Serif"/>
              <a:buChar char="●"/>
            </a:pPr>
            <a:r>
              <a:rPr lang="en-US" sz="1000" dirty="0"/>
              <a:t>The Pennsylvania Youth Survey, conducted in 2021, revealed that </a:t>
            </a:r>
            <a:r>
              <a:rPr lang="en-US" sz="1000" b="1" dirty="0"/>
              <a:t>1 out of every 5 (18.6%) of 6th, 8th, 10th, and 12th graders who participated in the study reported seriously considering suicide</a:t>
            </a:r>
          </a:p>
          <a:p>
            <a:pPr indent="-340317">
              <a:buFont typeface="Calibri,Sans-Serif"/>
              <a:buChar char="●"/>
            </a:pPr>
            <a:r>
              <a:rPr lang="en-US" sz="1000" dirty="0"/>
              <a:t>.  </a:t>
            </a:r>
          </a:p>
          <a:p>
            <a:pPr indent="-340317">
              <a:buFont typeface="Calibri,Sans-Serif"/>
              <a:buChar char="●"/>
            </a:pPr>
            <a:r>
              <a:rPr lang="en-US" sz="1000" dirty="0"/>
              <a:t>Nearly 1 out of 3 students (31%) felt so sad for two weeks or more that they stopped doing their usual activities.</a:t>
            </a:r>
          </a:p>
          <a:p>
            <a:pPr marL="0" indent="0"/>
            <a:endParaRPr lang="en-US" dirty="0"/>
          </a:p>
        </p:txBody>
      </p:sp>
      <p:sp>
        <p:nvSpPr>
          <p:cNvPr id="593" name="Google Shape;593;p43: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4: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indent="0" defTabSz="914285">
              <a:lnSpc>
                <a:spcPct val="115000"/>
              </a:lnSpc>
              <a:defRPr/>
            </a:pPr>
            <a:r>
              <a:rPr lang="en-US" sz="1000" dirty="0">
                <a:latin typeface="Calibri" panose="020F0502020204030204" pitchFamily="34" charset="0"/>
                <a:ea typeface="Calibri" panose="020F0502020204030204" pitchFamily="34" charset="0"/>
              </a:rPr>
              <a:t>Learning about the impact of trauma on students and adults is important for SSSCs for four key reasons: </a:t>
            </a:r>
            <a:endParaRPr lang="en-US" sz="1000" dirty="0">
              <a:latin typeface="Arial" panose="020B0604020202020204" pitchFamily="34" charset="0"/>
              <a:ea typeface="Arial" panose="020B0604020202020204" pitchFamily="34" charset="0"/>
            </a:endParaRPr>
          </a:p>
          <a:p>
            <a:pPr marL="0" indent="0">
              <a:lnSpc>
                <a:spcPct val="115000"/>
              </a:lnSpc>
            </a:pPr>
            <a:endParaRPr lang="en-US" sz="1000" b="1" dirty="0">
              <a:solidFill>
                <a:srgbClr val="333333"/>
              </a:solidFill>
              <a:highlight>
                <a:srgbClr val="FFFFFF"/>
              </a:highlight>
              <a:latin typeface="Calibri" panose="020F0502020204030204" pitchFamily="34" charset="0"/>
              <a:ea typeface="Calibri" panose="020F0502020204030204" pitchFamily="34" charset="0"/>
            </a:endParaRPr>
          </a:p>
          <a:p>
            <a:pPr marL="0" indent="0">
              <a:lnSpc>
                <a:spcPct val="115000"/>
              </a:lnSpc>
            </a:pPr>
            <a:endParaRPr lang="en-US" sz="1000" b="1" dirty="0">
              <a:solidFill>
                <a:srgbClr val="333333"/>
              </a:solidFill>
              <a:highlight>
                <a:srgbClr val="FFFFFF"/>
              </a:highlight>
              <a:latin typeface="Calibri" panose="020F0502020204030204" pitchFamily="34" charset="0"/>
              <a:ea typeface="Calibri" panose="020F0502020204030204" pitchFamily="34" charset="0"/>
            </a:endParaRPr>
          </a:p>
          <a:p>
            <a:pPr marL="0" indent="0">
              <a:lnSpc>
                <a:spcPct val="115000"/>
              </a:lnSpc>
            </a:pPr>
            <a:r>
              <a:rPr lang="en-US" sz="1000" b="1" dirty="0">
                <a:solidFill>
                  <a:srgbClr val="333333"/>
                </a:solidFill>
                <a:highlight>
                  <a:srgbClr val="FFFFFF"/>
                </a:highlight>
                <a:latin typeface="Calibri" panose="020F0502020204030204" pitchFamily="34" charset="0"/>
                <a:ea typeface="Calibri" panose="020F0502020204030204" pitchFamily="34" charset="0"/>
              </a:rPr>
              <a:t>Supportive Learning Environment School Climate:</a:t>
            </a:r>
            <a:r>
              <a:rPr lang="en-US" sz="1000" dirty="0">
                <a:solidFill>
                  <a:srgbClr val="333333"/>
                </a:solidFill>
                <a:highlight>
                  <a:srgbClr val="FFFFFF"/>
                </a:highlight>
                <a:latin typeface="Calibri" panose="020F0502020204030204" pitchFamily="34" charset="0"/>
                <a:ea typeface="Calibri" panose="020F0502020204030204" pitchFamily="34" charset="0"/>
              </a:rPr>
              <a:t> </a:t>
            </a:r>
            <a:r>
              <a:rPr lang="en-US" sz="1000" u="sng" dirty="0">
                <a:solidFill>
                  <a:srgbClr val="333333"/>
                </a:solidFill>
                <a:latin typeface="Calibri" panose="020F0502020204030204" pitchFamily="34" charset="0"/>
                <a:ea typeface="Calibri" panose="020F0502020204030204" pitchFamily="34" charset="0"/>
              </a:rPr>
              <a:t>Knowledge of trauma helps all school staff create a positive and engaging learning environment. By understanding trauma's impact, school personnel can implement policies and practices that promote a culture of safety, inclusivity, and understanding</a:t>
            </a:r>
            <a:r>
              <a:rPr lang="en-US" sz="1000" dirty="0">
                <a:solidFill>
                  <a:srgbClr val="333333"/>
                </a:solidFill>
                <a:latin typeface="Calibri" panose="020F0502020204030204" pitchFamily="34" charset="0"/>
                <a:ea typeface="Calibri" panose="020F0502020204030204" pitchFamily="34" charset="0"/>
              </a:rPr>
              <a:t>. </a:t>
            </a:r>
            <a:r>
              <a:rPr lang="en-US" sz="1000" dirty="0">
                <a:solidFill>
                  <a:srgbClr val="333333"/>
                </a:solidFill>
                <a:highlight>
                  <a:srgbClr val="FFFFFF"/>
                </a:highlight>
                <a:latin typeface="Calibri" panose="020F0502020204030204" pitchFamily="34" charset="0"/>
                <a:ea typeface="Calibri" panose="020F0502020204030204" pitchFamily="34" charset="0"/>
              </a:rPr>
              <a:t>This can help reduce re-traumatization, minimize stigmatization, and create an environment where all students and adults feel valued, supported, and empowered. </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indent="0">
              <a:lnSpc>
                <a:spcPct val="115000"/>
              </a:lnSpc>
            </a:pPr>
            <a:r>
              <a:rPr lang="en-US" sz="1000" b="1" dirty="0">
                <a:solidFill>
                  <a:srgbClr val="333333"/>
                </a:solidFill>
                <a:highlight>
                  <a:srgbClr val="FFFFFF"/>
                </a:highlight>
                <a:latin typeface="Calibri" panose="020F0502020204030204" pitchFamily="34" charset="0"/>
                <a:ea typeface="Calibri" panose="020F0502020204030204" pitchFamily="34" charset="0"/>
              </a:rPr>
              <a:t>Awareness and Recognition:</a:t>
            </a:r>
            <a:r>
              <a:rPr lang="en-US" sz="1000" dirty="0">
                <a:solidFill>
                  <a:srgbClr val="333333"/>
                </a:solidFill>
                <a:highlight>
                  <a:srgbClr val="FFFFFF"/>
                </a:highlight>
                <a:latin typeface="Calibri" panose="020F0502020204030204" pitchFamily="34" charset="0"/>
                <a:ea typeface="Calibri" panose="020F0502020204030204" pitchFamily="34" charset="0"/>
              </a:rPr>
              <a:t> </a:t>
            </a:r>
            <a:r>
              <a:rPr lang="en-US" sz="1000" dirty="0">
                <a:solidFill>
                  <a:srgbClr val="333333"/>
                </a:solidFill>
                <a:highlight>
                  <a:srgbClr val="FFFF00"/>
                </a:highlight>
                <a:latin typeface="Calibri" panose="020F0502020204030204" pitchFamily="34" charset="0"/>
                <a:ea typeface="Calibri" panose="020F0502020204030204" pitchFamily="34" charset="0"/>
              </a:rPr>
              <a:t>U</a:t>
            </a:r>
            <a:r>
              <a:rPr lang="en-US" sz="1000" u="sng" dirty="0">
                <a:solidFill>
                  <a:srgbClr val="333333"/>
                </a:solidFill>
                <a:highlight>
                  <a:srgbClr val="FFFF00"/>
                </a:highlight>
                <a:latin typeface="Calibri" panose="020F0502020204030204" pitchFamily="34" charset="0"/>
                <a:ea typeface="Calibri" panose="020F0502020204030204" pitchFamily="34" charset="0"/>
              </a:rPr>
              <a:t>nderstanding the impact of trauma helps school personnel recognize and identify signs and symptoms that may indicate a student or adult has experienced trauma. </a:t>
            </a:r>
            <a:r>
              <a:rPr lang="en-US" sz="1000" dirty="0">
                <a:solidFill>
                  <a:srgbClr val="333333"/>
                </a:solidFill>
                <a:highlight>
                  <a:srgbClr val="FFFFFF"/>
                </a:highlight>
                <a:latin typeface="Calibri" panose="020F0502020204030204" pitchFamily="34" charset="0"/>
                <a:ea typeface="Calibri" panose="020F0502020204030204" pitchFamily="34" charset="0"/>
              </a:rPr>
              <a:t>Remember, keep focused on what a person needs.</a:t>
            </a:r>
            <a:r>
              <a:rPr lang="en-US" sz="1000" dirty="0">
                <a:solidFill>
                  <a:srgbClr val="333333"/>
                </a:solidFill>
                <a:latin typeface="Calibri" panose="020F0502020204030204" pitchFamily="34" charset="0"/>
                <a:ea typeface="Calibri" panose="020F0502020204030204" pitchFamily="34" charset="0"/>
              </a:rPr>
              <a:t>  </a:t>
            </a:r>
            <a:r>
              <a:rPr lang="en-US" sz="1000" u="sng" dirty="0">
                <a:solidFill>
                  <a:srgbClr val="333333"/>
                </a:solidFill>
                <a:highlight>
                  <a:srgbClr val="FFFF00"/>
                </a:highlight>
                <a:latin typeface="Calibri" panose="020F0502020204030204" pitchFamily="34" charset="0"/>
                <a:ea typeface="Calibri" panose="020F0502020204030204" pitchFamily="34" charset="0"/>
              </a:rPr>
              <a:t>Sometimes, people think knowing the specific details of any person's trauma history leads to greater understanding and solution-building. However, that’s not the case.  Focusing on the needs of the individual is one of the most critical skills school personnel can develop</a:t>
            </a:r>
            <a:r>
              <a:rPr lang="en-US" sz="1000" dirty="0">
                <a:solidFill>
                  <a:srgbClr val="333333"/>
                </a:solidFill>
                <a:highlight>
                  <a:srgbClr val="FFFF00"/>
                </a:highlight>
                <a:latin typeface="Calibri" panose="020F0502020204030204" pitchFamily="34" charset="0"/>
                <a:ea typeface="Calibri" panose="020F0502020204030204" pitchFamily="34" charset="0"/>
              </a:rPr>
              <a:t>. </a:t>
            </a:r>
            <a:r>
              <a:rPr lang="en-US" sz="1000" dirty="0">
                <a:solidFill>
                  <a:srgbClr val="333333"/>
                </a:solidFill>
                <a:highlight>
                  <a:srgbClr val="FFFFFF"/>
                </a:highlight>
                <a:latin typeface="Calibri" panose="020F0502020204030204" pitchFamily="34" charset="0"/>
                <a:ea typeface="Calibri" panose="020F0502020204030204" pitchFamily="34" charset="0"/>
              </a:rPr>
              <a:t>While we don’t need to know the specific details of a person's trauma history, understanding how trauma impacts people is very helpful. This awareness allows for early intervention and appropriate support, reducing the risk of misinterpreting trauma-related behaviors or reactions as personal shortcomings leading to traditional disciplinary procedures.</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indent="0">
              <a:lnSpc>
                <a:spcPct val="115000"/>
              </a:lnSpc>
            </a:pPr>
            <a:r>
              <a:rPr lang="en-US" sz="1000" b="1" dirty="0">
                <a:solidFill>
                  <a:srgbClr val="333333"/>
                </a:solidFill>
                <a:highlight>
                  <a:srgbClr val="FFFFFF"/>
                </a:highlight>
                <a:latin typeface="Calibri" panose="020F0502020204030204" pitchFamily="34" charset="0"/>
                <a:ea typeface="Calibri" panose="020F0502020204030204" pitchFamily="34" charset="0"/>
              </a:rPr>
              <a:t>Empathy and Sensitivity:</a:t>
            </a:r>
            <a:r>
              <a:rPr lang="en-US" sz="1000" dirty="0">
                <a:solidFill>
                  <a:srgbClr val="333333"/>
                </a:solidFill>
                <a:highlight>
                  <a:srgbClr val="FFFFFF"/>
                </a:highlight>
                <a:latin typeface="Calibri" panose="020F0502020204030204" pitchFamily="34" charset="0"/>
                <a:ea typeface="Calibri" panose="020F0502020204030204" pitchFamily="34" charset="0"/>
              </a:rPr>
              <a:t> </a:t>
            </a:r>
            <a:r>
              <a:rPr lang="en-US" sz="1000" u="sng" dirty="0">
                <a:solidFill>
                  <a:srgbClr val="333333"/>
                </a:solidFill>
                <a:highlight>
                  <a:srgbClr val="FFFF00"/>
                </a:highlight>
                <a:latin typeface="Calibri" panose="020F0502020204030204" pitchFamily="34" charset="0"/>
                <a:ea typeface="Calibri" panose="020F0502020204030204" pitchFamily="34" charset="0"/>
              </a:rPr>
              <a:t>Knowledge about trauma and implementation of trauma-informed approaches equips school personnel with empathy and sensitivity when interacting with students and adults who have experienced trauma. The underlying reasons behind certain behaviors or difficulties can greatly help school personnel foster compassionate relationships and supportive environments. </a:t>
            </a:r>
            <a:r>
              <a:rPr lang="en-US" sz="1000" dirty="0">
                <a:solidFill>
                  <a:srgbClr val="333333"/>
                </a:solidFill>
                <a:highlight>
                  <a:srgbClr val="FFFFFF"/>
                </a:highlight>
                <a:latin typeface="Calibri" panose="020F0502020204030204" pitchFamily="34" charset="0"/>
                <a:ea typeface="Calibri" panose="020F0502020204030204" pitchFamily="34" charset="0"/>
              </a:rPr>
              <a:t>By responding with empathy and building skills, educators and staff can help create a safe and trusting space for individuals impacted by trauma.</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solidFill>
                  <a:srgbClr val="333333"/>
                </a:solidFill>
                <a:highlight>
                  <a:srgbClr val="FFFFFF"/>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indent="0">
              <a:lnSpc>
                <a:spcPct val="115000"/>
              </a:lnSpc>
            </a:pPr>
            <a:r>
              <a:rPr lang="en-US" sz="1000" b="1" dirty="0">
                <a:solidFill>
                  <a:srgbClr val="333333"/>
                </a:solidFill>
                <a:latin typeface="Calibri" panose="020F0502020204030204" pitchFamily="34" charset="0"/>
                <a:ea typeface="Calibri" panose="020F0502020204030204" pitchFamily="34" charset="0"/>
              </a:rPr>
              <a:t>Academic and Social Success:</a:t>
            </a:r>
            <a:r>
              <a:rPr lang="en-US" sz="1000" dirty="0">
                <a:solidFill>
                  <a:srgbClr val="333333"/>
                </a:solidFill>
                <a:latin typeface="Calibri" panose="020F0502020204030204" pitchFamily="34" charset="0"/>
                <a:ea typeface="Calibri" panose="020F0502020204030204" pitchFamily="34" charset="0"/>
              </a:rPr>
              <a:t> </a:t>
            </a:r>
            <a:r>
              <a:rPr lang="en-US" sz="1000" u="sng" dirty="0">
                <a:solidFill>
                  <a:srgbClr val="333333"/>
                </a:solidFill>
                <a:highlight>
                  <a:srgbClr val="FFFF00"/>
                </a:highlight>
                <a:latin typeface="Calibri" panose="020F0502020204030204" pitchFamily="34" charset="0"/>
                <a:ea typeface="Calibri" panose="020F0502020204030204" pitchFamily="34" charset="0"/>
              </a:rPr>
              <a:t>Trauma can significantly impact students' academic performance, social interactions, and well-being. School personnel can implement multi-tiered systems of support that heavily emphasize preventive approaches.  For those needing more targeted or individual-intensive interventions, this framework provides and supports students' educational and social-emotional needs.</a:t>
            </a:r>
            <a:r>
              <a:rPr lang="en-US" sz="1000" u="sng" dirty="0">
                <a:solidFill>
                  <a:srgbClr val="333333"/>
                </a:solidFill>
                <a:latin typeface="Calibri" panose="020F0502020204030204" pitchFamily="34" charset="0"/>
                <a:ea typeface="Calibri" panose="020F0502020204030204" pitchFamily="34" charset="0"/>
              </a:rPr>
              <a:t> </a:t>
            </a:r>
            <a:r>
              <a:rPr lang="en-US" sz="1000" dirty="0">
                <a:solidFill>
                  <a:srgbClr val="333333"/>
                </a:solidFill>
                <a:latin typeface="Calibri" panose="020F0502020204030204" pitchFamily="34" charset="0"/>
                <a:ea typeface="Calibri" panose="020F0502020204030204" pitchFamily="34" charset="0"/>
              </a:rPr>
              <a:t>These may include providing appropriate accommodations, implementing trauma-sensitive classroom practices, fostering positive relationships, and offering targeted support services. Such efforts can enhance students' academic success, engagement, and healthy development.</a:t>
            </a:r>
            <a:endParaRPr lang="en-US" sz="1000" dirty="0">
              <a:latin typeface="Arial" panose="020B0604020202020204" pitchFamily="34" charset="0"/>
              <a:ea typeface="Arial" panose="020B0604020202020204" pitchFamily="34" charset="0"/>
            </a:endParaRPr>
          </a:p>
          <a:p>
            <a:pPr marL="0" indent="0"/>
            <a:endParaRPr lang="en-US" dirty="0"/>
          </a:p>
        </p:txBody>
      </p:sp>
      <p:sp>
        <p:nvSpPr>
          <p:cNvPr id="601" name="Google Shape;601;p44: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45: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r>
              <a:rPr lang="en-US" sz="1000" b="1" dirty="0">
                <a:latin typeface="Times New Roman" panose="02020603050405020304" pitchFamily="18" charset="0"/>
                <a:ea typeface="Times New Roman" panose="02020603050405020304" pitchFamily="18" charset="0"/>
              </a:rPr>
              <a:t>Introduction to ACES</a:t>
            </a:r>
          </a:p>
          <a:p>
            <a:pPr marL="0">
              <a:lnSpc>
                <a:spcPct val="115000"/>
              </a:lnSpc>
            </a:pPr>
            <a:r>
              <a:rPr lang="en-US" sz="1000" b="1"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b="1" dirty="0">
                <a:solidFill>
                  <a:srgbClr val="333333"/>
                </a:solidFill>
                <a:highlight>
                  <a:srgbClr val="FFFFFF"/>
                </a:highlight>
                <a:latin typeface="Calibri" panose="020F0502020204030204" pitchFamily="34" charset="0"/>
                <a:ea typeface="Calibri" panose="020F0502020204030204" pitchFamily="34" charset="0"/>
              </a:rPr>
              <a:t> </a:t>
            </a:r>
            <a:r>
              <a:rPr lang="en-US" sz="1000" dirty="0">
                <a:highlight>
                  <a:srgbClr val="FFFFFF"/>
                </a:highlight>
                <a:latin typeface="Calibri" panose="020F0502020204030204" pitchFamily="34" charset="0"/>
                <a:ea typeface="Calibri" panose="020F0502020204030204" pitchFamily="34" charset="0"/>
              </a:rPr>
              <a:t>Adverse Childhood Experiences (ACEs) are potentially traumatic events that occur during childhood and have the potential </a:t>
            </a:r>
            <a:r>
              <a:rPr lang="en-US" sz="1000" dirty="0">
                <a:latin typeface="Calibri" panose="020F0502020204030204" pitchFamily="34" charset="0"/>
                <a:ea typeface="Calibri" panose="020F0502020204030204" pitchFamily="34" charset="0"/>
              </a:rPr>
              <a:t>to have lasting adverse effects on the individual's cognitive functioning and physical, social, emotional, mental or spiritual well-being</a:t>
            </a:r>
            <a:r>
              <a:rPr lang="en-US" sz="1000" dirty="0">
                <a:highlight>
                  <a:srgbClr val="00FF00"/>
                </a:highlight>
                <a:latin typeface="Calibri" panose="020F0502020204030204" pitchFamily="34" charset="0"/>
                <a:ea typeface="Calibri" panose="020F0502020204030204" pitchFamily="34" charset="0"/>
              </a:rPr>
              <a:t>.</a:t>
            </a:r>
            <a:r>
              <a:rPr lang="en-US" sz="1000" dirty="0">
                <a:latin typeface="Calibri" panose="020F0502020204030204" pitchFamily="34" charset="0"/>
                <a:ea typeface="Calibri" panose="020F0502020204030204" pitchFamily="34" charset="0"/>
              </a:rPr>
              <a:t> </a:t>
            </a:r>
            <a:r>
              <a:rPr lang="en-US" sz="1000" dirty="0">
                <a:highlight>
                  <a:srgbClr val="FFFFFF"/>
                </a:highlight>
                <a:latin typeface="Calibri" panose="020F0502020204030204" pitchFamily="34" charset="0"/>
                <a:ea typeface="Calibri" panose="020F0502020204030204" pitchFamily="34" charset="0"/>
              </a:rPr>
              <a:t>The concept of ACEs originated from a study conducted by the Centers for Disease Control and Prevention (CDC) and Kaiser Permanente, which identified ten specific categories of adverse experiences. This study began the conversation and studies around ACEs but it is important to recognize that there are additional adverse experiences that can impact youth. While a comprehensive list of adverse events are beyond the scope of this training, the goal for this training is a recognition that adversity impacts physical and mental health outcomes.</a:t>
            </a:r>
          </a:p>
          <a:p>
            <a:pPr marL="0">
              <a:lnSpc>
                <a:spcPct val="115000"/>
              </a:lnSpc>
            </a:pPr>
            <a:endParaRPr lang="en-US" sz="1000" dirty="0">
              <a:highlight>
                <a:srgbClr val="FFFFFF"/>
              </a:highlight>
              <a:latin typeface="Calibri" panose="020F0502020204030204" pitchFamily="34" charset="0"/>
              <a:ea typeface="Calibri" panose="020F0502020204030204" pitchFamily="34" charset="0"/>
            </a:endParaRPr>
          </a:p>
          <a:p>
            <a:pPr marL="0" indent="-228571" defTabSz="914285">
              <a:lnSpc>
                <a:spcPct val="115000"/>
              </a:lnSpc>
              <a:defRPr/>
            </a:pPr>
            <a:r>
              <a:rPr lang="en-US" sz="1000" dirty="0">
                <a:latin typeface="Arial"/>
                <a:cs typeface="Arial"/>
              </a:rPr>
              <a:t>ACEs impact cognitive functioning and physical, social, emotional, mental or spiritual well-being. The more ACEs someone has, the higher their risk for various physical and mental health problems that may cause both early disease and death.</a:t>
            </a:r>
          </a:p>
          <a:p>
            <a:pPr marL="0">
              <a:lnSpc>
                <a:spcPct val="115000"/>
              </a:lnSpc>
            </a:pPr>
            <a:r>
              <a:rPr lang="en-US" sz="1000" dirty="0">
                <a:highlight>
                  <a:srgbClr val="FFFFFF"/>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dirty="0">
                <a:highlight>
                  <a:srgbClr val="FFFFFF"/>
                </a:highlight>
                <a:latin typeface="Calibri" panose="020F0502020204030204" pitchFamily="34" charset="0"/>
                <a:ea typeface="Calibri" panose="020F0502020204030204" pitchFamily="34" charset="0"/>
              </a:rPr>
              <a:t>The accumulation of ACEs has been associated with a higher risk of various physical and mental health problems, including chronic illnesses, mental health disorders, substance abuse, poor educational outcomes, and social difficulties. However, it is important to note that ACEs do not define an individual's destiny, and with appropriate support, resilience, and protective factors, individuals can build resilience to overcome adversity and achieve positive outcomes.</a:t>
            </a:r>
            <a:endParaRPr lang="en-US" sz="1000" dirty="0">
              <a:latin typeface="Arial" panose="020B0604020202020204" pitchFamily="34" charset="0"/>
              <a:ea typeface="Arial" panose="020B0604020202020204" pitchFamily="34" charset="0"/>
            </a:endParaRPr>
          </a:p>
          <a:p>
            <a:pPr marL="0" indent="0"/>
            <a:endParaRPr dirty="0"/>
          </a:p>
        </p:txBody>
      </p:sp>
      <p:sp>
        <p:nvSpPr>
          <p:cNvPr id="608" name="Google Shape;608;p4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ac08e1b665_4_6: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2ac08e1b665_4_6: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r>
              <a:rPr lang="en-US" sz="1000" dirty="0"/>
              <a:t>The QR code links you to an excellent video with Dr Nadine Burke Harris who gives a seven-minute overview of the ACES study and its impact on childhood development, early disease development, disability and early death.  She also gives us great hope that ACES do not define us.  That’s the miracle of neuroplasticity in the brain.  Brains can change for better or worse.  ACES heal in the context of nurturing relationships</a:t>
            </a:r>
          </a:p>
          <a:p>
            <a:pPr marL="0" indent="0"/>
            <a:endParaRPr lang="en-US" sz="1000" dirty="0"/>
          </a:p>
          <a:p>
            <a:pPr marL="0" indent="0"/>
            <a:r>
              <a:rPr lang="en-US" sz="1000" dirty="0">
                <a:highlight>
                  <a:srgbClr val="FFFFFF"/>
                </a:highlight>
                <a:latin typeface="Calibri" panose="020F0502020204030204" pitchFamily="34" charset="0"/>
                <a:ea typeface="Calibri" panose="020F0502020204030204" pitchFamily="34" charset="0"/>
              </a:rPr>
              <a:t>Adverse Childhood Experiences (ACEs) are potentially traumatic events that occur during childhood and have the potential to negatively impact a person's physical, emotional, social, mental and spiritual well-being. </a:t>
            </a:r>
            <a:endParaRPr sz="1000" dirty="0"/>
          </a:p>
        </p:txBody>
      </p:sp>
      <p:sp>
        <p:nvSpPr>
          <p:cNvPr id="616" name="Google Shape;616;g2ac08e1b665_4_6: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139683" indent="0"/>
            <a:r>
              <a:rPr lang="en-US" sz="1000" dirty="0"/>
              <a:t>NOTE: In this training we will use the term SCHOOLS to mean "SCHOOL ENTITITES" </a:t>
            </a:r>
          </a:p>
          <a:p>
            <a:pPr marL="457143" indent="-317460">
              <a:buChar char="●"/>
            </a:pPr>
            <a:r>
              <a:rPr lang="en-US" sz="1000" dirty="0"/>
              <a:t>Review legislation that formed School Safety and Security Committee (SSSC) and its responsibilities</a:t>
            </a:r>
            <a:endParaRPr sz="1000" dirty="0"/>
          </a:p>
          <a:p>
            <a:pPr marL="457143" indent="-317460">
              <a:buChar char="●"/>
            </a:pPr>
            <a:r>
              <a:rPr lang="en-US" sz="1000" dirty="0"/>
              <a:t>Link to training standards for today</a:t>
            </a:r>
            <a:endParaRPr sz="1000" dirty="0"/>
          </a:p>
          <a:p>
            <a:pPr marL="0" indent="0"/>
            <a:endParaRPr dirty="0"/>
          </a:p>
        </p:txBody>
      </p:sp>
      <p:sp>
        <p:nvSpPr>
          <p:cNvPr id="135" name="Google Shape;135;p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47: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pPr>
            <a:r>
              <a:rPr lang="en-US" sz="1000" dirty="0"/>
              <a:t>As we saw with Alex, </a:t>
            </a:r>
            <a:r>
              <a:rPr lang="en-US" sz="1000" dirty="0">
                <a:solidFill>
                  <a:srgbClr val="555555"/>
                </a:solidFill>
                <a:highlight>
                  <a:srgbClr val="FFFFFF"/>
                </a:highlight>
                <a:latin typeface="Calibri" panose="020F0502020204030204" pitchFamily="34" charset="0"/>
                <a:ea typeface="Calibri" panose="020F0502020204030204" pitchFamily="34" charset="0"/>
              </a:rPr>
              <a:t>childhood and adolescence are critical periods for growth. During this time, the foundation is laid for neural pathways that help create healthy attachment, language, cognition, emotional regulation, social skills, and many other important skills. When there is a change in a young person's behavior, this tells us that this is something we should pay attention to. Essentially, any deviation or CHANGE increases our awareness. These changes are not inherently “good or bad.” Instead, they are simply things that we should attend to and notice. And as grown-ups in young people's lives who regularly interact with youth, we must pay attention to changes in behavioral patterns. It is our job to notice and respond.</a:t>
            </a:r>
            <a:endParaRPr lang="en-US" sz="1000" dirty="0">
              <a:latin typeface="Arial" panose="020B0604020202020204" pitchFamily="34" charset="0"/>
              <a:ea typeface="Arial" panose="020B0604020202020204" pitchFamily="34" charset="0"/>
            </a:endParaRPr>
          </a:p>
          <a:p>
            <a:pPr marL="0" indent="0">
              <a:lnSpc>
                <a:spcPct val="80000"/>
              </a:lnSpc>
            </a:pPr>
            <a:endParaRPr lang="en-US" sz="1000" dirty="0"/>
          </a:p>
          <a:p>
            <a:pPr marL="0" indent="0">
              <a:lnSpc>
                <a:spcPct val="80000"/>
              </a:lnSpc>
            </a:pPr>
            <a:r>
              <a:rPr lang="en-US" sz="1000" dirty="0"/>
              <a:t>A change in a young person's behavior should alert adults and increase or awareness.  It is our job to </a:t>
            </a:r>
            <a:r>
              <a:rPr lang="en-US" sz="1000" b="1" dirty="0"/>
              <a:t>notice and respond.</a:t>
            </a:r>
            <a:r>
              <a:rPr lang="en-US" sz="1000" dirty="0"/>
              <a:t> Pay attention to:</a:t>
            </a:r>
          </a:p>
          <a:p>
            <a:pPr marL="0" indent="0">
              <a:lnSpc>
                <a:spcPct val="95000"/>
              </a:lnSpc>
            </a:pPr>
            <a:endParaRPr lang="en-US" sz="1000" dirty="0"/>
          </a:p>
          <a:p>
            <a:pPr indent="-354285">
              <a:lnSpc>
                <a:spcPct val="95000"/>
              </a:lnSpc>
              <a:buFont typeface="Arial,Sans-Serif"/>
              <a:buChar char="•"/>
            </a:pPr>
            <a:r>
              <a:rPr lang="en-US" sz="1000" b="1" u="sng" dirty="0"/>
              <a:t>Frequency</a:t>
            </a:r>
            <a:r>
              <a:rPr lang="en-US" sz="1000" dirty="0"/>
              <a:t> refers to how often a child exhibits a particular behavior; regular instances might indicate an embedded behavioral pattern needing further intervention.</a:t>
            </a:r>
          </a:p>
          <a:p>
            <a:pPr indent="0">
              <a:lnSpc>
                <a:spcPct val="95000"/>
              </a:lnSpc>
            </a:pPr>
            <a:endParaRPr lang="en-US" sz="1000" dirty="0"/>
          </a:p>
          <a:p>
            <a:pPr indent="-354285">
              <a:lnSpc>
                <a:spcPct val="95000"/>
              </a:lnSpc>
              <a:buFont typeface="Arial,Sans-Serif"/>
              <a:buChar char="•"/>
            </a:pPr>
            <a:r>
              <a:rPr lang="en-US" sz="1000" b="1" u="sng" dirty="0"/>
              <a:t>Duration</a:t>
            </a:r>
            <a:r>
              <a:rPr lang="en-US" sz="1000" b="1" dirty="0"/>
              <a:t>,</a:t>
            </a:r>
            <a:r>
              <a:rPr lang="en-US" sz="1000" dirty="0"/>
              <a:t> or the length of each occurrence, is equally significant, as prolonged episodes may suggest deeper issues affecting the child’s emotional or cognitive state.</a:t>
            </a:r>
          </a:p>
          <a:p>
            <a:pPr indent="0">
              <a:lnSpc>
                <a:spcPct val="95000"/>
              </a:lnSpc>
            </a:pPr>
            <a:endParaRPr lang="en-US" sz="1000" dirty="0"/>
          </a:p>
          <a:p>
            <a:pPr indent="-354285">
              <a:lnSpc>
                <a:spcPct val="95000"/>
              </a:lnSpc>
              <a:buFont typeface="Arial,Sans-Serif"/>
              <a:buChar char="•"/>
            </a:pPr>
            <a:r>
              <a:rPr lang="en-US" sz="1000" b="1" u="sng" dirty="0"/>
              <a:t>Intensity</a:t>
            </a:r>
            <a:r>
              <a:rPr lang="en-US" sz="1000" dirty="0"/>
              <a:t> reflects the severity or forcefulness of the behavior.</a:t>
            </a:r>
          </a:p>
          <a:p>
            <a:pPr indent="0">
              <a:lnSpc>
                <a:spcPct val="95000"/>
              </a:lnSpc>
            </a:pPr>
            <a:endParaRPr lang="en-US" sz="1000" dirty="0"/>
          </a:p>
          <a:p>
            <a:pPr marL="171428" indent="-354285">
              <a:lnSpc>
                <a:spcPct val="95000"/>
              </a:lnSpc>
              <a:buChar char="•"/>
            </a:pPr>
            <a:r>
              <a:rPr lang="en-US" sz="1000" b="1" u="sng" dirty="0"/>
              <a:t>Impact</a:t>
            </a:r>
            <a:r>
              <a:rPr lang="en-US" sz="1000" dirty="0"/>
              <a:t> </a:t>
            </a:r>
            <a:r>
              <a:rPr lang="en-US" sz="1000" u="sng" dirty="0"/>
              <a:t>helps to determine the immediate effect on the child and those around them</a:t>
            </a:r>
            <a:r>
              <a:rPr lang="en-US" sz="1000" dirty="0"/>
              <a:t>. </a:t>
            </a:r>
            <a:r>
              <a:rPr lang="en-US" sz="1000" dirty="0">
                <a:solidFill>
                  <a:srgbClr val="555555"/>
                </a:solidFill>
                <a:highlight>
                  <a:srgbClr val="FFFFFF"/>
                </a:highlight>
                <a:latin typeface="Calibri" panose="020F0502020204030204" pitchFamily="34" charset="0"/>
                <a:ea typeface="Calibri" panose="020F0502020204030204" pitchFamily="34" charset="0"/>
              </a:rPr>
              <a:t>A noticeable increase in any of these dimensions signals a need for additional attention and possibly professional support. </a:t>
            </a:r>
            <a:r>
              <a:rPr lang="en-US" sz="1000" dirty="0">
                <a:solidFill>
                  <a:srgbClr val="555555"/>
                </a:solidFill>
                <a:latin typeface="Calibri" panose="020F0502020204030204" pitchFamily="34" charset="0"/>
                <a:ea typeface="Calibri" panose="020F0502020204030204" pitchFamily="34" charset="0"/>
              </a:rPr>
              <a:t>Keeping in mind developmental stages and age-appropriate behavior is an important area of focus for assessing impact. Using </a:t>
            </a:r>
            <a:r>
              <a:rPr lang="en-US" sz="1000" dirty="0">
                <a:solidFill>
                  <a:srgbClr val="555555"/>
                </a:solidFill>
                <a:highlight>
                  <a:srgbClr val="FFFFFF"/>
                </a:highlight>
                <a:latin typeface="Calibri" panose="020F0502020204030204" pitchFamily="34" charset="0"/>
                <a:ea typeface="Calibri" panose="020F0502020204030204" pitchFamily="34" charset="0"/>
              </a:rPr>
              <a:t>frequency, duration, intensity, and impact helps adults monitor behavior, identify potential problems, and proactively tailor strategies to help children manage their behavior, promoting their social and emotional well-being.</a:t>
            </a:r>
            <a:endParaRPr lang="en-US" sz="1000" dirty="0"/>
          </a:p>
          <a:p>
            <a:pPr marL="0" indent="0"/>
            <a:endParaRPr lang="en-US" dirty="0"/>
          </a:p>
        </p:txBody>
      </p:sp>
      <p:sp>
        <p:nvSpPr>
          <p:cNvPr id="625" name="Google Shape;625;p4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defTabSz="914285">
              <a:lnSpc>
                <a:spcPct val="90000"/>
              </a:lnSpc>
              <a:buFont typeface="Arial" panose="020B0604020202020204" pitchFamily="34" charset="0"/>
              <a:buChar char="•"/>
              <a:defRPr/>
            </a:pPr>
            <a:r>
              <a:rPr lang="en-US" sz="1000" dirty="0">
                <a:solidFill>
                  <a:srgbClr val="333333"/>
                </a:solidFill>
                <a:highlight>
                  <a:srgbClr val="FFFFFF"/>
                </a:highlight>
                <a:latin typeface="Calibri" panose="020F0502020204030204" pitchFamily="34" charset="0"/>
                <a:ea typeface="Calibri" panose="020F0502020204030204" pitchFamily="34" charset="0"/>
              </a:rPr>
              <a:t>Early warning signs, or "red flags," for emotional distress are indicators that can lead to mental health challenges. While these signs may vary depending on the individual, here are some common early warning signs to watch out for:</a:t>
            </a:r>
            <a:endParaRPr lang="en-US" sz="1000" dirty="0"/>
          </a:p>
          <a:p>
            <a:pPr marL="171428" indent="-171428">
              <a:lnSpc>
                <a:spcPct val="90000"/>
              </a:lnSpc>
              <a:buFont typeface="Arial" panose="020B0604020202020204" pitchFamily="34" charset="0"/>
              <a:buChar char="•"/>
            </a:pPr>
            <a:endParaRPr lang="en-US" sz="1000" dirty="0"/>
          </a:p>
          <a:p>
            <a:pPr marL="171428" indent="-171428">
              <a:lnSpc>
                <a:spcPct val="90000"/>
              </a:lnSpc>
              <a:buFont typeface="Arial" panose="020B0604020202020204" pitchFamily="34" charset="0"/>
              <a:buChar char="•"/>
            </a:pPr>
            <a:r>
              <a:rPr lang="en-US" sz="1000" dirty="0"/>
              <a:t>Changes in mood </a:t>
            </a:r>
          </a:p>
          <a:p>
            <a:pPr marL="171428" indent="-171428">
              <a:lnSpc>
                <a:spcPct val="90000"/>
              </a:lnSpc>
              <a:buFont typeface="Arial" panose="020B0604020202020204" pitchFamily="34" charset="0"/>
              <a:buChar char="•"/>
            </a:pPr>
            <a:r>
              <a:rPr lang="en-US" sz="1000" dirty="0"/>
              <a:t>  such as increased irritability, frequent or prolonged sadness, sudden or uncontrollable anger, emotional outbursts</a:t>
            </a:r>
          </a:p>
          <a:p>
            <a:pPr marL="171428" indent="-171428">
              <a:lnSpc>
                <a:spcPct val="90000"/>
              </a:lnSpc>
              <a:buFont typeface="Arial" panose="020B0604020202020204" pitchFamily="34" charset="0"/>
              <a:buChar char="•"/>
            </a:pPr>
            <a:r>
              <a:rPr lang="en-US" sz="1000" dirty="0"/>
              <a:t>Social withdrawal or isolating themselves from friends and family</a:t>
            </a:r>
          </a:p>
          <a:p>
            <a:pPr marL="267936" indent="-171428">
              <a:lnSpc>
                <a:spcPct val="90000"/>
              </a:lnSpc>
              <a:buFont typeface="Arial" panose="020B0604020202020204" pitchFamily="34" charset="0"/>
              <a:buChar char="•"/>
            </a:pPr>
            <a:r>
              <a:rPr lang="en-US" sz="1000" dirty="0"/>
              <a:t>Changes in academic performance, such as lack of motivation, increased absenteeism, sudden compulsion for perfectionism, or sudden changes in grades</a:t>
            </a:r>
          </a:p>
          <a:p>
            <a:pPr marL="267936" indent="-171428">
              <a:lnSpc>
                <a:spcPct val="90000"/>
              </a:lnSpc>
              <a:buFont typeface="Arial" panose="020B0604020202020204" pitchFamily="34" charset="0"/>
              <a:buChar char="•"/>
            </a:pPr>
            <a:r>
              <a:rPr lang="en-US" sz="1000" dirty="0"/>
              <a:t>Changes in appetite or unexplained weight loss or gain</a:t>
            </a:r>
          </a:p>
          <a:p>
            <a:pPr marL="171428" indent="-171428">
              <a:lnSpc>
                <a:spcPct val="90000"/>
              </a:lnSpc>
              <a:buFont typeface="Arial" panose="020B0604020202020204" pitchFamily="34" charset="0"/>
              <a:buChar char="•"/>
            </a:pPr>
            <a:r>
              <a:rPr lang="en-US" sz="1000" dirty="0"/>
              <a:t>Changes in sleep patterns, such as sleeping too much or too little </a:t>
            </a:r>
          </a:p>
          <a:p>
            <a:pPr marL="267936" indent="-171428">
              <a:lnSpc>
                <a:spcPct val="90000"/>
              </a:lnSpc>
              <a:buFont typeface="Arial" panose="020B0604020202020204" pitchFamily="34" charset="0"/>
              <a:buChar char="•"/>
            </a:pPr>
            <a:r>
              <a:rPr lang="en-US" sz="1000" dirty="0"/>
              <a:t>Frequent headaches or stomach aches, or physical injuries</a:t>
            </a:r>
          </a:p>
          <a:p>
            <a:pPr marL="171428" indent="-171428">
              <a:lnSpc>
                <a:spcPct val="90000"/>
              </a:lnSpc>
              <a:buFont typeface="Arial" panose="020B0604020202020204" pitchFamily="34" charset="0"/>
              <a:buChar char="•"/>
            </a:pPr>
            <a:r>
              <a:rPr lang="en-US" sz="1000" dirty="0"/>
              <a:t>Loss of interest in activities they once found pleasurable, like hobbies, sports, or extracurriculars devoid of replacing those activities with new ones of interest. </a:t>
            </a:r>
          </a:p>
          <a:p>
            <a:pPr marL="285714" indent="-360635">
              <a:lnSpc>
                <a:spcPct val="90000"/>
              </a:lnSpc>
              <a:buFont typeface="Arial,Sans-Serif"/>
              <a:buChar char="•"/>
            </a:pPr>
            <a:endParaRPr lang="en-US" sz="1000" dirty="0"/>
          </a:p>
          <a:p>
            <a:pPr marL="0">
              <a:lnSpc>
                <a:spcPct val="115000"/>
              </a:lnSpc>
              <a:spcBef>
                <a:spcPts val="1199"/>
              </a:spcBef>
              <a:spcAft>
                <a:spcPts val="1199"/>
              </a:spcAft>
            </a:pPr>
            <a:r>
              <a:rPr lang="en-US" sz="1000" dirty="0">
                <a:solidFill>
                  <a:srgbClr val="333333"/>
                </a:solidFill>
                <a:latin typeface="Calibri" panose="020F0502020204030204" pitchFamily="34" charset="0"/>
                <a:ea typeface="Calibri" panose="020F0502020204030204" pitchFamily="34" charset="0"/>
              </a:rPr>
              <a:t>It's important to note that these signs should not be viewed in isolation but considered within the context of the young person's overall well-being.</a:t>
            </a:r>
          </a:p>
          <a:p>
            <a:pPr marL="0">
              <a:lnSpc>
                <a:spcPct val="115000"/>
              </a:lnSpc>
              <a:spcBef>
                <a:spcPts val="1199"/>
              </a:spcBef>
              <a:spcAft>
                <a:spcPts val="1199"/>
              </a:spcAft>
            </a:pPr>
            <a:endParaRPr lang="en-US" sz="1000" dirty="0">
              <a:latin typeface="Arial" panose="020B0604020202020204" pitchFamily="34" charset="0"/>
              <a:ea typeface="Arial" panose="020B0604020202020204" pitchFamily="34" charset="0"/>
            </a:endParaRPr>
          </a:p>
          <a:p>
            <a:pPr marL="0">
              <a:lnSpc>
                <a:spcPct val="115000"/>
              </a:lnSpc>
              <a:spcBef>
                <a:spcPts val="1199"/>
              </a:spcBef>
              <a:spcAft>
                <a:spcPts val="1199"/>
              </a:spcAft>
            </a:pPr>
            <a:r>
              <a:rPr lang="en-US" sz="1000" dirty="0">
                <a:solidFill>
                  <a:srgbClr val="333333"/>
                </a:solidFill>
                <a:latin typeface="Calibri" panose="020F0502020204030204" pitchFamily="34" charset="0"/>
                <a:ea typeface="Calibri" panose="020F0502020204030204" pitchFamily="34" charset="0"/>
              </a:rPr>
              <a:t> As an SSSC, If you notice early warning signs or have concerns about a young person's mental health, reach out to your colleagues in the school who are directly involved in supporting mental health.  Refer to the Student Assistant Program </a:t>
            </a:r>
            <a:r>
              <a:rPr lang="en-US" sz="1000" dirty="0">
                <a:solidFill>
                  <a:srgbClr val="333333"/>
                </a:solidFill>
                <a:highlight>
                  <a:srgbClr val="FFFFFF"/>
                </a:highlight>
                <a:latin typeface="Calibri" panose="020F0502020204030204" pitchFamily="34" charset="0"/>
                <a:ea typeface="Calibri" panose="020F0502020204030204" pitchFamily="34" charset="0"/>
              </a:rPr>
              <a:t>(SAP).  When in doubt about how to refer, consult a school psychologist, school social worker, school counselor, or principal. </a:t>
            </a:r>
            <a:r>
              <a:rPr lang="en-US" sz="1000" dirty="0">
                <a:solidFill>
                  <a:srgbClr val="333333"/>
                </a:solidFill>
                <a:latin typeface="Calibri" panose="020F0502020204030204" pitchFamily="34" charset="0"/>
                <a:ea typeface="Calibri" panose="020F0502020204030204" pitchFamily="34" charset="0"/>
              </a:rPr>
              <a:t>It's also important to be mindful of Mandatory Reporting requirements. Pennsylvania’s Child Protective Services Law establishes requirements for adults considered mandated reporters, including SSSCs who have direct contact with children, to report suspected child abuse if they have reasonable cause to suspect that a child is a victim of abuse. It is, unfortunately, possible that when considering the signs of trauma, an individual may have reasonable cause to believe that a child may be a victim of child abuse that has not been reported. SSSC’s should follow the requirements of the law and establish policies and procedures for reporting, as well as providing support to students.</a:t>
            </a:r>
            <a:endParaRPr lang="en-US" sz="1000" dirty="0">
              <a:latin typeface="Arial" panose="020B0604020202020204" pitchFamily="34" charset="0"/>
              <a:ea typeface="Arial" panose="020B0604020202020204" pitchFamily="34" charset="0"/>
            </a:endParaRPr>
          </a:p>
          <a:p>
            <a:pPr marL="285714" indent="-360635">
              <a:lnSpc>
                <a:spcPct val="90000"/>
              </a:lnSpc>
              <a:buFont typeface="Arial,Sans-Serif"/>
              <a:buChar char="•"/>
            </a:pPr>
            <a:endParaRPr lang="en-US" sz="1000"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17478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a:extLst>
            <a:ext uri="{FF2B5EF4-FFF2-40B4-BE49-F238E27FC236}">
              <a16:creationId xmlns:a16="http://schemas.microsoft.com/office/drawing/2014/main" id="{3F744235-AAEA-F216-929C-9EFD577F729B}"/>
            </a:ext>
          </a:extLst>
        </p:cNvPr>
        <p:cNvGrpSpPr/>
        <p:nvPr/>
      </p:nvGrpSpPr>
      <p:grpSpPr>
        <a:xfrm>
          <a:off x="0" y="0"/>
          <a:ext cx="0" cy="0"/>
          <a:chOff x="0" y="0"/>
          <a:chExt cx="0" cy="0"/>
        </a:xfrm>
      </p:grpSpPr>
      <p:sp>
        <p:nvSpPr>
          <p:cNvPr id="638" name="Google Shape;638;p48:notes">
            <a:extLst>
              <a:ext uri="{FF2B5EF4-FFF2-40B4-BE49-F238E27FC236}">
                <a16:creationId xmlns:a16="http://schemas.microsoft.com/office/drawing/2014/main" id="{626524D1-CB8B-6CA8-96E2-F77CD1586401}"/>
              </a:ext>
            </a:extLst>
          </p:cNvPr>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spcBef>
                <a:spcPts val="1199"/>
              </a:spcBef>
              <a:spcAft>
                <a:spcPts val="1199"/>
              </a:spcAft>
            </a:pPr>
            <a:r>
              <a:rPr lang="en-US" sz="1000" dirty="0">
                <a:solidFill>
                  <a:srgbClr val="333333"/>
                </a:solidFill>
                <a:latin typeface="Calibri" panose="020F0502020204030204" pitchFamily="34" charset="0"/>
                <a:ea typeface="Calibri" panose="020F0502020204030204" pitchFamily="34" charset="0"/>
              </a:rPr>
              <a:t> School personnel may never have a clear answer as to whether or not a student has experienced trauma.  Yet, it is essential to apply trauma-sensitive responses in our interactions with all students as a Tier 1 practice.  Our response must be grounded in understanding how the brain’s stress response system works.  Dr. Nadine Burke Harris, states that the stress response system evolved to help humans fight off a bear (fight) or run away from the bear (flight), or other predators and dangers. If the danger was overpowering, they also might have “frozen,” a survival tactic that's similar to when animals play dead, or even a “fawning” response (which many consider a type of freeze response), where a student may engage in people-pleasing behaviors.</a:t>
            </a:r>
          </a:p>
          <a:p>
            <a:pPr marL="0">
              <a:lnSpc>
                <a:spcPct val="115000"/>
              </a:lnSpc>
              <a:spcBef>
                <a:spcPts val="1199"/>
              </a:spcBef>
              <a:spcAft>
                <a:spcPts val="1199"/>
              </a:spcAft>
            </a:pPr>
            <a:endParaRPr lang="en-US" sz="1000" dirty="0">
              <a:latin typeface="Arial" panose="020B0604020202020204" pitchFamily="34" charset="0"/>
              <a:ea typeface="Arial" panose="020B0604020202020204" pitchFamily="34" charset="0"/>
            </a:endParaRPr>
          </a:p>
          <a:p>
            <a:pPr marL="0">
              <a:lnSpc>
                <a:spcPct val="115000"/>
              </a:lnSpc>
              <a:spcBef>
                <a:spcPts val="1199"/>
              </a:spcBef>
              <a:spcAft>
                <a:spcPts val="1199"/>
              </a:spcAft>
            </a:pPr>
            <a:r>
              <a:rPr lang="en-US" sz="1000" dirty="0">
                <a:solidFill>
                  <a:srgbClr val="333333"/>
                </a:solidFill>
                <a:latin typeface="Calibri" panose="020F0502020204030204" pitchFamily="34" charset="0"/>
                <a:ea typeface="Calibri" panose="020F0502020204030204" pitchFamily="34" charset="0"/>
              </a:rPr>
              <a:t>The fight-flight-freeze reactions are brain states that are self-protective adaptations to events or circumstances threatening physical and emotional safety.  It's not uncommon for students who have experienced trauma or toxic stress to have difficulty perceiving danger in the environment, and sometimes, the brain reacts to a stressor as if the original traumatic event were happening again.  We sometimes refer to these as activators. These events activate a fight-flight-freeze reaction and are automatic and largely unconscious.  The fight-flight-freeze response aims to decrease, end, or escape a perceived threat and return to a peaceful state.</a:t>
            </a:r>
          </a:p>
          <a:p>
            <a:pPr marL="0">
              <a:lnSpc>
                <a:spcPct val="115000"/>
              </a:lnSpc>
              <a:spcBef>
                <a:spcPts val="1199"/>
              </a:spcBef>
              <a:spcAft>
                <a:spcPts val="1199"/>
              </a:spcAft>
            </a:pPr>
            <a:endParaRPr lang="en-US" sz="1000" dirty="0">
              <a:latin typeface="Arial" panose="020B0604020202020204" pitchFamily="34" charset="0"/>
              <a:ea typeface="Arial" panose="020B0604020202020204" pitchFamily="34" charset="0"/>
            </a:endParaRPr>
          </a:p>
          <a:p>
            <a:pPr marL="0">
              <a:lnSpc>
                <a:spcPct val="115000"/>
              </a:lnSpc>
              <a:spcBef>
                <a:spcPts val="1199"/>
              </a:spcBef>
              <a:spcAft>
                <a:spcPts val="2400"/>
              </a:spcAft>
            </a:pPr>
            <a:r>
              <a:rPr lang="en-US" sz="1000" dirty="0">
                <a:solidFill>
                  <a:srgbClr val="333333"/>
                </a:solidFill>
                <a:latin typeface="Calibri" panose="020F0502020204030204" pitchFamily="34" charset="0"/>
                <a:ea typeface="Calibri" panose="020F0502020204030204" pitchFamily="34" charset="0"/>
              </a:rPr>
              <a:t>The “fight” or “flight” reaction prepares the body for a physical response.  </a:t>
            </a:r>
          </a:p>
          <a:p>
            <a:pPr marL="0">
              <a:lnSpc>
                <a:spcPct val="115000"/>
              </a:lnSpc>
              <a:spcBef>
                <a:spcPts val="1199"/>
              </a:spcBef>
              <a:spcAft>
                <a:spcPts val="2400"/>
              </a:spcAft>
            </a:pPr>
            <a:endParaRPr lang="en-US" sz="1000" dirty="0">
              <a:solidFill>
                <a:srgbClr val="333333"/>
              </a:solidFill>
              <a:latin typeface="Calibri" panose="020F0502020204030204" pitchFamily="34" charset="0"/>
              <a:ea typeface="Calibri" panose="020F0502020204030204" pitchFamily="34" charset="0"/>
            </a:endParaRPr>
          </a:p>
          <a:p>
            <a:pPr marL="0">
              <a:lnSpc>
                <a:spcPct val="115000"/>
              </a:lnSpc>
              <a:spcBef>
                <a:spcPts val="1199"/>
              </a:spcBef>
              <a:spcAft>
                <a:spcPts val="2400"/>
              </a:spcAft>
            </a:pPr>
            <a:r>
              <a:rPr lang="en-US" sz="1000" dirty="0">
                <a:solidFill>
                  <a:srgbClr val="333333"/>
                </a:solidFill>
                <a:latin typeface="Calibri" panose="020F0502020204030204" pitchFamily="34" charset="0"/>
                <a:ea typeface="Calibri" panose="020F0502020204030204" pitchFamily="34" charset="0"/>
              </a:rPr>
              <a:t>The “fight” reaction may emerge as aggression, fighting, arguing, defiance, disrespect, screaming, and yelling.  However, school personnel also see meltdowns, tantrums, and hyperactivity in students.  While “fight” presents as something externalizing, “flight” is more internalizing.  A student in a “flight” response may avoid people, places, and things they</a:t>
            </a:r>
            <a:r>
              <a:rPr lang="en-US" sz="1000" dirty="0">
                <a:solidFill>
                  <a:srgbClr val="333333"/>
                </a:solidFill>
                <a:highlight>
                  <a:srgbClr val="FFFF00"/>
                </a:highlight>
                <a:latin typeface="Calibri" panose="020F0502020204030204" pitchFamily="34" charset="0"/>
                <a:ea typeface="Calibri" panose="020F0502020204030204" pitchFamily="34" charset="0"/>
              </a:rPr>
              <a:t> perceived</a:t>
            </a:r>
            <a:r>
              <a:rPr lang="en-US" sz="1000" dirty="0">
                <a:solidFill>
                  <a:srgbClr val="333333"/>
                </a:solidFill>
                <a:latin typeface="Calibri" panose="020F0502020204030204" pitchFamily="34" charset="0"/>
                <a:ea typeface="Calibri" panose="020F0502020204030204" pitchFamily="34" charset="0"/>
              </a:rPr>
              <a:t> as overwhelmingly stressful. Students can be very suspicious and slow to trust and feel safe with adults, other children, or even life in school. </a:t>
            </a:r>
          </a:p>
          <a:p>
            <a:pPr marL="0">
              <a:lnSpc>
                <a:spcPct val="115000"/>
              </a:lnSpc>
              <a:spcBef>
                <a:spcPts val="1199"/>
              </a:spcBef>
              <a:spcAft>
                <a:spcPts val="2400"/>
              </a:spcAft>
            </a:pPr>
            <a:endParaRPr lang="en-US" sz="1000" dirty="0">
              <a:solidFill>
                <a:srgbClr val="333333"/>
              </a:solidFill>
              <a:latin typeface="Calibri" panose="020F0502020204030204" pitchFamily="34" charset="0"/>
              <a:ea typeface="Calibri" panose="020F0502020204030204" pitchFamily="34" charset="0"/>
            </a:endParaRPr>
          </a:p>
          <a:p>
            <a:pPr marL="0">
              <a:lnSpc>
                <a:spcPct val="115000"/>
              </a:lnSpc>
              <a:spcBef>
                <a:spcPts val="1199"/>
              </a:spcBef>
              <a:spcAft>
                <a:spcPts val="2400"/>
              </a:spcAft>
            </a:pPr>
            <a:r>
              <a:rPr lang="en-US" sz="1000" dirty="0">
                <a:solidFill>
                  <a:srgbClr val="333333"/>
                </a:solidFill>
                <a:latin typeface="Calibri" panose="020F0502020204030204" pitchFamily="34" charset="0"/>
                <a:ea typeface="Calibri" panose="020F0502020204030204" pitchFamily="34" charset="0"/>
              </a:rPr>
              <a:t>Flight can present as daydreaming, hiding, withdrawal, wandering, or running away.  Frequent visits to the nurse for pain and recurrent infections can also be rooted in trauma reactions. </a:t>
            </a:r>
          </a:p>
          <a:p>
            <a:pPr marL="0">
              <a:lnSpc>
                <a:spcPct val="115000"/>
              </a:lnSpc>
              <a:spcBef>
                <a:spcPts val="1199"/>
              </a:spcBef>
              <a:spcAft>
                <a:spcPts val="2400"/>
              </a:spcAft>
            </a:pPr>
            <a:endParaRPr lang="en-US" sz="1000" dirty="0">
              <a:solidFill>
                <a:srgbClr val="333333"/>
              </a:solidFill>
              <a:latin typeface="Calibri" panose="020F0502020204030204" pitchFamily="34" charset="0"/>
              <a:ea typeface="Calibri" panose="020F0502020204030204" pitchFamily="34" charset="0"/>
            </a:endParaRPr>
          </a:p>
          <a:p>
            <a:pPr marL="0" indent="-228571" defTabSz="914285">
              <a:lnSpc>
                <a:spcPct val="115000"/>
              </a:lnSpc>
              <a:spcBef>
                <a:spcPts val="1199"/>
              </a:spcBef>
              <a:spcAft>
                <a:spcPts val="2400"/>
              </a:spcAft>
              <a:defRPr/>
            </a:pPr>
            <a:r>
              <a:rPr lang="en-US" sz="1000" dirty="0">
                <a:solidFill>
                  <a:srgbClr val="333333"/>
                </a:solidFill>
                <a:latin typeface="Calibri" panose="020F0502020204030204" pitchFamily="34" charset="0"/>
                <a:ea typeface="Calibri" panose="020F0502020204030204" pitchFamily="34" charset="0"/>
              </a:rPr>
              <a:t>Remember that the “freeze” response is one of the deepest survival reactions in the brain. Freeze is a state where running away or fighting and emoting are not perceived as safe or viable responses. What we are seeing during a “freeze” response is a state of </a:t>
            </a:r>
            <a:r>
              <a:rPr lang="en-US" sz="1000" dirty="0" err="1">
                <a:solidFill>
                  <a:srgbClr val="333333"/>
                </a:solidFill>
                <a:latin typeface="Calibri" panose="020F0502020204030204" pitchFamily="34" charset="0"/>
                <a:ea typeface="Calibri" panose="020F0502020204030204" pitchFamily="34" charset="0"/>
              </a:rPr>
              <a:t>hypoarousal</a:t>
            </a:r>
            <a:r>
              <a:rPr lang="en-US" sz="1000" dirty="0">
                <a:solidFill>
                  <a:srgbClr val="333333"/>
                </a:solidFill>
                <a:latin typeface="Calibri" panose="020F0502020204030204" pitchFamily="34" charset="0"/>
                <a:ea typeface="Calibri" panose="020F0502020204030204" pitchFamily="34" charset="0"/>
              </a:rPr>
              <a:t> or shutting down. Educators sometimes get angry when a student refuses to answer a question or “spaces out”, but what may be happening is that that child’s “thinking” brain has shut down. After these events, young people will sometimes talk about feeling numb or being unable to move. Many times, youth report feeling a sense of shame or embarrassment when receiving special help and/or refusing to ask for help so as not to call attention to their difficulties, and this can all be related to the freeze response.</a:t>
            </a:r>
            <a:endParaRPr lang="en-US" sz="1000" dirty="0">
              <a:latin typeface="Arial" panose="020B0604020202020204" pitchFamily="34" charset="0"/>
              <a:ea typeface="Arial" panose="020B0604020202020204" pitchFamily="34" charset="0"/>
            </a:endParaRPr>
          </a:p>
          <a:p>
            <a:pPr marL="0">
              <a:lnSpc>
                <a:spcPct val="115000"/>
              </a:lnSpc>
              <a:spcBef>
                <a:spcPts val="1199"/>
              </a:spcBef>
              <a:spcAft>
                <a:spcPts val="2400"/>
              </a:spcAft>
            </a:pPr>
            <a:endParaRPr lang="en-US" sz="1000" dirty="0">
              <a:latin typeface="Arial" panose="020B0604020202020204" pitchFamily="34" charset="0"/>
              <a:ea typeface="Arial" panose="020B0604020202020204" pitchFamily="34" charset="0"/>
            </a:endParaRPr>
          </a:p>
          <a:p>
            <a:pPr marL="0">
              <a:lnSpc>
                <a:spcPct val="115000"/>
              </a:lnSpc>
            </a:pPr>
            <a:r>
              <a:rPr lang="en-US" sz="1000" baseline="30000" dirty="0">
                <a:latin typeface="Arial" panose="020B0604020202020204" pitchFamily="34" charset="0"/>
                <a:ea typeface="Arial" panose="020B0604020202020204" pitchFamily="34" charset="0"/>
              </a:rPr>
              <a:t>Perry, B &amp; Winfrey, O. (2021) What happened to you?:conversations on </a:t>
            </a:r>
            <a:r>
              <a:rPr lang="en-US" sz="1000" baseline="30000" dirty="0" err="1">
                <a:latin typeface="Arial" panose="020B0604020202020204" pitchFamily="34" charset="0"/>
                <a:ea typeface="Arial" panose="020B0604020202020204" pitchFamily="34" charset="0"/>
              </a:rPr>
              <a:t>truama</a:t>
            </a:r>
            <a:r>
              <a:rPr lang="en-US" sz="1000" baseline="30000" dirty="0">
                <a:latin typeface="Arial" panose="020B0604020202020204" pitchFamily="34" charset="0"/>
                <a:ea typeface="Arial" panose="020B0604020202020204" pitchFamily="34" charset="0"/>
              </a:rPr>
              <a:t>, </a:t>
            </a:r>
            <a:r>
              <a:rPr lang="en-US" sz="1000" baseline="30000" dirty="0" err="1">
                <a:latin typeface="Arial" panose="020B0604020202020204" pitchFamily="34" charset="0"/>
                <a:ea typeface="Arial" panose="020B0604020202020204" pitchFamily="34" charset="0"/>
              </a:rPr>
              <a:t>resliience</a:t>
            </a:r>
            <a:r>
              <a:rPr lang="en-US" sz="1000" baseline="30000" dirty="0">
                <a:latin typeface="Arial" panose="020B0604020202020204" pitchFamily="34" charset="0"/>
                <a:ea typeface="Arial" panose="020B0604020202020204" pitchFamily="34" charset="0"/>
              </a:rPr>
              <a:t> and healing. </a:t>
            </a:r>
            <a:r>
              <a:rPr lang="en-US" sz="1000" baseline="30000" dirty="0" err="1">
                <a:latin typeface="Arial" panose="020B0604020202020204" pitchFamily="34" charset="0"/>
                <a:ea typeface="Arial" panose="020B0604020202020204" pitchFamily="34" charset="0"/>
              </a:rPr>
              <a:t>Flation</a:t>
            </a:r>
            <a:r>
              <a:rPr lang="en-US" sz="1000" baseline="30000" dirty="0">
                <a:latin typeface="Arial" panose="020B0604020202020204" pitchFamily="34" charset="0"/>
                <a:ea typeface="Arial" panose="020B0604020202020204" pitchFamily="34" charset="0"/>
              </a:rPr>
              <a:t> Books. </a:t>
            </a:r>
            <a:endParaRPr lang="en-US" sz="1000" dirty="0">
              <a:latin typeface="Arial" panose="020B0604020202020204" pitchFamily="34" charset="0"/>
              <a:ea typeface="Arial" panose="020B0604020202020204" pitchFamily="34" charset="0"/>
            </a:endParaRPr>
          </a:p>
          <a:p>
            <a:pPr marL="0">
              <a:lnSpc>
                <a:spcPct val="115000"/>
              </a:lnSpc>
            </a:pPr>
            <a:r>
              <a:rPr lang="en-US" sz="1000" baseline="30000" dirty="0">
                <a:latin typeface="Arial" panose="020B0604020202020204" pitchFamily="34" charset="0"/>
                <a:ea typeface="Arial" panose="020B0604020202020204" pitchFamily="34" charset="0"/>
              </a:rPr>
              <a:t> </a:t>
            </a:r>
            <a:endParaRPr lang="en-US" sz="1000" dirty="0">
              <a:latin typeface="Arial" panose="020B0604020202020204" pitchFamily="34" charset="0"/>
              <a:ea typeface="Arial" panose="020B0604020202020204" pitchFamily="34" charset="0"/>
            </a:endParaRPr>
          </a:p>
        </p:txBody>
      </p:sp>
      <p:sp>
        <p:nvSpPr>
          <p:cNvPr id="639" name="Google Shape;639;p48:notes">
            <a:extLst>
              <a:ext uri="{FF2B5EF4-FFF2-40B4-BE49-F238E27FC236}">
                <a16:creationId xmlns:a16="http://schemas.microsoft.com/office/drawing/2014/main" id="{74F1505C-C880-FDBA-C60D-0903E37B3454}"/>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21788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4999"/>
              </a:lnSpc>
              <a:spcBef>
                <a:spcPts val="1199"/>
              </a:spcBef>
            </a:pPr>
            <a:r>
              <a:rPr lang="en-US" sz="1000" dirty="0"/>
              <a:t>Speaker may ask for two or three responses to the question:  "Given your review of the drivers of behavior, give an unmet need or lagging skill that might be beneath LAZY</a:t>
            </a:r>
          </a:p>
          <a:p>
            <a:pPr marL="0" indent="0">
              <a:lnSpc>
                <a:spcPct val="114999"/>
              </a:lnSpc>
              <a:spcBef>
                <a:spcPts val="1199"/>
              </a:spcBef>
            </a:pPr>
            <a:r>
              <a:rPr lang="en-US" sz="1000" dirty="0"/>
              <a:t>Then, Disrespectful, then Withdrawn</a:t>
            </a:r>
          </a:p>
          <a:p>
            <a:pPr marL="0" indent="0">
              <a:lnSpc>
                <a:spcPct val="114999"/>
              </a:lnSpc>
              <a:spcBef>
                <a:spcPts val="1199"/>
              </a:spcBef>
            </a:pPr>
            <a:endParaRPr lang="en-US" sz="1000" dirty="0"/>
          </a:p>
          <a:p>
            <a:pPr marL="0" indent="0">
              <a:lnSpc>
                <a:spcPct val="114999"/>
              </a:lnSpc>
              <a:spcBef>
                <a:spcPts val="1199"/>
              </a:spcBef>
            </a:pPr>
            <a:r>
              <a:rPr lang="en-US" sz="1000" dirty="0"/>
              <a:t>Have you ever thought  that a student is “lazy,” “defiant,” “withdrawn,” “disorganized,” or “zoned-out?” </a:t>
            </a:r>
            <a:r>
              <a:rPr lang="en-US" sz="1000" b="1" dirty="0"/>
              <a:t>ALL behaviors serve a purpose</a:t>
            </a:r>
            <a:r>
              <a:rPr lang="en-US" sz="1000" dirty="0"/>
              <a:t> (function). These reactions are sometimes learned ways of adapting to traumatic circumstances.  </a:t>
            </a:r>
          </a:p>
          <a:p>
            <a:pPr marL="0" indent="0">
              <a:lnSpc>
                <a:spcPct val="114999"/>
              </a:lnSpc>
              <a:spcBef>
                <a:spcPts val="1199"/>
              </a:spcBef>
            </a:pPr>
            <a:endParaRPr lang="en-US" sz="1000" dirty="0"/>
          </a:p>
          <a:p>
            <a:pPr marL="0" indent="0">
              <a:lnSpc>
                <a:spcPct val="114999"/>
              </a:lnSpc>
              <a:spcBef>
                <a:spcPts val="1199"/>
              </a:spcBef>
            </a:pPr>
            <a:r>
              <a:rPr lang="en-US" sz="1000" dirty="0"/>
              <a:t>While this overly active stress response helps a child survive, it can make it hard for them to focus while in school, make friends, and trust adults. For example, children who experience trauma are often misdiagnosed with ADHD because they have trouble sitting still and concentrating. </a:t>
            </a:r>
          </a:p>
          <a:p>
            <a:pPr marL="0" indent="0">
              <a:lnSpc>
                <a:spcPct val="114999"/>
              </a:lnSpc>
              <a:spcBef>
                <a:spcPts val="1199"/>
              </a:spcBef>
            </a:pPr>
            <a:endParaRPr lang="en-US" sz="1000" dirty="0"/>
          </a:p>
          <a:p>
            <a:pPr marL="0" indent="0">
              <a:lnSpc>
                <a:spcPct val="114999"/>
              </a:lnSpc>
              <a:spcBef>
                <a:spcPts val="1199"/>
              </a:spcBef>
            </a:pPr>
            <a:r>
              <a:rPr lang="en-US" sz="1000" dirty="0"/>
              <a:t>Underneath the label of “lazy” may be a student </a:t>
            </a:r>
            <a:r>
              <a:rPr lang="en-US" sz="1000" b="1" dirty="0"/>
              <a:t>struggling with unmet needs </a:t>
            </a:r>
            <a:r>
              <a:rPr lang="en-US" sz="1000" dirty="0"/>
              <a:t>for food, sleep or connection.  They too may be overwhelmed by the volume of work and their </a:t>
            </a:r>
            <a:r>
              <a:rPr lang="en-US" sz="1000" b="1" dirty="0"/>
              <a:t>lagging skills</a:t>
            </a:r>
            <a:r>
              <a:rPr lang="en-US" sz="1000" dirty="0"/>
              <a:t> for organization, memory and concentration. </a:t>
            </a:r>
          </a:p>
          <a:p>
            <a:pPr marL="0" indent="0">
              <a:lnSpc>
                <a:spcPct val="114999"/>
              </a:lnSpc>
              <a:spcBef>
                <a:spcPts val="1199"/>
              </a:spcBef>
            </a:pPr>
            <a:endParaRPr lang="en-US" sz="1000" dirty="0"/>
          </a:p>
          <a:p>
            <a:pPr marL="0" indent="0">
              <a:lnSpc>
                <a:spcPct val="114999"/>
              </a:lnSpc>
              <a:spcBef>
                <a:spcPts val="1199"/>
              </a:spcBef>
            </a:pPr>
            <a:r>
              <a:rPr lang="en-US" sz="1000" dirty="0"/>
              <a:t>Viewing a student characterized as “defiant” or “disrespectful” through trauma lenses may reveal a student who has an unmet need for safety and acquiring a sense of belonging through relationships and self-esteem.  They may lack skills in self-regulating their feelings such as anger as well as be unable to filter and communicate their needs effectively.  </a:t>
            </a:r>
          </a:p>
          <a:p>
            <a:pPr marL="0" indent="0">
              <a:lnSpc>
                <a:spcPct val="114999"/>
              </a:lnSpc>
              <a:spcBef>
                <a:spcPts val="1199"/>
              </a:spcBef>
            </a:pPr>
            <a:endParaRPr lang="en-US" sz="1000" dirty="0"/>
          </a:p>
          <a:p>
            <a:pPr marL="0" indent="0">
              <a:lnSpc>
                <a:spcPct val="114999"/>
              </a:lnSpc>
              <a:spcBef>
                <a:spcPts val="1199"/>
              </a:spcBef>
              <a:spcAft>
                <a:spcPts val="1199"/>
              </a:spcAft>
            </a:pPr>
            <a:r>
              <a:rPr lang="en-US" sz="1000" b="1" dirty="0"/>
              <a:t>A trauma-informed approach urges school staff to view challenging behavior as a complex tapestry of responses influenced by various factors that help the youth of concern address their unmet needs</a:t>
            </a:r>
            <a:endParaRPr lang="en-US" sz="10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8715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50: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indent="0">
              <a:lnSpc>
                <a:spcPct val="115000"/>
              </a:lnSpc>
              <a:spcBef>
                <a:spcPts val="1199"/>
              </a:spcBef>
              <a:buClr>
                <a:schemeClr val="dk1"/>
              </a:buClr>
              <a:buSzPts val="1100"/>
            </a:pPr>
            <a:r>
              <a:rPr lang="en-US" sz="1000" dirty="0">
                <a:solidFill>
                  <a:srgbClr val="333333"/>
                </a:solidFill>
              </a:rPr>
              <a:t>To understand and support the children we work with in school systems, we must dive beneath the surface and explore the root causes affecting their behavior. By seeking to understand and address the underlying factors, we can foster a more empathetic and effective approach to helping children heal and thrive. </a:t>
            </a:r>
          </a:p>
          <a:p>
            <a:pPr marL="0" indent="0">
              <a:lnSpc>
                <a:spcPct val="115000"/>
              </a:lnSpc>
              <a:spcBef>
                <a:spcPts val="1199"/>
              </a:spcBef>
              <a:buClr>
                <a:schemeClr val="dk1"/>
              </a:buClr>
              <a:buSzPts val="1100"/>
            </a:pPr>
            <a:endParaRPr lang="en-US" sz="1000" dirty="0">
              <a:solidFill>
                <a:srgbClr val="333333"/>
              </a:solidFill>
            </a:endParaRPr>
          </a:p>
          <a:p>
            <a:pPr marL="0" indent="0">
              <a:lnSpc>
                <a:spcPct val="115000"/>
              </a:lnSpc>
              <a:spcBef>
                <a:spcPts val="1199"/>
              </a:spcBef>
              <a:buClr>
                <a:schemeClr val="dk1"/>
              </a:buClr>
              <a:buSzPts val="1100"/>
            </a:pPr>
            <a:r>
              <a:rPr lang="en-US" sz="1000" dirty="0">
                <a:solidFill>
                  <a:srgbClr val="333333"/>
                </a:solidFill>
              </a:rPr>
              <a:t>When faced with challenging behaviors in the school setting, it can be easy to personalize the behaviors and feel as if they are directed at the adults. This can lead to a discipline and blaming, rather than open the opportunity for understanding the underlying factors. By solely focusing on the tip of the iceberg, we risk overlooking the child's unmet needs and the impact of trauma they may be experiencing. Instead, we must remind ourselves that all behavior is a form of communication. Challenging behaviors are a way for the child to express their feelings, needs, and experiences when they lack the words, understanding and skills to do so in a more socially desirable manner. By taking the time to understand the hidden layers beneath the surface, we can approach the child's struggles with empathy and compassion, opening the door to providing appropriate support and interventions that can truly make a difference in their lives. Blaming the child or their family only perpetuates misunderstanding, while diving deeper into the underlying reasons allows us to respond with understanding and genuine care. This type of approach positions us to stop asking the question “what’s wrong with you?” to asking, “what happened to you?”  In the words of Sandra Bloom , this is a time to ask the question: What’s happened to this child?</a:t>
            </a:r>
            <a:endParaRPr sz="1000" dirty="0">
              <a:solidFill>
                <a:srgbClr val="333333"/>
              </a:solidFill>
            </a:endParaRPr>
          </a:p>
          <a:p>
            <a:pPr marL="0" indent="0">
              <a:spcBef>
                <a:spcPts val="1199"/>
              </a:spcBef>
            </a:pPr>
            <a:endParaRPr dirty="0"/>
          </a:p>
        </p:txBody>
      </p:sp>
      <p:sp>
        <p:nvSpPr>
          <p:cNvPr id="653" name="Google Shape;653;p5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ae9556360b_5_3: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2ae9556360b_5_3: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r>
              <a:rPr lang="en-US" sz="1000" dirty="0"/>
              <a:t>As a result of our own stress, implicit biases, beliefs and experiences, we often describe behavior based on what we observe.  The student is “defiant” or behaving “willfully.”  It's important to recognize that what we perceive on the surface may not be what is driving the behavior.  This helps us respond in more helpful ways to what we see.  </a:t>
            </a:r>
          </a:p>
          <a:p>
            <a:pPr marL="0" indent="0"/>
            <a:r>
              <a:rPr lang="en-US" sz="1000" dirty="0" err="1"/>
              <a:t>Neuroception</a:t>
            </a:r>
            <a:r>
              <a:rPr lang="en-US" sz="1000" dirty="0"/>
              <a:t> as the brain’s ability to detect danger. It’s how we distinguish whether situations or people are safe or threatening. Porges believes that faulty </a:t>
            </a:r>
            <a:r>
              <a:rPr lang="en-US" sz="1000" dirty="0" err="1"/>
              <a:t>neuroception</a:t>
            </a:r>
            <a:r>
              <a:rPr lang="en-US" sz="1000" dirty="0"/>
              <a:t> is at the root of many psychiatric disorders, including ODD. For many vulnerable children, </a:t>
            </a:r>
            <a:r>
              <a:rPr lang="en-US" sz="1000" dirty="0" err="1"/>
              <a:t>neuroception</a:t>
            </a:r>
            <a:r>
              <a:rPr lang="en-US" sz="1000" dirty="0"/>
              <a:t> is biased towards detecting danger when there is no real danger.  Faulty </a:t>
            </a:r>
            <a:r>
              <a:rPr lang="en-US" sz="1000" dirty="0" err="1"/>
              <a:t>neuroception</a:t>
            </a:r>
            <a:r>
              <a:rPr lang="en-US" sz="1000" dirty="0"/>
              <a:t> shifts the child involuntarily into a defensive position, resulting in a variety of challenging behaviors. This can result from a host of causes (but not limited to) constitutional; genetic or brain wiring differences; biomedical issues; environmental stress; or sensory processing challenges, which cause a child to perceive ordinary sensations as threatening.  Currently, our most vulnerable oppositional and defiant children are generally managed with plans that work on eliminating unwanted behaviors, rewarding desired behaviors, or withholding treasured objects or experiences (such as screen time) as consequences to those behaviors. These techniques are often ineffective because they are based on a faulty premise: that the child has intentional control over those behaviors. If faulty </a:t>
            </a:r>
            <a:r>
              <a:rPr lang="en-US" sz="1000" dirty="0" err="1"/>
              <a:t>neuroception</a:t>
            </a:r>
            <a:r>
              <a:rPr lang="en-US" sz="1000" dirty="0"/>
              <a:t> is to blame, however, behaviors will be a reflection of an immediate, “fight or flight” response and not purposeful misbehavior. In such cases, punishment can potentially cause more distress, triggering additional feelings of threat rather than safety.</a:t>
            </a:r>
          </a:p>
          <a:p>
            <a:pPr marL="0" indent="0"/>
            <a:endParaRPr lang="en-US" sz="1000" dirty="0"/>
          </a:p>
          <a:p>
            <a:pPr marL="0">
              <a:lnSpc>
                <a:spcPct val="115000"/>
              </a:lnSpc>
              <a:spcBef>
                <a:spcPts val="1199"/>
              </a:spcBef>
              <a:spcAft>
                <a:spcPts val="1199"/>
              </a:spcAft>
            </a:pPr>
            <a:r>
              <a:rPr lang="en-US" sz="1000" dirty="0">
                <a:solidFill>
                  <a:srgbClr val="333333"/>
                </a:solidFill>
                <a:latin typeface="Calibri" panose="020F0502020204030204" pitchFamily="34" charset="0"/>
                <a:ea typeface="Calibri" panose="020F0502020204030204" pitchFamily="34" charset="0"/>
              </a:rPr>
              <a:t>The iceberg analogy provides a powerful way to understand children's behaviors, particularly in the context of trauma and challenging behaviors. The tip of the iceberg, which is visible above the water, represents the outward expressions of a child's actions that may be perceived as challenging. However, just like with an iceberg, this is only a small fraction of the whole picture. Beneath the waterline, hidden from plain sight, lie the underlying reasons for these behaviors. </a:t>
            </a:r>
            <a:r>
              <a:rPr lang="en-US" sz="1000" b="1" dirty="0"/>
              <a:t>Trauma, can significantly influence a child's actions, and these deeper root causes and needs can often go unnoticed.</a:t>
            </a:r>
            <a:r>
              <a:rPr lang="en-US" sz="1000" dirty="0"/>
              <a:t>  </a:t>
            </a:r>
            <a:r>
              <a:rPr lang="en-US" sz="1000" dirty="0">
                <a:solidFill>
                  <a:srgbClr val="333333"/>
                </a:solidFill>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indent="0">
              <a:lnSpc>
                <a:spcPct val="114999"/>
              </a:lnSpc>
              <a:spcBef>
                <a:spcPts val="1199"/>
              </a:spcBef>
            </a:pPr>
            <a:endParaRPr lang="en-US" sz="1000" dirty="0"/>
          </a:p>
          <a:p>
            <a:pPr marL="0" indent="0">
              <a:lnSpc>
                <a:spcPct val="114999"/>
              </a:lnSpc>
              <a:spcBef>
                <a:spcPts val="1199"/>
              </a:spcBef>
            </a:pPr>
            <a:r>
              <a:rPr lang="en-US" sz="1000" dirty="0"/>
              <a:t>When faced with challenging behaviors in the school setting, it can be easy to personalize the behaviors. This can lead to a discipline and blaming, rather than understanding the underlying factors. </a:t>
            </a:r>
            <a:r>
              <a:rPr lang="en-US" sz="1000" b="1" dirty="0"/>
              <a:t>By solely focusing on the tip of the iceberg, we risk overlooking the child's unmet needs and the impact of trauma they may be experiencing.</a:t>
            </a:r>
            <a:r>
              <a:rPr lang="en-US" sz="1000" dirty="0"/>
              <a:t> Instead, we must remind ourselves that all behavior is a form of communication. </a:t>
            </a:r>
          </a:p>
          <a:p>
            <a:pPr marL="0" indent="0">
              <a:lnSpc>
                <a:spcPct val="114999"/>
              </a:lnSpc>
              <a:spcBef>
                <a:spcPts val="1199"/>
              </a:spcBef>
            </a:pPr>
            <a:endParaRPr lang="en-US" sz="1000" dirty="0"/>
          </a:p>
          <a:p>
            <a:pPr marL="0" indent="0">
              <a:lnSpc>
                <a:spcPct val="114999"/>
              </a:lnSpc>
              <a:spcBef>
                <a:spcPts val="1199"/>
              </a:spcBef>
            </a:pPr>
            <a:r>
              <a:rPr lang="en-US" sz="1000" dirty="0"/>
              <a:t>Challenging behaviors are a way for the child to express their feelings, needs, and experiences when they lack the words, understanding and skills to do so in a more socially desirable manner. By taking the time to understand the hidden layers beneath the surface, we can approach the child's struggles with empathy and compassion, opening the door to providing appropriate support and interventions that can truly make a difference in their lives. </a:t>
            </a:r>
          </a:p>
          <a:p>
            <a:pPr marL="0" indent="0">
              <a:lnSpc>
                <a:spcPct val="114999"/>
              </a:lnSpc>
              <a:spcBef>
                <a:spcPts val="1199"/>
              </a:spcBef>
            </a:pPr>
            <a:endParaRPr lang="en-US" sz="1000" dirty="0"/>
          </a:p>
          <a:p>
            <a:pPr marL="0" indent="0">
              <a:lnSpc>
                <a:spcPct val="114999"/>
              </a:lnSpc>
              <a:spcBef>
                <a:spcPts val="1199"/>
              </a:spcBef>
            </a:pPr>
            <a:r>
              <a:rPr lang="en-US" sz="1000" dirty="0"/>
              <a:t>Again, we ask: </a:t>
            </a:r>
            <a:r>
              <a:rPr lang="en-US" sz="1000" b="1" dirty="0"/>
              <a:t>“What’s Happened to This Child?”</a:t>
            </a:r>
            <a:endParaRPr lang="en-US" sz="1000" dirty="0"/>
          </a:p>
        </p:txBody>
      </p:sp>
      <p:sp>
        <p:nvSpPr>
          <p:cNvPr id="662" name="Google Shape;662;g2ae9556360b_5_3: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ae9556360b_5_2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ae9556360b_5_22: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defTabSz="914285">
              <a:defRPr/>
            </a:pPr>
            <a:r>
              <a:rPr lang="en-US" sz="1000" dirty="0">
                <a:latin typeface="Calibri" panose="020F0502020204030204" pitchFamily="34" charset="0"/>
                <a:ea typeface="Calibri" panose="020F0502020204030204" pitchFamily="34" charset="0"/>
              </a:rPr>
              <a:t>Having a basic understanding of how the brain works can help understand trauma's signs and symptoms in young people. Trauma can profoundly impact the brain's development and functioning, leading to various emotional and behavioral responses. By knowing how trauma affects the brain, caregivers and educators can respond with greater empathy and patience, tailoring support and interventions to promote healing and resilience in those who have experienced trauma.</a:t>
            </a:r>
          </a:p>
          <a:p>
            <a:pPr marL="0" indent="0" defTabSz="914285">
              <a:defRPr/>
            </a:pPr>
            <a:endParaRPr lang="en-US" sz="1000" dirty="0">
              <a:latin typeface="Calibri" panose="020F0502020204030204" pitchFamily="34" charset="0"/>
              <a:ea typeface="Calibri" panose="020F0502020204030204" pitchFamily="34" charset="0"/>
            </a:endParaRPr>
          </a:p>
          <a:p>
            <a:pPr marL="0" indent="0" defTabSz="914285">
              <a:defRPr/>
            </a:pPr>
            <a:r>
              <a:rPr lang="en-US" sz="1000" dirty="0">
                <a:solidFill>
                  <a:srgbClr val="333333"/>
                </a:solidFill>
                <a:latin typeface="Calibri" panose="020F0502020204030204" pitchFamily="34" charset="0"/>
                <a:ea typeface="Calibri" panose="020F0502020204030204" pitchFamily="34" charset="0"/>
              </a:rPr>
              <a:t>Dr. Bruce Perry, a pioneer in the understanding of and treatment of children and youth who experienced severe trauma, helps educators recognize how stimuli enter the brain and are processed.  Perry’s </a:t>
            </a:r>
            <a:r>
              <a:rPr lang="en-US" sz="1000" dirty="0" err="1">
                <a:solidFill>
                  <a:srgbClr val="333333"/>
                </a:solidFill>
                <a:latin typeface="Calibri" panose="020F0502020204030204" pitchFamily="34" charset="0"/>
                <a:ea typeface="Calibri" panose="020F0502020204030204" pitchFamily="34" charset="0"/>
              </a:rPr>
              <a:t>Neurosequential</a:t>
            </a:r>
            <a:r>
              <a:rPr lang="en-US" sz="1000" dirty="0">
                <a:solidFill>
                  <a:srgbClr val="333333"/>
                </a:solidFill>
                <a:latin typeface="Calibri" panose="020F0502020204030204" pitchFamily="34" charset="0"/>
                <a:ea typeface="Calibri" panose="020F0502020204030204" pitchFamily="34" charset="0"/>
              </a:rPr>
              <a:t> Model states that the brain develops from the bottom up.  </a:t>
            </a:r>
            <a:endParaRPr lang="en-US" sz="1000" dirty="0">
              <a:latin typeface="Arial" panose="020B0604020202020204" pitchFamily="34" charset="0"/>
              <a:ea typeface="Arial" panose="020B0604020202020204" pitchFamily="34" charset="0"/>
            </a:endParaRPr>
          </a:p>
          <a:p>
            <a:pPr marL="0" indent="0"/>
            <a:endParaRPr lang="en-US" sz="1000" dirty="0">
              <a:solidFill>
                <a:srgbClr val="333333"/>
              </a:solidFill>
              <a:latin typeface="Calibri" panose="020F0502020204030204" pitchFamily="34" charset="0"/>
              <a:ea typeface="Calibri" panose="020F0502020204030204" pitchFamily="34" charset="0"/>
            </a:endParaRPr>
          </a:p>
          <a:p>
            <a:pPr marL="0" indent="0"/>
            <a:r>
              <a:rPr lang="en-US" sz="1000" dirty="0">
                <a:solidFill>
                  <a:srgbClr val="333333"/>
                </a:solidFill>
                <a:latin typeface="Calibri" panose="020F0502020204030204" pitchFamily="34" charset="0"/>
                <a:ea typeface="Calibri" panose="020F0502020204030204" pitchFamily="34" charset="0"/>
              </a:rPr>
              <a:t>By recognizing the way the brain works, adults are better equipped to interact with children who may have experienced trauma. Remember that until adults help children regulate (which often involves first becoming regulated themselves) and letting young people know they are cared about through relationships, we can’t begin to problem-solve or reason with them</a:t>
            </a:r>
            <a:r>
              <a:rPr lang="en-US" sz="1000" dirty="0">
                <a:solidFill>
                  <a:srgbClr val="333333"/>
                </a:solidFill>
                <a:highlight>
                  <a:srgbClr val="FFFFFF"/>
                </a:highlight>
                <a:latin typeface="Calibri" panose="020F0502020204030204" pitchFamily="34" charset="0"/>
                <a:ea typeface="Calibri" panose="020F0502020204030204" pitchFamily="34" charset="0"/>
              </a:rPr>
              <a:t>.  The top two regulation strategies we can use are breathing and moving the body through gentle stretching.</a:t>
            </a:r>
            <a:endParaRPr sz="1000" dirty="0"/>
          </a:p>
        </p:txBody>
      </p:sp>
      <p:sp>
        <p:nvSpPr>
          <p:cNvPr id="687" name="Google Shape;687;g2ae9556360b_5_22: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51: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342857">
              <a:buSzPct val="33712"/>
            </a:pPr>
            <a:r>
              <a:rPr lang="en-US" sz="1000" dirty="0"/>
              <a:t>Allison Sampson Jackson (video in QR)  gives language for working with students and describing the “upstairs” and “downstairs” brain. This is critically important for teaching emotional regulation.  Not just for students, but for staff too! First, we as adults need to self-regulate. Then, we can work with young people to support them in co-regulation, which in turn, helps them learn to self-regulate. Once students learn to self-regulate, it makes the educator’s job so much easier. </a:t>
            </a:r>
          </a:p>
          <a:p>
            <a:pPr marL="342857">
              <a:buSzPct val="33712"/>
            </a:pPr>
            <a:endParaRPr lang="en-US" sz="1000" dirty="0"/>
          </a:p>
          <a:p>
            <a:pPr marL="342857" indent="-228571" defTabSz="914285">
              <a:buSzPct val="33712"/>
              <a:defRPr/>
            </a:pPr>
            <a:r>
              <a:rPr lang="en-US" sz="1000" dirty="0">
                <a:latin typeface="Arial"/>
              </a:rPr>
              <a:t>A basic understanding of how the brain works can help us understand trauma's signs and symptoms in young people. </a:t>
            </a:r>
          </a:p>
          <a:p>
            <a:pPr marL="342857">
              <a:buSzPct val="33712"/>
            </a:pPr>
            <a:endParaRPr lang="en-US" sz="1000" dirty="0">
              <a:latin typeface="Arial"/>
            </a:endParaRPr>
          </a:p>
          <a:p>
            <a:pPr marL="342857">
              <a:buSzPct val="33712"/>
            </a:pPr>
            <a:r>
              <a:rPr lang="en-US" sz="1000" dirty="0">
                <a:latin typeface="Arial"/>
              </a:rPr>
              <a:t>With this knowledge, caregivers and educators can respond with </a:t>
            </a:r>
            <a:r>
              <a:rPr lang="en-US" sz="1000" dirty="0">
                <a:highlight>
                  <a:srgbClr val="FFFF00"/>
                </a:highlight>
                <a:latin typeface="Arial"/>
              </a:rPr>
              <a:t>greater empathy and patience</a:t>
            </a:r>
            <a:r>
              <a:rPr lang="en-US" sz="1000" dirty="0">
                <a:latin typeface="Arial"/>
              </a:rPr>
              <a:t>, tailoring support and interventions to promote healing and resilience in those who have experienced trauma.</a:t>
            </a:r>
            <a:endParaRPr lang="en-US" sz="1000" dirty="0">
              <a:solidFill>
                <a:srgbClr val="000000"/>
              </a:solidFill>
              <a:latin typeface="Arial"/>
            </a:endParaRPr>
          </a:p>
          <a:p>
            <a:pPr marL="342857">
              <a:buSzPct val="33712"/>
            </a:pPr>
            <a:endParaRPr lang="en-US" sz="1000" dirty="0">
              <a:solidFill>
                <a:srgbClr val="000000"/>
              </a:solidFill>
              <a:latin typeface="Arial"/>
            </a:endParaRPr>
          </a:p>
          <a:p>
            <a:pPr marL="342857">
              <a:buSzPct val="33712"/>
            </a:pPr>
            <a:r>
              <a:rPr lang="en-US" sz="1000" dirty="0">
                <a:solidFill>
                  <a:srgbClr val="333333"/>
                </a:solidFill>
                <a:latin typeface="Arial"/>
              </a:rPr>
              <a:t>Adults are then better equipped to interact with children who may have experienced trauma are cared about through relationships, we can’t begin to problem-solve or reason with them</a:t>
            </a:r>
            <a:r>
              <a:rPr lang="en-US" sz="1000" dirty="0">
                <a:solidFill>
                  <a:srgbClr val="333333"/>
                </a:solidFill>
                <a:highlight>
                  <a:srgbClr val="FFFFFF"/>
                </a:highlight>
                <a:latin typeface="Arial"/>
              </a:rPr>
              <a:t>.  </a:t>
            </a:r>
            <a:endParaRPr lang="en-US" sz="1000" dirty="0">
              <a:latin typeface="Arial"/>
            </a:endParaRPr>
          </a:p>
          <a:p>
            <a:endParaRPr lang="en-US" dirty="0"/>
          </a:p>
          <a:p>
            <a:pPr marL="0" indent="0"/>
            <a:endParaRPr lang="en-US" dirty="0"/>
          </a:p>
        </p:txBody>
      </p:sp>
      <p:sp>
        <p:nvSpPr>
          <p:cNvPr id="676" name="Google Shape;676;p5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52: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indent="0" defTabSz="914285">
              <a:defRPr/>
            </a:pPr>
            <a:r>
              <a:rPr lang="en-US" sz="1800">
                <a:solidFill>
                  <a:srgbClr val="333333"/>
                </a:solidFill>
                <a:highlight>
                  <a:srgbClr val="FFFFFF"/>
                </a:highlight>
                <a:latin typeface="Calibri" panose="020F0502020204030204" pitchFamily="34" charset="0"/>
                <a:ea typeface="Calibri" panose="020F0502020204030204" pitchFamily="34" charset="0"/>
              </a:rPr>
              <a:t>As an SSSC, it's essential to be aware of … and be able to discuss reliable resources to support those in the school community who struggle with the effects of trauma and toxic stress. </a:t>
            </a:r>
          </a:p>
          <a:p>
            <a:pPr marL="0" indent="0" defTabSz="914285">
              <a:defRPr/>
            </a:pPr>
            <a:endParaRPr lang="en-US" sz="1800">
              <a:solidFill>
                <a:srgbClr val="333333"/>
              </a:solidFill>
              <a:highlight>
                <a:srgbClr val="FFFFFF"/>
              </a:highlight>
              <a:latin typeface="Calibri" panose="020F0502020204030204" pitchFamily="34" charset="0"/>
              <a:ea typeface="Calibri" panose="020F0502020204030204" pitchFamily="34" charset="0"/>
            </a:endParaRPr>
          </a:p>
          <a:p>
            <a:pPr marL="0" indent="0" defTabSz="914285">
              <a:defRPr/>
            </a:pPr>
            <a:r>
              <a:rPr lang="en-US" sz="1800">
                <a:solidFill>
                  <a:srgbClr val="333333"/>
                </a:solidFill>
                <a:highlight>
                  <a:srgbClr val="FFFFFF"/>
                </a:highlight>
                <a:latin typeface="Calibri" panose="020F0502020204030204" pitchFamily="34" charset="0"/>
                <a:ea typeface="Calibri" panose="020F0502020204030204" pitchFamily="34" charset="0"/>
              </a:rPr>
              <a:t>This can be an independent activity if there are time considerations</a:t>
            </a:r>
            <a:endParaRPr lang="en-US" sz="1800">
              <a:latin typeface="Arial" panose="020B0604020202020204" pitchFamily="34" charset="0"/>
              <a:ea typeface="Arial" panose="020B0604020202020204" pitchFamily="34" charset="0"/>
            </a:endParaRPr>
          </a:p>
          <a:p>
            <a:pPr marL="0" indent="0"/>
            <a:endParaRPr/>
          </a:p>
        </p:txBody>
      </p:sp>
      <p:sp>
        <p:nvSpPr>
          <p:cNvPr id="707" name="Google Shape;707;p5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53: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indent="0">
              <a:lnSpc>
                <a:spcPct val="114999"/>
              </a:lnSpc>
            </a:pPr>
            <a:r>
              <a:rPr lang="en-US" sz="1000" b="1" dirty="0"/>
              <a:t>Trauma-informed discipline systems recognize the relationships between trauma exposure, student behavior, and staff responses</a:t>
            </a:r>
            <a:r>
              <a:rPr lang="en-US" sz="1000" dirty="0"/>
              <a:t>. This approach teaches expectations which help to minimize the likelihood of behavior problems.  When challenging behaviors emerge, schools provide reasonable naturally occurring consequences  to teach and re-teach pro-social behavior, while looking beneath the behavior, offering interventions that address unmet needs and lagging skills.  </a:t>
            </a:r>
          </a:p>
          <a:p>
            <a:pPr marL="0" indent="0">
              <a:lnSpc>
                <a:spcPct val="114999"/>
              </a:lnSpc>
            </a:pPr>
            <a:endParaRPr lang="en-US" sz="1000" dirty="0"/>
          </a:p>
          <a:p>
            <a:pPr marL="0" indent="0">
              <a:lnSpc>
                <a:spcPct val="114999"/>
              </a:lnSpc>
            </a:pPr>
            <a:r>
              <a:rPr lang="en-US" sz="1000" dirty="0"/>
              <a:t>Consequences teach; </a:t>
            </a:r>
            <a:r>
              <a:rPr lang="en-US" sz="1000" b="1" dirty="0"/>
              <a:t>shaming and exclusionary discipline sanctions can retraumatize students</a:t>
            </a:r>
            <a:r>
              <a:rPr lang="en-US" sz="1000" dirty="0"/>
              <a:t>.  While there are always circumstances where the infraction warrants referral to alternative education placement or even filing charges, a trauma-informed discipline system works to prevent these issues as much as possible.</a:t>
            </a:r>
          </a:p>
          <a:p>
            <a:pPr marL="0" indent="0">
              <a:lnSpc>
                <a:spcPct val="114999"/>
              </a:lnSpc>
              <a:buSzPts val="1100"/>
            </a:pPr>
            <a:r>
              <a:rPr lang="en-US" sz="1000" dirty="0"/>
              <a:t>The selection of these programs should be based on multiple data sources that give information not just about individual students, but also at the system level. Needs and priorities should be identified using a data-driven approach. All policies and programs must be tailored to the unique needs and resources of the local school entity.   For more information, consult the PCCD Model Trauma-Informed Approach Plan: Guidelines for School Entities.</a:t>
            </a:r>
          </a:p>
          <a:p>
            <a:pPr marL="0" indent="0">
              <a:lnSpc>
                <a:spcPct val="115000"/>
              </a:lnSpc>
              <a:buClr>
                <a:schemeClr val="dk1"/>
              </a:buClr>
              <a:buSzPts val="1100"/>
            </a:pPr>
            <a:endParaRPr sz="1000" dirty="0"/>
          </a:p>
          <a:p>
            <a:pPr marL="0" indent="0">
              <a:lnSpc>
                <a:spcPct val="115000"/>
              </a:lnSpc>
              <a:buClr>
                <a:schemeClr val="dk1"/>
              </a:buClr>
              <a:buSzPts val="1100"/>
            </a:pPr>
            <a:r>
              <a:rPr lang="en-US" sz="1000" dirty="0"/>
              <a:t>Early intervention with learning barriers is crucial to a safe and supportive school climate. The Pennsylvania Student Assistance Program provides a framework for addressing the behaviors that may stem from underlying trauma or other behavioral health issues.  The SAP team then engages with parents and guardians, obtains consent, and may recommend a behavioral health screening or assessment with an agency SAP liaison that supports the school community.  If the student meets criteria and would benefit from mental health treatment, the liaison works closely with the parent or guardian, providing linkages to the best resources. </a:t>
            </a:r>
          </a:p>
          <a:p>
            <a:pPr marL="0" indent="0">
              <a:lnSpc>
                <a:spcPct val="115000"/>
              </a:lnSpc>
              <a:buClr>
                <a:schemeClr val="dk1"/>
              </a:buClr>
              <a:buSzPts val="1100"/>
            </a:pPr>
            <a:endParaRPr sz="1000" dirty="0"/>
          </a:p>
          <a:p>
            <a:pPr marL="0" indent="0">
              <a:lnSpc>
                <a:spcPct val="115000"/>
              </a:lnSpc>
              <a:buClr>
                <a:schemeClr val="dk1"/>
              </a:buClr>
              <a:buSzPts val="1100"/>
            </a:pPr>
            <a:r>
              <a:rPr lang="en-US" sz="1000" dirty="0"/>
              <a:t>When discussing discipline policies, it’s important to address zero-tolerance.  Zero tolerance policies are not conceptually aligned with trauma-informed approaches by responding to all circumstances in the same way, without regard for underlying causality or the effect of systems on behavior. The American Psychological Association (APA) Zero Tolerance Task Force conducted a thorough review of the literature and concluded that “zero tolerance has not been shown to improve school climate or school safety … has not proven an effective means of improving student behavior, [and] … zero tolerance policies as applied appear to run counter to our best knowledge of child development.</a:t>
            </a:r>
          </a:p>
          <a:p>
            <a:pPr marL="0" indent="0">
              <a:lnSpc>
                <a:spcPct val="115000"/>
              </a:lnSpc>
              <a:buClr>
                <a:schemeClr val="dk1"/>
              </a:buClr>
              <a:buSzPts val="1100"/>
            </a:pPr>
            <a:endParaRPr sz="1000" dirty="0"/>
          </a:p>
          <a:p>
            <a:pPr marL="0" indent="0">
              <a:lnSpc>
                <a:spcPct val="115000"/>
              </a:lnSpc>
              <a:buClr>
                <a:schemeClr val="dk1"/>
              </a:buClr>
              <a:buSzPts val="1100"/>
            </a:pPr>
            <a:r>
              <a:rPr lang="en-US" sz="1000" dirty="0"/>
              <a:t>Discipline policies and staff development need to consider cultural sensitivity as a core value of trauma-informed approaches.  The U.S. Commission on Civil Rights 2019 report found students with disabilities are approximately twice as likely to be suspended. Students of color are suspended and expelled more than their white peers, including for the same offenses. Those punishments are harsher and longer. Schools must consistently review data for this disproportionality and take steps, such as evidence-based prevention, early intervention, and consistent staff development to reduce or eliminate these discrepancies. </a:t>
            </a:r>
          </a:p>
          <a:p>
            <a:pPr marL="0" indent="0"/>
            <a:endParaRPr dirty="0"/>
          </a:p>
        </p:txBody>
      </p:sp>
      <p:sp>
        <p:nvSpPr>
          <p:cNvPr id="699" name="Google Shape;699;p53: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ed868a2790_0_138: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endParaRPr sz="1000" dirty="0"/>
          </a:p>
          <a:p>
            <a:pPr marL="457143" indent="-317460">
              <a:buChar char="●"/>
            </a:pPr>
            <a:r>
              <a:rPr lang="en-US" sz="1000" dirty="0"/>
              <a:t>You are the first responder, supporter, leader who can help address violence, suicide, bullying, physical security, and emergency response.</a:t>
            </a:r>
            <a:endParaRPr sz="1000" dirty="0"/>
          </a:p>
          <a:p>
            <a:pPr indent="-317460">
              <a:buChar char="●"/>
            </a:pPr>
            <a:r>
              <a:rPr lang="en-US" sz="1000" dirty="0"/>
              <a:t>Intervene early.  Intervene often.</a:t>
            </a:r>
          </a:p>
          <a:p>
            <a:pPr marL="457143" indent="-317460">
              <a:buChar char="●"/>
            </a:pPr>
            <a:endParaRPr lang="en-US" sz="1000" dirty="0"/>
          </a:p>
          <a:p>
            <a:pPr marL="514286">
              <a:buFont typeface="Courier New"/>
              <a:buChar char="o"/>
            </a:pPr>
            <a:r>
              <a:rPr lang="en-US" sz="1000" dirty="0">
                <a:solidFill>
                  <a:schemeClr val="bg1"/>
                </a:solidFill>
                <a:latin typeface="Arial"/>
                <a:ea typeface="Montserrat"/>
                <a:cs typeface="Arial"/>
                <a:sym typeface="Montserrat"/>
              </a:rPr>
              <a:t>Review the school's policies / procedures relative to school safety and security and </a:t>
            </a:r>
            <a:r>
              <a:rPr lang="en-US" sz="1000" dirty="0">
                <a:solidFill>
                  <a:schemeClr val="tx1"/>
                </a:solidFill>
                <a:highlight>
                  <a:srgbClr val="FFFF00"/>
                </a:highlight>
                <a:latin typeface="Arial"/>
                <a:ea typeface="Montserrat"/>
                <a:cs typeface="Arial"/>
                <a:sym typeface="Montserrat"/>
              </a:rPr>
              <a:t>compliance</a:t>
            </a:r>
            <a:r>
              <a:rPr lang="en-US" sz="1000" dirty="0">
                <a:solidFill>
                  <a:schemeClr val="bg1"/>
                </a:solidFill>
                <a:latin typeface="Arial"/>
                <a:ea typeface="Montserrat"/>
                <a:cs typeface="Arial"/>
                <a:sym typeface="Montserrat"/>
              </a:rPr>
              <a:t> with Federal and State laws </a:t>
            </a:r>
            <a:endParaRPr lang="en-US" sz="1000" dirty="0">
              <a:solidFill>
                <a:schemeClr val="bg1"/>
              </a:solidFill>
              <a:latin typeface="Arial"/>
              <a:ea typeface="Montserrat"/>
              <a:cs typeface="Arial"/>
            </a:endParaRPr>
          </a:p>
          <a:p>
            <a:pPr marL="514286">
              <a:buFont typeface="Courier New"/>
              <a:buChar char="o"/>
            </a:pPr>
            <a:endParaRPr lang="en-US" sz="1000" dirty="0">
              <a:solidFill>
                <a:schemeClr val="bg1"/>
              </a:solidFill>
              <a:latin typeface="Arial"/>
              <a:ea typeface="Montserrat"/>
              <a:cs typeface="Montserrat"/>
            </a:endParaRPr>
          </a:p>
          <a:p>
            <a:pPr marL="514286">
              <a:buFont typeface="Courier New"/>
              <a:buChar char="o"/>
            </a:pPr>
            <a:r>
              <a:rPr lang="en-US" sz="1000" dirty="0">
                <a:solidFill>
                  <a:schemeClr val="bg1"/>
                </a:solidFill>
                <a:latin typeface="Arial"/>
                <a:ea typeface="Montserrat"/>
                <a:cs typeface="Arial"/>
                <a:sym typeface="Montserrat"/>
              </a:rPr>
              <a:t>Coordinate training /resources for students and school staff in matters relating to </a:t>
            </a:r>
            <a:r>
              <a:rPr lang="en-US" sz="1000" dirty="0">
                <a:solidFill>
                  <a:schemeClr val="tx1"/>
                </a:solidFill>
                <a:highlight>
                  <a:srgbClr val="FFFF00"/>
                </a:highlight>
                <a:latin typeface="Arial"/>
                <a:ea typeface="Montserrat"/>
                <a:cs typeface="Arial"/>
                <a:sym typeface="Montserrat"/>
              </a:rPr>
              <a:t>situational awareness, trauma-informed approaches, behavioral health awareness, suicide and bullying awareness, substance abuse awareness and emergency procedures and training drills, including fire, natural disaster, active shooter, hostage situation and bomb threat.</a:t>
            </a:r>
            <a:r>
              <a:rPr lang="en-US" sz="1000" dirty="0">
                <a:solidFill>
                  <a:schemeClr val="bg1"/>
                </a:solidFill>
                <a:latin typeface="Arial"/>
                <a:ea typeface="Montserrat"/>
                <a:cs typeface="Arial"/>
                <a:sym typeface="Montserrat"/>
              </a:rPr>
              <a:t> </a:t>
            </a:r>
            <a:endParaRPr lang="en-US" sz="1000" dirty="0">
              <a:solidFill>
                <a:schemeClr val="bg1"/>
              </a:solidFill>
              <a:latin typeface="Arial"/>
              <a:ea typeface="Montserrat"/>
              <a:cs typeface="Arial"/>
            </a:endParaRPr>
          </a:p>
          <a:p>
            <a:pPr marL="514286">
              <a:buFont typeface="Courier New"/>
              <a:buChar char="o"/>
            </a:pPr>
            <a:endParaRPr lang="en-US" sz="1000" dirty="0">
              <a:solidFill>
                <a:schemeClr val="bg1"/>
              </a:solidFill>
              <a:latin typeface="Arial"/>
              <a:ea typeface="Montserrat"/>
              <a:cs typeface="Montserrat"/>
            </a:endParaRPr>
          </a:p>
          <a:p>
            <a:pPr marL="514286">
              <a:buFont typeface="Courier New"/>
              <a:buChar char="o"/>
            </a:pPr>
            <a:r>
              <a:rPr lang="en-US" sz="1000" dirty="0">
                <a:solidFill>
                  <a:schemeClr val="bg1"/>
                </a:solidFill>
                <a:latin typeface="Arial"/>
                <a:ea typeface="Montserrat"/>
                <a:cs typeface="Arial"/>
                <a:sym typeface="Montserrat"/>
              </a:rPr>
              <a:t>Coordinate school safety and security assessments, as necessary.</a:t>
            </a:r>
            <a:endParaRPr lang="en-US" sz="1000" dirty="0">
              <a:solidFill>
                <a:schemeClr val="bg1"/>
              </a:solidFill>
              <a:latin typeface="Arial"/>
              <a:ea typeface="Montserrat"/>
              <a:cs typeface="Arial"/>
            </a:endParaRPr>
          </a:p>
          <a:p>
            <a:pPr marL="514286">
              <a:buFont typeface="Courier New"/>
              <a:buChar char="o"/>
            </a:pPr>
            <a:endParaRPr lang="en-US" sz="1000" dirty="0">
              <a:solidFill>
                <a:schemeClr val="bg1"/>
              </a:solidFill>
              <a:latin typeface="Arial"/>
              <a:ea typeface="Montserrat"/>
              <a:cs typeface="Montserrat"/>
            </a:endParaRPr>
          </a:p>
          <a:p>
            <a:pPr marL="514286">
              <a:buFont typeface="Courier New"/>
              <a:buChar char="o"/>
            </a:pPr>
            <a:r>
              <a:rPr lang="en-US" sz="1000" dirty="0">
                <a:solidFill>
                  <a:schemeClr val="bg1"/>
                </a:solidFill>
                <a:latin typeface="Arial"/>
                <a:ea typeface="Montserrat"/>
                <a:cs typeface="Arial"/>
                <a:sym typeface="Montserrat"/>
              </a:rPr>
              <a:t>Serve as the school liaison with the committee, the department, law enforcement and other organizations on matters </a:t>
            </a:r>
            <a:r>
              <a:rPr lang="en-US" sz="1000" dirty="0">
                <a:solidFill>
                  <a:schemeClr val="bg1">
                    <a:lumMod val="95000"/>
                  </a:schemeClr>
                </a:solidFill>
                <a:latin typeface="Arial"/>
                <a:ea typeface="Montserrat"/>
                <a:cs typeface="Arial"/>
                <a:sym typeface="Montserrat"/>
              </a:rPr>
              <a:t>of school safety and security.</a:t>
            </a:r>
            <a:endParaRPr lang="en-US" sz="1000" dirty="0">
              <a:solidFill>
                <a:schemeClr val="bg1">
                  <a:lumMod val="95000"/>
                </a:schemeClr>
              </a:solidFill>
              <a:latin typeface="Arial"/>
              <a:ea typeface="Montserrat"/>
              <a:cs typeface="Arial"/>
            </a:endParaRPr>
          </a:p>
          <a:p>
            <a:pPr marL="514286">
              <a:buFont typeface="Courier New"/>
              <a:buChar char="o"/>
            </a:pPr>
            <a:endParaRPr lang="en-US" sz="1000" dirty="0">
              <a:solidFill>
                <a:schemeClr val="bg1">
                  <a:lumMod val="95000"/>
                </a:schemeClr>
              </a:solidFill>
              <a:latin typeface="Arial"/>
              <a:ea typeface="Montserrat"/>
              <a:cs typeface="Montserrat"/>
              <a:sym typeface="Montserrat"/>
            </a:endParaRPr>
          </a:p>
          <a:p>
            <a:pPr marL="514286">
              <a:buFont typeface="Courier New"/>
              <a:buChar char="o"/>
            </a:pPr>
            <a:r>
              <a:rPr lang="en-US" sz="1000" dirty="0">
                <a:solidFill>
                  <a:schemeClr val="bg1"/>
                </a:solidFill>
                <a:latin typeface="Arial"/>
                <a:ea typeface="Montserrat"/>
                <a:cs typeface="Arial"/>
                <a:sym typeface="Montserrat"/>
              </a:rPr>
              <a:t>Make a report no later than June 30, 2019, and</a:t>
            </a:r>
            <a:r>
              <a:rPr lang="en-US" sz="1000" dirty="0">
                <a:solidFill>
                  <a:schemeClr val="tx1"/>
                </a:solidFill>
                <a:latin typeface="Arial"/>
                <a:ea typeface="Montserrat"/>
                <a:cs typeface="Arial"/>
                <a:sym typeface="Montserrat"/>
              </a:rPr>
              <a:t> </a:t>
            </a:r>
            <a:r>
              <a:rPr lang="en-US" sz="1000" dirty="0">
                <a:solidFill>
                  <a:schemeClr val="tx1"/>
                </a:solidFill>
                <a:highlight>
                  <a:srgbClr val="FFFF00"/>
                </a:highlight>
                <a:latin typeface="Arial"/>
                <a:ea typeface="Montserrat"/>
                <a:cs typeface="Arial"/>
                <a:sym typeface="Montserrat"/>
              </a:rPr>
              <a:t>each June 30 thereafter</a:t>
            </a:r>
            <a:r>
              <a:rPr lang="en-US" sz="1000" dirty="0">
                <a:solidFill>
                  <a:schemeClr val="tx1"/>
                </a:solidFill>
                <a:latin typeface="Arial"/>
                <a:ea typeface="Montserrat"/>
                <a:cs typeface="Arial"/>
                <a:sym typeface="Montserrat"/>
              </a:rPr>
              <a:t>,</a:t>
            </a:r>
            <a:r>
              <a:rPr lang="en-US" sz="1000" dirty="0">
                <a:solidFill>
                  <a:schemeClr val="bg1"/>
                </a:solidFill>
                <a:latin typeface="Arial"/>
                <a:ea typeface="Montserrat"/>
                <a:cs typeface="Arial"/>
                <a:sym typeface="Montserrat"/>
              </a:rPr>
              <a:t> to the school's board of directors on the school's current safety and security practices. </a:t>
            </a:r>
            <a:endParaRPr lang="en-US" sz="1000" dirty="0">
              <a:solidFill>
                <a:schemeClr val="bg1"/>
              </a:solidFill>
              <a:latin typeface="Arial"/>
              <a:ea typeface="Montserrat"/>
              <a:cs typeface="Arial"/>
            </a:endParaRPr>
          </a:p>
          <a:p>
            <a:pPr marL="514286">
              <a:buFont typeface="Courier New"/>
              <a:buChar char="o"/>
            </a:pPr>
            <a:endParaRPr lang="en-US" sz="1000" dirty="0">
              <a:solidFill>
                <a:schemeClr val="bg1"/>
              </a:solidFill>
              <a:latin typeface="Arial"/>
              <a:ea typeface="Montserrat"/>
              <a:cs typeface="Montserrat"/>
              <a:sym typeface="Montserrat"/>
            </a:endParaRPr>
          </a:p>
          <a:p>
            <a:pPr marL="514286">
              <a:buFont typeface="Courier New"/>
              <a:buChar char="o"/>
            </a:pPr>
            <a:r>
              <a:rPr lang="en-US" sz="1000" dirty="0">
                <a:solidFill>
                  <a:schemeClr val="bg1"/>
                </a:solidFill>
                <a:latin typeface="Arial"/>
                <a:ea typeface="Montserrat"/>
                <a:cs typeface="Arial"/>
                <a:sym typeface="Montserrat"/>
              </a:rPr>
              <a:t>Coordinate a tour of the school's buildings and grounds biennially or when a building is first occupied or reconfigured with the law enforcement agencies and first responders that are primarily responsible for protecting and securing the school.</a:t>
            </a:r>
            <a:endParaRPr lang="en-US" sz="1000" dirty="0">
              <a:solidFill>
                <a:schemeClr val="bg1"/>
              </a:solidFill>
              <a:latin typeface="Arial"/>
              <a:ea typeface="Montserrat"/>
              <a:cs typeface="Arial"/>
            </a:endParaRPr>
          </a:p>
          <a:p>
            <a:pPr marL="457143" indent="-317460">
              <a:buChar char="●"/>
            </a:pPr>
            <a:endParaRPr dirty="0"/>
          </a:p>
        </p:txBody>
      </p:sp>
      <p:sp>
        <p:nvSpPr>
          <p:cNvPr id="142" name="Google Shape;142;g1ed868a2790_0_138: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54: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indent="0"/>
            <a:r>
              <a:rPr lang="en-US" sz="1000" dirty="0"/>
              <a:t>Given that trauma and persistent stress are prevalent, a trauma-informed approach can help alleviate its impact and pave the way for healing and hope.</a:t>
            </a:r>
          </a:p>
          <a:p>
            <a:pPr marL="0" indent="0"/>
            <a:endParaRPr lang="en-US" sz="1000" dirty="0"/>
          </a:p>
          <a:p>
            <a:pPr marL="0" indent="0">
              <a:spcBef>
                <a:spcPts val="1500"/>
              </a:spcBef>
            </a:pPr>
            <a:r>
              <a:rPr lang="en-US" sz="1000" b="1" dirty="0"/>
              <a:t>Remember that you are part of a supportive community. You are not alone. If you're worried about a student, please reach out to your SAP team.  </a:t>
            </a:r>
            <a:endParaRPr lang="en-US" sz="1000" dirty="0"/>
          </a:p>
          <a:p>
            <a:pPr marL="0" indent="0">
              <a:spcBef>
                <a:spcPts val="1500"/>
              </a:spcBef>
            </a:pPr>
            <a:r>
              <a:rPr lang="en-US" sz="1000" dirty="0"/>
              <a:t>School psychologists, school counselors, and/or social worker are resources as well. They are here specifically to assist students grappling with trauma's effects. Ensure you're familiar with and adhere to the policies and procedures in place at your school when expressing concerns about a student. Now that you have completed this module:</a:t>
            </a:r>
            <a:endParaRPr lang="en-US" sz="1000" b="0" i="0" dirty="0"/>
          </a:p>
          <a:p>
            <a:pPr marL="0" indent="0">
              <a:spcBef>
                <a:spcPts val="1500"/>
              </a:spcBef>
            </a:pPr>
            <a:endParaRPr lang="en-US" sz="1000" b="0" i="0" dirty="0"/>
          </a:p>
          <a:p>
            <a:pPr marL="171428" indent="-171428">
              <a:spcBef>
                <a:spcPts val="1500"/>
              </a:spcBef>
              <a:buFont typeface="Arial" panose="020B0604020202020204" pitchFamily="34" charset="0"/>
              <a:buChar char="•"/>
            </a:pPr>
            <a:r>
              <a:rPr lang="en-US" sz="1000" b="1" i="1" dirty="0"/>
              <a:t>Take a moment to identify which staff or teams in your school are designated to assess and provide support to students who may be struggling.</a:t>
            </a:r>
            <a:endParaRPr lang="en-US" sz="1000" dirty="0"/>
          </a:p>
          <a:p>
            <a:pPr marL="171428" indent="-171428">
              <a:buFont typeface="Arial" panose="020B0604020202020204" pitchFamily="34" charset="0"/>
              <a:buChar char="•"/>
            </a:pPr>
            <a:r>
              <a:rPr lang="en-US" sz="1000" b="1" i="1" dirty="0"/>
              <a:t>Identify the process you would use to contact them if you have a concern about a student </a:t>
            </a:r>
            <a:endParaRPr lang="en-US" sz="1000" dirty="0"/>
          </a:p>
          <a:p>
            <a:pPr marL="0" indent="0"/>
            <a:endParaRPr lang="en-US" dirty="0"/>
          </a:p>
        </p:txBody>
      </p:sp>
      <p:sp>
        <p:nvSpPr>
          <p:cNvPr id="715" name="Google Shape;715;p54: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ed868a2790_0_10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1ed868a2790_0_107: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endParaRPr/>
          </a:p>
        </p:txBody>
      </p:sp>
      <p:sp>
        <p:nvSpPr>
          <p:cNvPr id="724" name="Google Shape;724;g1ed868a2790_0_107: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58: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r>
              <a:rPr lang="en-US" sz="1000" dirty="0"/>
              <a:t>The Substance Abuse and Mental Health Services Administration define the term “behavioral health” as the </a:t>
            </a:r>
            <a:r>
              <a:rPr lang="en-US" sz="1000" i="1" dirty="0"/>
              <a:t>promotion of mental health, resilience and wellbeing; the treatment of mental and substance use disorders; and the support of those who experience, or are in recovery from these conditions, along with their families and communities</a:t>
            </a:r>
            <a:r>
              <a:rPr lang="en-US" sz="1000" dirty="0"/>
              <a:t>. </a:t>
            </a:r>
          </a:p>
          <a:p>
            <a:pPr marL="0">
              <a:lnSpc>
                <a:spcPct val="107000"/>
              </a:lnSpc>
              <a:spcBef>
                <a:spcPts val="600"/>
              </a:spcBef>
              <a:spcAft>
                <a:spcPts val="600"/>
              </a:spcAft>
            </a:pPr>
            <a:endParaRPr lang="en-US" sz="1800" dirty="0">
              <a:ea typeface="Calibri" panose="020F0502020204030204" pitchFamily="34" charset="0"/>
            </a:endParaRPr>
          </a:p>
        </p:txBody>
      </p:sp>
      <p:sp>
        <p:nvSpPr>
          <p:cNvPr id="742" name="Google Shape;742;p58: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a:extLst>
            <a:ext uri="{FF2B5EF4-FFF2-40B4-BE49-F238E27FC236}">
              <a16:creationId xmlns:a16="http://schemas.microsoft.com/office/drawing/2014/main" id="{0CC052BF-7F13-B9D4-F7D5-E99946C98D79}"/>
            </a:ext>
          </a:extLst>
        </p:cNvPr>
        <p:cNvGrpSpPr/>
        <p:nvPr/>
      </p:nvGrpSpPr>
      <p:grpSpPr>
        <a:xfrm>
          <a:off x="0" y="0"/>
          <a:ext cx="0" cy="0"/>
          <a:chOff x="0" y="0"/>
          <a:chExt cx="0" cy="0"/>
        </a:xfrm>
      </p:grpSpPr>
      <p:sp>
        <p:nvSpPr>
          <p:cNvPr id="741" name="Google Shape;741;p58:notes">
            <a:extLst>
              <a:ext uri="{FF2B5EF4-FFF2-40B4-BE49-F238E27FC236}">
                <a16:creationId xmlns:a16="http://schemas.microsoft.com/office/drawing/2014/main" id="{70C2200E-FB55-4D4D-08CA-0CB32166A23B}"/>
              </a:ext>
            </a:extLst>
          </p:cNvPr>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07000"/>
              </a:lnSpc>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It is important to understand the distinction between mental and behavioral health and mental health disorders, and here we summarize the aspects of these topics relevant to you as School Safety and Security Coordinator.</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200"/>
              </a:spcBef>
            </a:pPr>
            <a:r>
              <a:rPr lang="en-US" sz="1000" b="1" kern="100" dirty="0">
                <a:solidFill>
                  <a:srgbClr val="1F3763"/>
                </a:solidFill>
                <a:latin typeface="Calibri" panose="020F0502020204030204" pitchFamily="34" charset="0"/>
                <a:ea typeface="Times New Roman" panose="02020603050405020304" pitchFamily="18" charset="0"/>
                <a:cs typeface="Times New Roman" panose="02020603050405020304" pitchFamily="18" charset="0"/>
              </a:rPr>
              <a:t>What is a mental health disorder and how does it relate to mental and behavioral health? </a:t>
            </a:r>
          </a:p>
          <a:p>
            <a:pPr marL="0">
              <a:lnSpc>
                <a:spcPct val="107000"/>
              </a:lnSpc>
              <a:spcBef>
                <a:spcPts val="200"/>
              </a:spcBef>
            </a:pPr>
            <a:endParaRPr lang="en-US" sz="1000" b="1" kern="100" dirty="0">
              <a:solidFill>
                <a:srgbClr val="1F3763"/>
              </a:solidFill>
              <a:latin typeface="Calibri Light" panose="020F0302020204030204" pitchFamily="34" charset="0"/>
              <a:ea typeface="Times New Roman" panose="02020603050405020304" pitchFamily="18" charset="0"/>
              <a:cs typeface="Times New Roman" panose="02020603050405020304" pitchFamily="18" charset="0"/>
            </a:endParaRPr>
          </a:p>
          <a:p>
            <a:pPr marL="0">
              <a:lnSpc>
                <a:spcPct val="107000"/>
              </a:lnSpc>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 mental health disorder is characterized by a clinically significant disturbance in an individual’s:</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spcBef>
                <a:spcPts val="600"/>
              </a:spcBef>
              <a:buSzPts val="1000"/>
              <a:buFont typeface="Symbol" panose="05050102010706020507" pitchFamily="18" charset="2"/>
              <a:buChar char=""/>
              <a:tabLst>
                <a:tab pos="457143"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Cognition</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how we </a:t>
            </a: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think</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Emotions</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how we </a:t>
            </a: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feel</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or </a:t>
            </a:r>
            <a:endParaRPr lang="en-US" sz="10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spcAft>
                <a:spcPts val="600"/>
              </a:spcAft>
              <a:buSzPts val="1000"/>
              <a:buFont typeface="Symbol" panose="05050102010706020507" pitchFamily="18" charset="2"/>
              <a:buChar char=""/>
              <a:tabLst>
                <a:tab pos="457143"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Behavior</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how we </a:t>
            </a: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act</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p>
          <a:p>
            <a:pPr marL="342857" indent="-342857" fontAlgn="base">
              <a:lnSpc>
                <a:spcPct val="107000"/>
              </a:lnSpc>
              <a:spcAft>
                <a:spcPts val="600"/>
              </a:spcAft>
              <a:buSzPts val="1000"/>
              <a:buFont typeface="Symbol" panose="05050102010706020507" pitchFamily="18" charset="2"/>
              <a:buChar char=""/>
              <a:tabLst>
                <a:tab pos="457143" algn="l"/>
              </a:tabLst>
            </a:pPr>
            <a:endParaRPr lang="en-US" sz="10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and is associated with distress or impairment in important areas of functioning. </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 mental health disorder is distinct from developmentally normal, brief episodes of feeling sad, lonely, or overwhelmed. A mental health disorder involves serious changes in how we think, feel, and act. </a:t>
            </a:r>
          </a:p>
          <a:p>
            <a:pPr marL="0">
              <a:lnSpc>
                <a:spcPct val="107000"/>
              </a:lnSpc>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term mental health disorder covers a broad range of conditions, including Anxiety Disorders, Depressive Disorders, Behavioral Disorders, and Neurodevelopmental Disorders including disorders of intellectual development, Autism Spectrum Disorder, and Attention Deficit Hyperactivity Disorder.</a:t>
            </a:r>
          </a:p>
          <a:p>
            <a:pPr marL="0">
              <a:lnSpc>
                <a:spcPct val="107000"/>
              </a:lnSpc>
              <a:spcBef>
                <a:spcPts val="600"/>
              </a:spcBef>
              <a:spcAft>
                <a:spcPts val="600"/>
              </a:spcAft>
            </a:pPr>
            <a:endPar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a:lnSpc>
                <a:spcPct val="107000"/>
              </a:lnSpc>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Mental health disorders can have profound impacts on a child’s day-to-day functioning at school, home, and in the community.</a:t>
            </a:r>
          </a:p>
          <a:p>
            <a:pPr marL="0">
              <a:lnSpc>
                <a:spcPct val="107000"/>
              </a:lnSpc>
              <a:spcBef>
                <a:spcPts val="600"/>
              </a:spcBef>
              <a:spcAft>
                <a:spcPts val="600"/>
              </a:spcAft>
            </a:pPr>
            <a:endPar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a:lnSpc>
                <a:spcPct val="107000"/>
              </a:lnSpc>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Mental health disorders are diagnosed by a licensed, trained professional based on set criteria. It is also important to understand the course of disorders can differ significantly. Disorders can present as short or ongoing and long term. Some individuals may experience a mental health condition for a period of time and with treatment, and the development of effective coping strategies, their symptoms may abate and not occur again in the future. It is also possible for some mental illnesses, such as depression, to manifest for the first time in adolescence, remit with treatment, and then re-emerge later in life; some individuals may experience lifelong mental health symptoms and will need to develop strategies to address those issues throughout their lives.</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42" name="Google Shape;742;p58:notes">
            <a:extLst>
              <a:ext uri="{FF2B5EF4-FFF2-40B4-BE49-F238E27FC236}">
                <a16:creationId xmlns:a16="http://schemas.microsoft.com/office/drawing/2014/main" id="{CD09E721-716D-4DBC-B206-EF70452AA0B4}"/>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21101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a:extLst>
            <a:ext uri="{FF2B5EF4-FFF2-40B4-BE49-F238E27FC236}">
              <a16:creationId xmlns:a16="http://schemas.microsoft.com/office/drawing/2014/main" id="{245F74E8-8CD7-3DC9-3557-B0236C7FB95D}"/>
            </a:ext>
          </a:extLst>
        </p:cNvPr>
        <p:cNvGrpSpPr/>
        <p:nvPr/>
      </p:nvGrpSpPr>
      <p:grpSpPr>
        <a:xfrm>
          <a:off x="0" y="0"/>
          <a:ext cx="0" cy="0"/>
          <a:chOff x="0" y="0"/>
          <a:chExt cx="0" cy="0"/>
        </a:xfrm>
      </p:grpSpPr>
      <p:sp>
        <p:nvSpPr>
          <p:cNvPr id="748" name="Google Shape;748;g2aed8931761_0_22:notes">
            <a:extLst>
              <a:ext uri="{FF2B5EF4-FFF2-40B4-BE49-F238E27FC236}">
                <a16:creationId xmlns:a16="http://schemas.microsoft.com/office/drawing/2014/main" id="{603CBAA8-2029-8322-4C1B-D690A7145DFA}"/>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2aed8931761_0_22:notes">
            <a:extLst>
              <a:ext uri="{FF2B5EF4-FFF2-40B4-BE49-F238E27FC236}">
                <a16:creationId xmlns:a16="http://schemas.microsoft.com/office/drawing/2014/main" id="{F561B4B5-78F5-08E8-D636-26AEFEEBFD3B}"/>
              </a:ext>
            </a:extLst>
          </p:cNvPr>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a:lnSpc>
                <a:spcPct val="107000"/>
              </a:lnSpc>
              <a:spcBef>
                <a:spcPts val="600"/>
              </a:spcBef>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Mental and behavioral health, distinct from mental health disorders, should be thought of as a continuum we all navigate. Being mentally healthy does not mean feeling happy all the time.  It also does not mean the absence of strong feelings of sadness, anger, or anxiety, when those emotions are appropriate. </a:t>
            </a:r>
          </a:p>
          <a:p>
            <a:pPr marL="0">
              <a:lnSpc>
                <a:spcPct val="107000"/>
              </a:lnSpc>
              <a:spcBef>
                <a:spcPts val="600"/>
              </a:spcBef>
            </a:pP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600"/>
              </a:spcBef>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Consider this </a:t>
            </a:r>
            <a:r>
              <a:rPr lang="en-US" sz="1000" dirty="0">
                <a:solidFill>
                  <a:srgbClr val="333333"/>
                </a:solidFill>
                <a:latin typeface="Calibri" panose="020F0502020204030204" pitchFamily="34" charset="0"/>
                <a:ea typeface="Times New Roman" panose="02020603050405020304" pitchFamily="18" charset="0"/>
                <a:cs typeface="Calibri" panose="020F0502020204030204" pitchFamily="34" charset="0"/>
              </a:rPr>
              <a:t>Mental Health Continuum model. </a:t>
            </a:r>
            <a:r>
              <a:rPr lang="en-US" sz="1000" dirty="0">
                <a:solidFill>
                  <a:srgbClr val="000000"/>
                </a:solidFill>
                <a:latin typeface="Calibri" panose="020F0502020204030204" pitchFamily="34" charset="0"/>
                <a:ea typeface="Times New Roman" panose="02020603050405020304" pitchFamily="18" charset="0"/>
              </a:rPr>
              <a:t>It is common that, over time, a child may be located at different points on the continuum, moving from well, to coping, to struggling or, equally, in the other direction. </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Occasionally, some children may become unwell at times throughout their development. In other words, mental health and well-being is a lifelong, fluid process that requires the same attention as physical health.</a:t>
            </a:r>
          </a:p>
          <a:p>
            <a:pPr marL="0">
              <a:lnSpc>
                <a:spcPct val="107000"/>
              </a:lnSpc>
              <a:spcBef>
                <a:spcPts val="600"/>
              </a:spcBef>
            </a:pPr>
            <a:endPar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a:lnSpc>
                <a:spcPct val="107000"/>
              </a:lnSpc>
              <a:spcBef>
                <a:spcPts val="600"/>
              </a:spcBef>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It is normal to have an emotional response to situations that arise in our lives. Being mentally healthy involves having a full spectrum of feelings and emotions, and being able to identify and manage feelings effectively. We can encourage children to be mentally healthy by helping them to establish positive, connected relationships and to develop habits such as restful, restorative sleep, exercise and good nutrition, all of which promote mental and physical well-being. </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600"/>
              </a:spcBef>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By framing our thinking around </a:t>
            </a:r>
            <a:r>
              <a:rPr lang="en-US" sz="1000" dirty="0">
                <a:solidFill>
                  <a:srgbClr val="333333"/>
                </a:solidFill>
                <a:latin typeface="Calibri" panose="020F0502020204030204" pitchFamily="34" charset="0"/>
                <a:ea typeface="Times New Roman" panose="02020603050405020304" pitchFamily="18" charset="0"/>
                <a:cs typeface="Calibri" panose="020F0502020204030204" pitchFamily="34" charset="0"/>
              </a:rPr>
              <a:t>mental health and mental health disorders in this way, we can provide support to our students as they navigate typical life experiences.  We can also address their feelings when they are experiencing mental health concerns and mental health disorders.</a:t>
            </a:r>
          </a:p>
          <a:p>
            <a:pPr marL="0">
              <a:lnSpc>
                <a:spcPct val="107000"/>
              </a:lnSpc>
              <a:spcBef>
                <a:spcPts val="600"/>
              </a:spcBef>
            </a:pPr>
            <a:endParaRPr lang="en-US" sz="10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0" indent="-228571" defTabSz="914285">
              <a:lnSpc>
                <a:spcPct val="107000"/>
              </a:lnSpc>
              <a:spcBef>
                <a:spcPts val="600"/>
              </a:spcBef>
              <a:defRPr/>
            </a:pPr>
            <a:r>
              <a:rPr lang="en-US" sz="1000" b="1" dirty="0">
                <a:highlight>
                  <a:srgbClr val="FFFF00"/>
                </a:highlight>
                <a:latin typeface="Arial"/>
                <a:cs typeface="Arial"/>
              </a:rPr>
              <a:t>BIG IDEA:</a:t>
            </a:r>
            <a:r>
              <a:rPr lang="en-US" sz="1000" dirty="0">
                <a:latin typeface="Arial"/>
                <a:cs typeface="Arial"/>
              </a:rPr>
              <a:t> Mental and behavioral health, distinct from mental health disorders, should be thought of as a continuum we all navigate. Mental health and well-being are a </a:t>
            </a:r>
            <a:r>
              <a:rPr lang="en-US" sz="1000" dirty="0">
                <a:highlight>
                  <a:srgbClr val="FFFF00"/>
                </a:highlight>
                <a:latin typeface="Arial"/>
                <a:cs typeface="Arial"/>
              </a:rPr>
              <a:t>lifelong, fluid process</a:t>
            </a:r>
            <a:r>
              <a:rPr lang="en-US" sz="1000" dirty="0">
                <a:latin typeface="Arial"/>
                <a:cs typeface="Arial"/>
              </a:rPr>
              <a:t> that require the same attention as physical health. </a:t>
            </a:r>
            <a:r>
              <a:rPr lang="en-US" sz="1000" b="1" i="1" dirty="0"/>
              <a:t>Adapted from The National Children’s Mental Health and Wellbeing Strategy (Australian Government, 2021)</a:t>
            </a:r>
            <a:endParaRPr lang="en-US" sz="1000" dirty="0"/>
          </a:p>
          <a:p>
            <a:pPr marL="0" indent="-228571" defTabSz="914285">
              <a:lnSpc>
                <a:spcPct val="107000"/>
              </a:lnSpc>
              <a:spcBef>
                <a:spcPts val="600"/>
              </a:spcBef>
              <a:defRPr/>
            </a:pPr>
            <a:endParaRPr lang="en-US" sz="1000" dirty="0">
              <a:latin typeface="Arial"/>
              <a:cs typeface="Arial"/>
            </a:endParaRPr>
          </a:p>
          <a:p>
            <a:pPr marL="0">
              <a:lnSpc>
                <a:spcPct val="107000"/>
              </a:lnSpc>
              <a:spcBef>
                <a:spcPts val="600"/>
              </a:spcBef>
            </a:pP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indent="-228571" defTabSz="914285">
              <a:lnSpc>
                <a:spcPct val="107000"/>
              </a:lnSpc>
              <a:spcBef>
                <a:spcPts val="600"/>
              </a:spcBef>
              <a:defRPr/>
            </a:pP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600"/>
              </a:spcBef>
            </a:pP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indent="0"/>
            <a:endParaRPr lang="en-US" dirty="0"/>
          </a:p>
        </p:txBody>
      </p:sp>
      <p:sp>
        <p:nvSpPr>
          <p:cNvPr id="750" name="Google Shape;750;g2aed8931761_0_22:notes">
            <a:extLst>
              <a:ext uri="{FF2B5EF4-FFF2-40B4-BE49-F238E27FC236}">
                <a16:creationId xmlns:a16="http://schemas.microsoft.com/office/drawing/2014/main" id="{64132D7A-62CF-914D-F316-00CCDD513A04}"/>
              </a:ext>
            </a:extLst>
          </p:cNvPr>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74</a:t>
            </a:fld>
            <a:endParaRPr/>
          </a:p>
        </p:txBody>
      </p:sp>
    </p:spTree>
    <p:extLst>
      <p:ext uri="{BB962C8B-B14F-4D97-AF65-F5344CB8AC3E}">
        <p14:creationId xmlns:p14="http://schemas.microsoft.com/office/powerpoint/2010/main" val="1915979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a:extLst>
            <a:ext uri="{FF2B5EF4-FFF2-40B4-BE49-F238E27FC236}">
              <a16:creationId xmlns:a16="http://schemas.microsoft.com/office/drawing/2014/main" id="{A9DADE98-AB33-B3C8-F3D3-A9D8325E867F}"/>
            </a:ext>
          </a:extLst>
        </p:cNvPr>
        <p:cNvGrpSpPr/>
        <p:nvPr/>
      </p:nvGrpSpPr>
      <p:grpSpPr>
        <a:xfrm>
          <a:off x="0" y="0"/>
          <a:ext cx="0" cy="0"/>
          <a:chOff x="0" y="0"/>
          <a:chExt cx="0" cy="0"/>
        </a:xfrm>
      </p:grpSpPr>
      <p:sp>
        <p:nvSpPr>
          <p:cNvPr id="741" name="Google Shape;741;p58:notes">
            <a:extLst>
              <a:ext uri="{FF2B5EF4-FFF2-40B4-BE49-F238E27FC236}">
                <a16:creationId xmlns:a16="http://schemas.microsoft.com/office/drawing/2014/main" id="{96942A7A-A802-0D0B-74A9-C4FA4DBA8386}"/>
              </a:ext>
            </a:extLst>
          </p:cNvPr>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07000"/>
              </a:lnSpc>
              <a:spcBef>
                <a:spcPts val="600"/>
              </a:spcBef>
            </a:pPr>
            <a:r>
              <a:rPr lang="en-US" sz="1000" dirty="0"/>
              <a:t>Having established some of the basic definitions and scope of mental health, we’ll now turn to thinking about what signs and symptoms a student may experience when they are struggling with their mental health.</a:t>
            </a:r>
          </a:p>
          <a:p>
            <a:pPr marL="0">
              <a:lnSpc>
                <a:spcPct val="107000"/>
              </a:lnSpc>
              <a:spcBef>
                <a:spcPts val="600"/>
              </a:spcBef>
            </a:pPr>
            <a:endParaRPr lang="en-US" sz="1000" dirty="0"/>
          </a:p>
          <a:p>
            <a:pPr marL="0">
              <a:lnSpc>
                <a:spcPct val="107000"/>
              </a:lnSpc>
              <a:spcBef>
                <a:spcPts val="600"/>
              </a:spcBef>
            </a:pPr>
            <a:r>
              <a:rPr lang="en-US" sz="1000" dirty="0"/>
              <a:t>In spite of the enduring stigma associated with mental health conditions, they are statistically common. Longitudinal data from the Centers for Disease Control  reveal that approximately 20% of students have a diagnosable mental health disorder, the rates of diagnosis are increasing, and many students suffer from more than one mental health condition. For instance, about three in four children diagnosed with depression have a comorbid diagnosis of anxiety.  This means that if 20% of children have a diagnosable mental health disorder, in a classroom with 25 students, five students may be experiencing a mental health disorder It is useful to understand the prevalence of mental health disorders so that we are alert to signs and symptoms of concern.</a:t>
            </a:r>
          </a:p>
          <a:p>
            <a:pPr marL="0">
              <a:spcAft>
                <a:spcPts val="800"/>
              </a:spcAft>
            </a:pPr>
            <a:r>
              <a:rPr lang="en-US" sz="1000" dirty="0"/>
              <a:t> </a:t>
            </a:r>
          </a:p>
          <a:p>
            <a:pPr marL="0">
              <a:spcAft>
                <a:spcPts val="800"/>
              </a:spcAft>
            </a:pPr>
            <a:r>
              <a:rPr lang="en-US" sz="1000" dirty="0"/>
              <a:t>The most commonly diagnosed mental health disorders in children aged 3-17 are:</a:t>
            </a:r>
          </a:p>
          <a:p>
            <a:pPr marL="342857" indent="-342857">
              <a:lnSpc>
                <a:spcPct val="107000"/>
              </a:lnSpc>
              <a:spcBef>
                <a:spcPts val="600"/>
              </a:spcBef>
              <a:buFont typeface="Symbol,Sans-Serif"/>
              <a:buChar char=""/>
            </a:pPr>
            <a:r>
              <a:rPr lang="en-US" sz="1000" dirty="0"/>
              <a:t>ADHD 9.8% </a:t>
            </a:r>
          </a:p>
          <a:p>
            <a:pPr marL="342857" indent="-342857">
              <a:lnSpc>
                <a:spcPct val="107000"/>
              </a:lnSpc>
              <a:spcBef>
                <a:spcPts val="600"/>
              </a:spcBef>
              <a:buFont typeface="Symbol,Sans-Serif"/>
              <a:buChar char=""/>
            </a:pPr>
            <a:r>
              <a:rPr lang="en-US" sz="1000" dirty="0"/>
              <a:t>Anxiety 9.4% </a:t>
            </a:r>
          </a:p>
          <a:p>
            <a:pPr marL="342857" indent="-342857">
              <a:lnSpc>
                <a:spcPct val="107000"/>
              </a:lnSpc>
              <a:spcBef>
                <a:spcPts val="600"/>
              </a:spcBef>
              <a:buFont typeface="Symbol,Sans-Serif"/>
              <a:buChar char=""/>
            </a:pPr>
            <a:r>
              <a:rPr lang="en-US" sz="1000" dirty="0"/>
              <a:t>Behavior problems 8.9% </a:t>
            </a:r>
          </a:p>
          <a:p>
            <a:pPr marL="342857" indent="-342857">
              <a:lnSpc>
                <a:spcPct val="107000"/>
              </a:lnSpc>
              <a:buFont typeface="Symbol,Sans-Serif"/>
              <a:buChar char=""/>
            </a:pPr>
            <a:r>
              <a:rPr lang="en-US" sz="1000" dirty="0"/>
              <a:t>Depression 4.4% </a:t>
            </a:r>
          </a:p>
        </p:txBody>
      </p:sp>
      <p:sp>
        <p:nvSpPr>
          <p:cNvPr id="742" name="Google Shape;742;p58:notes">
            <a:extLst>
              <a:ext uri="{FF2B5EF4-FFF2-40B4-BE49-F238E27FC236}">
                <a16:creationId xmlns:a16="http://schemas.microsoft.com/office/drawing/2014/main" id="{2F06B311-9D84-101A-BC54-F926405D8A29}"/>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54162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aed8931761_0_5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aed8931761_0_51: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a:lnSpc>
                <a:spcPct val="107000"/>
              </a:lnSpc>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When we consider these statistics within a typical classroom, we get a clearer picture of the number of students who may be struggling with their mental health or have a diagnosed mental health disorder at any given time.</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r>
              <a:rPr lang="en-US" sz="1000" dirty="0">
                <a:solidFill>
                  <a:srgbClr val="000000"/>
                </a:solidFill>
                <a:latin typeface="Calibri" panose="020F0502020204030204" pitchFamily="34" charset="0"/>
                <a:ea typeface="Times New Roman" panose="02020603050405020304" pitchFamily="18" charset="0"/>
              </a:rPr>
              <a:t>Surveys investigating mental health trends among youth aged 12-17 in the United States conducted from 2011-2021, reveal a troublesome story about teen mental health.  In short, youth have been reporting worsening symptoms of depression, mental health concerns, and thoughts and acts of suicide since 2011; nine years </a:t>
            </a:r>
            <a:r>
              <a:rPr lang="en-US" sz="1000" i="1" dirty="0">
                <a:solidFill>
                  <a:srgbClr val="000000"/>
                </a:solidFill>
                <a:latin typeface="Calibri" panose="020F0502020204030204" pitchFamily="34" charset="0"/>
                <a:ea typeface="Times New Roman" panose="02020603050405020304" pitchFamily="18" charset="0"/>
              </a:rPr>
              <a:t>before</a:t>
            </a:r>
            <a:r>
              <a:rPr lang="en-US" sz="1000" dirty="0">
                <a:solidFill>
                  <a:srgbClr val="000000"/>
                </a:solidFill>
                <a:latin typeface="Calibri" panose="020F0502020204030204" pitchFamily="34" charset="0"/>
                <a:ea typeface="Times New Roman" panose="02020603050405020304" pitchFamily="18" charset="0"/>
              </a:rPr>
              <a:t> the COVID pandemic. This trend continues today. </a:t>
            </a:r>
          </a:p>
          <a:p>
            <a:endParaRPr lang="en-US" sz="1000" dirty="0">
              <a:solidFill>
                <a:srgbClr val="000000"/>
              </a:solidFill>
              <a:latin typeface="Calibri" panose="020F0502020204030204" pitchFamily="34" charset="0"/>
              <a:ea typeface="Times New Roman" panose="02020603050405020304" pitchFamily="18" charset="0"/>
            </a:endParaRPr>
          </a:p>
          <a:p>
            <a:pPr marL="0">
              <a:lnSpc>
                <a:spcPct val="107000"/>
              </a:lnSpc>
              <a:spcBef>
                <a:spcPts val="600"/>
              </a:spcBef>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Since 1989, every two years the Pennsylvania Youth Survey, known as the PAYS (Narrator note: pronounce “PAYS”) has been administered to 6th, 8th, 10th, and 12th grade students from Pennsylvania school entities who volunteer to participate in the survey. This survey collects self-reported information on mental health and youth attitudes and behaviors towards alcohol, tobacco, and other drug use and other problem behaviors, including what our youth think and believe about anti‐social behaviors, and their school environment.</a:t>
            </a:r>
          </a:p>
          <a:p>
            <a:pPr marL="0">
              <a:lnSpc>
                <a:spcPct val="107000"/>
              </a:lnSpc>
              <a:spcBef>
                <a:spcPts val="600"/>
              </a:spcBef>
            </a:pP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600"/>
              </a:spcBef>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On the most recent PAYS </a:t>
            </a:r>
            <a:r>
              <a:rPr lang="en-US" sz="1000" dirty="0">
                <a:solidFill>
                  <a:srgbClr val="FF0000"/>
                </a:solidFill>
                <a:latin typeface="Calibri" panose="020F0502020204030204" pitchFamily="34" charset="0"/>
                <a:ea typeface="Times New Roman" panose="02020603050405020304" pitchFamily="18" charset="0"/>
                <a:cs typeface="Calibri" panose="020F0502020204030204" pitchFamily="34" charset="0"/>
              </a:rPr>
              <a:t>Narrator note: pronounce “</a:t>
            </a:r>
            <a:r>
              <a:rPr lang="en-US" sz="1000"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PAYS</a:t>
            </a:r>
            <a:r>
              <a:rPr lang="en-US" sz="10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students in grades 6, 8, 10, and 12 told us this about their mental health:</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spcBef>
                <a:spcPts val="600"/>
              </a:spcBef>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40.1% of all students indicated that they had felt depressed or sad most days in the past 12 months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27.9% of all students indicated that they sometimes thought life is not worth it</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38.6% of all students indicated that “at times I think I am no good at all”</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26.2% indicated that they felt that they were a failure</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17.6% of students indicated harming themselves (i.e., “cutting, scraping, burning as a way to relieve difficult feelings, or to communicate emotions that may be difficult to express verbally”) at least one time in the past year.</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67" name="Google Shape;767;g2aed8931761_0_51: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59: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07000"/>
              </a:lnSpc>
              <a:spcBef>
                <a:spcPts val="600"/>
              </a:spcBef>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information provided in this section is meant to provide an overview of potential indicators of concern. It is important to keep in mind that children grow and develop differently and at their own pace. Some indicators may be developmentally normal, but still a cause for concern for children, teens, and the adults in their lives.</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600"/>
              </a:spcBef>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Depending on a child’s age, cognitive, social, emotional, and physical abilities, signs of mental health distress can manifest in a school setting in some of the following ways:</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200"/>
              </a:spcBef>
            </a:pPr>
            <a:r>
              <a:rPr lang="en-US" sz="1000" b="1" kern="100" dirty="0">
                <a:solidFill>
                  <a:srgbClr val="1F3763"/>
                </a:solidFill>
                <a:latin typeface="Calibri Light" panose="020F0302020204030204" pitchFamily="34" charset="0"/>
                <a:ea typeface="Times New Roman" panose="02020603050405020304" pitchFamily="18" charset="0"/>
                <a:cs typeface="Times New Roman" panose="02020603050405020304" pitchFamily="18" charset="0"/>
              </a:rPr>
              <a:t>Academically </a:t>
            </a:r>
          </a:p>
          <a:p>
            <a:pPr marL="342857" indent="-342857" fontAlgn="base">
              <a:lnSpc>
                <a:spcPct val="107000"/>
              </a:lnSpc>
              <a:spcBef>
                <a:spcPts val="600"/>
              </a:spcBef>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Avoiding specific tasks or avoiding specific classes.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Truancy.</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Poor grades, declining from a previous level.</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Missing assignments.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Difficulty with group work.</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spcAft>
                <a:spcPts val="600"/>
              </a:spcAft>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Displaying signs of “perfectionism” that interfere with a student’s ability to complete work.</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75" name="Google Shape;775;p5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59: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07000"/>
              </a:lnSpc>
              <a:spcBef>
                <a:spcPts val="200"/>
              </a:spcBef>
            </a:pPr>
            <a:r>
              <a:rPr lang="en-US" sz="1000" b="1" kern="100" dirty="0">
                <a:solidFill>
                  <a:srgbClr val="1F3763"/>
                </a:solidFill>
                <a:latin typeface="Calibri Light" panose="020F0302020204030204" pitchFamily="34" charset="0"/>
                <a:ea typeface="Times New Roman" panose="02020603050405020304" pitchFamily="18" charset="0"/>
                <a:cs typeface="Times New Roman" panose="02020603050405020304" pitchFamily="18" charset="0"/>
              </a:rPr>
              <a:t>Socially </a:t>
            </a:r>
          </a:p>
          <a:p>
            <a:pPr marL="342857" indent="-342857" fontAlgn="base">
              <a:lnSpc>
                <a:spcPct val="107000"/>
              </a:lnSpc>
              <a:spcBef>
                <a:spcPts val="600"/>
              </a:spcBef>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Little to no interaction with other students or staff.</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Isolating during times of typical opportunities for engagement such as lunch, recess, study halls, assemblies, or field trips.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Quitting clubs or teams they once enjoyed.</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Refusing to join clubs or teams or engage in other age-appropriate social settings and events.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spcAft>
                <a:spcPts val="600"/>
              </a:spcAft>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“Hanging out” with people who are using drugs, alcohol, or tobacco.</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200"/>
              </a:spcBef>
            </a:pPr>
            <a:r>
              <a:rPr lang="en-US" sz="1000" b="1" kern="100" dirty="0">
                <a:solidFill>
                  <a:srgbClr val="1F3763"/>
                </a:solidFill>
                <a:latin typeface="Calibri Light" panose="020F0302020204030204" pitchFamily="34" charset="0"/>
                <a:ea typeface="Times New Roman" panose="02020603050405020304" pitchFamily="18" charset="0"/>
                <a:cs typeface="Times New Roman" panose="02020603050405020304" pitchFamily="18" charset="0"/>
              </a:rPr>
              <a:t>Emotionally </a:t>
            </a:r>
          </a:p>
          <a:p>
            <a:pPr marL="342857" indent="-342857" fontAlgn="base">
              <a:lnSpc>
                <a:spcPct val="107000"/>
              </a:lnSpc>
              <a:spcBef>
                <a:spcPts val="600"/>
              </a:spcBef>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Increased irritability.</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Intense, uncontrolled anger.</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Verbally threatening others.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Talking, writing, drawing, or acting out, about feelings of distress.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Shutting down.</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Sharing thoughts of harming self or others.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spcAft>
                <a:spcPts val="600"/>
              </a:spcAft>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Poor self-esteem or self-image.</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75" name="Google Shape;775;p5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20452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59: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342857" indent="-342857" fontAlgn="base">
              <a:lnSpc>
                <a:spcPct val="107000"/>
              </a:lnSpc>
              <a:spcBef>
                <a:spcPts val="600"/>
              </a:spcBef>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Physical aggression, including fighting, hitting walls, kicking chairs or desks.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Argumentative, or otherwise confrontational.</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Sleeping in class.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Asking to go to the nurse’s office often.</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Complaining of stomach aches or headaches.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Eating little or no food during lunch, including avoiding the lunchroom.</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Wearing clothing not appropriate to the climate, which could be an indication of self-harming behavior such as cutting.</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spcAft>
                <a:spcPts val="600"/>
              </a:spcAft>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Asking to go to the restroom more than typical.</a:t>
            </a:r>
          </a:p>
          <a:p>
            <a:pPr marL="342857" indent="-342857" fontAlgn="base">
              <a:lnSpc>
                <a:spcPct val="107000"/>
              </a:lnSpc>
              <a:spcAft>
                <a:spcPts val="600"/>
              </a:spcAft>
              <a:buSzPts val="1000"/>
              <a:buFont typeface="Symbol" panose="05050102010706020507" pitchFamily="18" charset="2"/>
              <a:buChar char=""/>
              <a:tabLst>
                <a:tab pos="457143" algn="l"/>
              </a:tabLst>
            </a:pPr>
            <a:endPar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a:lnSpc>
                <a:spcPct val="107000"/>
              </a:lnSpc>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It is important to note that experiencing one or more of these signs or symptoms does not necessarily mean a person has a mental health disorder. Children and adolescents may experience or present some of these behaviors or characteristics from time to time as a part of developmentally normal social and emotional growth. However, these symptoms </a:t>
            </a:r>
            <a:r>
              <a:rPr lang="en-US" sz="1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may </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indicate the need for further evaluation or support from the child’s school-based team.</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All school employees, including, but not limited to school safety and security coordinators, office staff, teachers, coaches, custodial and maintenance staff, school counselors, bus drivers, school psychologists, school social workers, and administrators are members of a child’s “team” and should share concerns about a student to appropriate school-based staff.  To provide as much information as possible, consider the following:</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spcBef>
                <a:spcPts val="600"/>
              </a:spcBef>
              <a:buSzPts val="1000"/>
              <a:buFont typeface="Symbol" panose="05050102010706020507" pitchFamily="18" charset="2"/>
              <a:buChar char=""/>
              <a:tabLst>
                <a:tab pos="457143"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Frequency:</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How often does the behavior happen?</a:t>
            </a:r>
            <a:endParaRPr lang="en-US" sz="10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Duration:</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how long has this gone on for?</a:t>
            </a:r>
            <a:endParaRPr lang="en-US" sz="10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spcAft>
                <a:spcPts val="600"/>
              </a:spcAft>
              <a:buSzPts val="1000"/>
              <a:buFont typeface="Symbol" panose="05050102010706020507" pitchFamily="18" charset="2"/>
              <a:buChar char=""/>
              <a:tabLst>
                <a:tab pos="457143" algn="l"/>
              </a:tabLs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Intensity:</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How much does this interfere with their ability to function, and engage in normal life activities?</a:t>
            </a:r>
            <a:endParaRPr lang="en-US" sz="10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600"/>
              </a:spcBef>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Child and adolescent symptoms of mental health concerns and mental illness can manifest in many ways.  Where a child is already identified with a mental health concern or disorder, concern may increase where there are observed changes to a student’s baseline behaviors – how that individual typically engages with the world, thinks and feels. Determining baseline behavior is most often successful within the context of a child-centered team, as perspective from different viewpoints is most likely to identify shifts in thoughts, feelings and actions.  Team members might include the student’s teachers, counselor, school nurse, administrator, school mental health professional, and a parent or guardian. Any time that significant behavioral changes that interfere with a child’s ability to access the curriculum, participate in prosocial relationships, or activities are noted, the child’s team should explore possible explanations for the change in behavior. </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600"/>
              </a:spcBef>
            </a:pPr>
            <a:r>
              <a:rPr lang="en-US" sz="1000" dirty="0">
                <a:solidFill>
                  <a:srgbClr val="444746"/>
                </a:solidFill>
                <a:latin typeface="Calibri" panose="020F0502020204030204" pitchFamily="34" charset="0"/>
                <a:ea typeface="Times New Roman" panose="02020603050405020304" pitchFamily="18" charset="0"/>
                <a:cs typeface="Calibri" panose="020F0502020204030204" pitchFamily="34" charset="0"/>
              </a:rPr>
              <a:t>While signs and symptoms of mental health concerns can vary depending on the specific condition, there are some common indicators that may suggest that a student needs help and support. The </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information provided below is not exhaustive and should not be viewed as a checklist, but these behaviors may serve as indicators that a child is in need of support or services.</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spcBef>
                <a:spcPts val="600"/>
              </a:spcBef>
              <a:buSzPts val="1000"/>
              <a:buFont typeface="Symbol" panose="05050102010706020507" pitchFamily="18" charset="2"/>
              <a:buChar char=""/>
              <a:tabLst>
                <a:tab pos="457143" algn="l"/>
              </a:tabLst>
            </a:pPr>
            <a:r>
              <a:rPr lang="en-US" sz="1000" dirty="0">
                <a:solidFill>
                  <a:srgbClr val="444746"/>
                </a:solidFill>
                <a:latin typeface="Calibri" panose="020F0502020204030204" pitchFamily="34" charset="0"/>
                <a:ea typeface="Times New Roman" panose="02020603050405020304" pitchFamily="18" charset="0"/>
                <a:cs typeface="Calibri" panose="020F0502020204030204" pitchFamily="34" charset="0"/>
              </a:rPr>
              <a:t>Persistent sadness, hopelessness, or a general feeling of emptiness.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444746"/>
                </a:solidFill>
                <a:latin typeface="Calibri" panose="020F0502020204030204" pitchFamily="34" charset="0"/>
                <a:ea typeface="Times New Roman" panose="02020603050405020304" pitchFamily="18" charset="0"/>
                <a:cs typeface="Calibri" panose="020F0502020204030204" pitchFamily="34" charset="0"/>
              </a:rPr>
              <a:t>Intense or excessive worry, anxiety, or fear.</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444746"/>
                </a:solidFill>
                <a:latin typeface="Calibri" panose="020F0502020204030204" pitchFamily="34" charset="0"/>
                <a:ea typeface="Times New Roman" panose="02020603050405020304" pitchFamily="18" charset="0"/>
                <a:cs typeface="Calibri" panose="020F0502020204030204" pitchFamily="34" charset="0"/>
              </a:rPr>
              <a:t>Rapid or extreme changes in mood, such as frequent mood swings.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444746"/>
                </a:solidFill>
                <a:latin typeface="Calibri" panose="020F0502020204030204" pitchFamily="34" charset="0"/>
                <a:ea typeface="Times New Roman" panose="02020603050405020304" pitchFamily="18" charset="0"/>
                <a:cs typeface="Calibri" panose="020F0502020204030204" pitchFamily="34" charset="0"/>
              </a:rPr>
              <a:t>Social withdrawal and a loss of interest or pleasure in activities once enjoyed.</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444746"/>
                </a:solidFill>
                <a:latin typeface="Calibri" panose="020F0502020204030204" pitchFamily="34" charset="0"/>
                <a:ea typeface="Times New Roman" panose="02020603050405020304" pitchFamily="18" charset="0"/>
                <a:cs typeface="Calibri" panose="020F0502020204030204" pitchFamily="34" charset="0"/>
              </a:rPr>
              <a:t>Difficulty concentrating, making decisions, or experiencing memory problems.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444746"/>
                </a:solidFill>
                <a:latin typeface="Calibri" panose="020F0502020204030204" pitchFamily="34" charset="0"/>
                <a:ea typeface="Times New Roman" panose="02020603050405020304" pitchFamily="18" charset="0"/>
                <a:cs typeface="Calibri" panose="020F0502020204030204" pitchFamily="34" charset="0"/>
              </a:rPr>
              <a:t>Changes in appetite or weight, either significant increase or decrease.</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444746"/>
                </a:solidFill>
                <a:latin typeface="Calibri" panose="020F0502020204030204" pitchFamily="34" charset="0"/>
                <a:ea typeface="Times New Roman" panose="02020603050405020304" pitchFamily="18" charset="0"/>
                <a:cs typeface="Calibri" panose="020F0502020204030204" pitchFamily="34" charset="0"/>
              </a:rPr>
              <a:t>Sleep disturbances, such as insomnia or excessive sleeping.</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444746"/>
                </a:solidFill>
                <a:latin typeface="Calibri" panose="020F0502020204030204" pitchFamily="34" charset="0"/>
                <a:ea typeface="Times New Roman" panose="02020603050405020304" pitchFamily="18" charset="0"/>
                <a:cs typeface="Calibri" panose="020F0502020204030204" pitchFamily="34" charset="0"/>
              </a:rPr>
              <a:t>Fatigue or loss of energy, feeling constantly tired or lacking motivation.</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444746"/>
                </a:solidFill>
                <a:latin typeface="Calibri" panose="020F0502020204030204" pitchFamily="34" charset="0"/>
                <a:ea typeface="Times New Roman" panose="02020603050405020304" pitchFamily="18" charset="0"/>
                <a:cs typeface="Calibri" panose="020F0502020204030204" pitchFamily="34" charset="0"/>
              </a:rPr>
              <a:t>Irritability, agitation, or restlessness.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444746"/>
                </a:solidFill>
                <a:latin typeface="Calibri" panose="020F0502020204030204" pitchFamily="34" charset="0"/>
                <a:ea typeface="Times New Roman" panose="02020603050405020304" pitchFamily="18" charset="0"/>
                <a:cs typeface="Calibri" panose="020F0502020204030204" pitchFamily="34" charset="0"/>
              </a:rPr>
              <a:t>Physical symptoms without an apparent medical cause, such as headaches or stomach aches.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444746"/>
                </a:solidFill>
                <a:latin typeface="Calibri" panose="020F0502020204030204" pitchFamily="34" charset="0"/>
                <a:ea typeface="Times New Roman" panose="02020603050405020304" pitchFamily="18" charset="0"/>
                <a:cs typeface="Calibri" panose="020F0502020204030204" pitchFamily="34" charset="0"/>
              </a:rPr>
              <a:t>Increased use of alcohol or drugs or engaging in other risky behaviors.</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444746"/>
                </a:solidFill>
                <a:latin typeface="Calibri" panose="020F0502020204030204" pitchFamily="34" charset="0"/>
                <a:ea typeface="Times New Roman" panose="02020603050405020304" pitchFamily="18" charset="0"/>
                <a:cs typeface="Calibri" panose="020F0502020204030204" pitchFamily="34" charset="0"/>
              </a:rPr>
              <a:t>Suicidal thoughts, self-harm, or expressing a desire to die.</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SzPts val="1000"/>
              <a:buFont typeface="Symbol" panose="05050102010706020507" pitchFamily="18" charset="2"/>
              <a:buChar char=""/>
              <a:tabLst>
                <a:tab pos="457143" algn="l"/>
              </a:tabLst>
            </a:pPr>
            <a:r>
              <a:rPr lang="en-US" sz="1000" dirty="0">
                <a:solidFill>
                  <a:srgbClr val="444746"/>
                </a:solidFill>
                <a:latin typeface="Calibri" panose="020F0502020204030204" pitchFamily="34" charset="0"/>
                <a:ea typeface="Times New Roman" panose="02020603050405020304" pitchFamily="18" charset="0"/>
                <a:cs typeface="Calibri" panose="020F0502020204030204" pitchFamily="34" charset="0"/>
              </a:rPr>
              <a:t>Thoughts or behaviors involving hurting others.</a:t>
            </a: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pPr>
            <a:r>
              <a:rPr lang="en-US" sz="1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spcAft>
                <a:spcPts val="600"/>
              </a:spcAft>
              <a:buSzPts val="1000"/>
              <a:buFont typeface="Symbol" panose="05050102010706020507" pitchFamily="18" charset="2"/>
              <a:buChar char=""/>
              <a:tabLst>
                <a:tab pos="457143" algn="l"/>
              </a:tabLst>
            </a:pPr>
            <a:endParaRPr lang="en-US" sz="1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75" name="Google Shape;775;p5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236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750B913F-C2A5-9314-DA49-C960A216A4D5}"/>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52E63012-CACB-9A54-C921-04BE2007B9C9}"/>
              </a:ext>
            </a:extLst>
          </p:cNvPr>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457143" indent="-317460">
              <a:buChar char="●"/>
            </a:pPr>
            <a:r>
              <a:rPr lang="en-US" sz="1000" dirty="0"/>
              <a:t>Review legislation that formed School Safety and Security Committee (SSSC) and its responsibilities</a:t>
            </a:r>
            <a:endParaRPr sz="1000" dirty="0"/>
          </a:p>
          <a:p>
            <a:pPr marL="457143" indent="-317460">
              <a:buChar char="●"/>
            </a:pPr>
            <a:r>
              <a:rPr lang="en-US" sz="1000" dirty="0"/>
              <a:t>Link to training standards for today</a:t>
            </a:r>
          </a:p>
          <a:p>
            <a:pPr marL="457143" indent="-317460">
              <a:buChar char="●"/>
            </a:pPr>
            <a:endParaRPr lang="en-US" sz="1000" dirty="0"/>
          </a:p>
          <a:p>
            <a:pPr marL="457143" indent="-317460">
              <a:buChar char="●"/>
            </a:pPr>
            <a:endParaRPr sz="1000" dirty="0"/>
          </a:p>
          <a:p>
            <a:pPr marL="171428" indent="-171428" defTabSz="914285">
              <a:buFont typeface="Arial" panose="020B0604020202020204" pitchFamily="34" charset="0"/>
              <a:buChar char="•"/>
              <a:defRPr/>
            </a:pPr>
            <a:r>
              <a:rPr lang="en-US" sz="1000" b="0" i="0" u="none" strike="noStrike" cap="none" dirty="0">
                <a:solidFill>
                  <a:schemeClr val="dk1"/>
                </a:solidFill>
                <a:ea typeface="Calibri"/>
                <a:cs typeface="Calibri"/>
                <a:sym typeface="Calibri"/>
              </a:rPr>
              <a:t>Everything done in schools emanates from a </a:t>
            </a:r>
            <a:r>
              <a:rPr lang="en-US" sz="1000" b="1" i="0" u="sng" strike="noStrike" cap="none" dirty="0">
                <a:solidFill>
                  <a:schemeClr val="dk1"/>
                </a:solidFill>
                <a:ea typeface="Calibri"/>
                <a:cs typeface="Calibri"/>
                <a:sym typeface="Calibri"/>
                <a:hlinkClick r:id="rId3">
                  <a:extLst>
                    <a:ext uri="{A12FA001-AC4F-418D-AE19-62706E023703}">
                      <ahyp:hlinkClr xmlns:ahyp="http://schemas.microsoft.com/office/drawing/2018/hyperlinkcolor" val="tx"/>
                    </a:ext>
                  </a:extLst>
                </a:hlinkClick>
              </a:rPr>
              <a:t>trauma informed approach</a:t>
            </a:r>
            <a:r>
              <a:rPr lang="en-US" sz="1000" b="0" i="0" u="none" strike="noStrike" cap="none" dirty="0">
                <a:solidFill>
                  <a:schemeClr val="dk1"/>
                </a:solidFill>
                <a:ea typeface="Calibri"/>
                <a:cs typeface="Calibri"/>
                <a:sym typeface="Calibri"/>
              </a:rPr>
              <a:t> to academics, behavior and climate.</a:t>
            </a:r>
            <a:r>
              <a:rPr lang="en-US" sz="1000" dirty="0">
                <a:solidFill>
                  <a:schemeClr val="dk1"/>
                </a:solidFill>
                <a:ea typeface="Calibri"/>
                <a:cs typeface="Calibri"/>
                <a:sym typeface="Calibri"/>
              </a:rPr>
              <a:t> </a:t>
            </a:r>
            <a:r>
              <a:rPr lang="en-US" sz="1000" b="0" i="0" u="none" strike="noStrike" cap="none" dirty="0">
                <a:solidFill>
                  <a:schemeClr val="dk1"/>
                </a:solidFill>
                <a:ea typeface="Calibri"/>
                <a:cs typeface="Calibri"/>
                <a:sym typeface="Calibri"/>
              </a:rPr>
              <a:t> It is the umbrella that supports and protects everyone in the school community</a:t>
            </a:r>
          </a:p>
          <a:p>
            <a:pPr marL="171428" indent="-171428" defTabSz="914285">
              <a:buFont typeface="Arial" panose="020B0604020202020204" pitchFamily="34" charset="0"/>
              <a:buChar char="•"/>
              <a:defRPr/>
            </a:pPr>
            <a:endParaRPr lang="en-US" sz="1000" dirty="0">
              <a:solidFill>
                <a:schemeClr val="dk1"/>
              </a:solidFill>
            </a:endParaRPr>
          </a:p>
          <a:p>
            <a:pPr marL="171428" indent="-171428" defTabSz="914285">
              <a:buFont typeface="Arial" panose="020B0604020202020204" pitchFamily="34" charset="0"/>
              <a:buChar char="•"/>
              <a:defRPr/>
            </a:pPr>
            <a:r>
              <a:rPr lang="en-US" sz="1000" b="1" i="0" u="sng" strike="noStrike" cap="none" dirty="0">
                <a:solidFill>
                  <a:schemeClr val="dk1"/>
                </a:solidFill>
                <a:ea typeface="Calibri"/>
                <a:cs typeface="Calibri"/>
                <a:sym typeface="Calibri"/>
              </a:rPr>
              <a:t>Behavioral </a:t>
            </a:r>
            <a:r>
              <a:rPr lang="en-US" sz="1000" b="1" u="sng" dirty="0">
                <a:solidFill>
                  <a:schemeClr val="dk1"/>
                </a:solidFill>
                <a:ea typeface="Calibri"/>
                <a:cs typeface="Calibri"/>
                <a:sym typeface="Calibri"/>
              </a:rPr>
              <a:t>health</a:t>
            </a:r>
            <a:r>
              <a:rPr lang="en-US" sz="1000" dirty="0">
                <a:solidFill>
                  <a:schemeClr val="dk1"/>
                </a:solidFill>
                <a:ea typeface="Calibri"/>
                <a:cs typeface="Calibri"/>
                <a:sym typeface="Calibri"/>
              </a:rPr>
              <a:t> generally</a:t>
            </a:r>
            <a:r>
              <a:rPr lang="en-US" sz="1000" b="0" i="0" u="none" strike="noStrike" cap="none" dirty="0">
                <a:solidFill>
                  <a:schemeClr val="dk1"/>
                </a:solidFill>
                <a:ea typeface="Calibri"/>
                <a:cs typeface="Calibri"/>
                <a:sym typeface="Calibri"/>
              </a:rPr>
              <a:t> refers to mental health and substance use disorders, life stressors and crises, and stress-related physical symptoms. Behavioral health care refers to the prevention, diagnosis and treatment of those conditions.</a:t>
            </a:r>
            <a:r>
              <a:rPr lang="en-US" sz="1000" dirty="0">
                <a:solidFill>
                  <a:schemeClr val="dk1"/>
                </a:solidFill>
                <a:ea typeface="Calibri"/>
                <a:cs typeface="Calibri"/>
                <a:sym typeface="Calibri"/>
              </a:rPr>
              <a:t> </a:t>
            </a:r>
          </a:p>
          <a:p>
            <a:pPr marL="171428" indent="-171428" defTabSz="914285">
              <a:buFont typeface="Arial" panose="020B0604020202020204" pitchFamily="34" charset="0"/>
              <a:buChar char="•"/>
              <a:defRPr/>
            </a:pPr>
            <a:endParaRPr lang="en-US" sz="1000" dirty="0">
              <a:solidFill>
                <a:schemeClr val="dk1"/>
              </a:solidFill>
            </a:endParaRPr>
          </a:p>
          <a:p>
            <a:pPr marL="171428" indent="-171428" defTabSz="914285">
              <a:buFont typeface="Arial" panose="020B0604020202020204" pitchFamily="34" charset="0"/>
              <a:buChar char="•"/>
              <a:defRPr/>
            </a:pPr>
            <a:r>
              <a:rPr lang="en-US" sz="1000" b="1" u="sng" dirty="0">
                <a:solidFill>
                  <a:schemeClr val="dk1"/>
                </a:solidFill>
                <a:ea typeface="Calibri"/>
                <a:cs typeface="Calibri"/>
                <a:sym typeface="Calibri"/>
              </a:rPr>
              <a:t>Mental health</a:t>
            </a:r>
            <a:r>
              <a:rPr lang="en-US" sz="1000" dirty="0">
                <a:solidFill>
                  <a:schemeClr val="dk1"/>
                </a:solidFill>
                <a:ea typeface="Calibri"/>
                <a:cs typeface="Calibri"/>
                <a:sym typeface="Calibri"/>
              </a:rPr>
              <a:t> includes emotional, psychological and social well-being. It includes thoughts, feelings, actions and helps determine how we handle stress, relate to others and make choices. Those who experience mental health challenges may show changes in thinking, mood and behavior.  </a:t>
            </a:r>
          </a:p>
          <a:p>
            <a:pPr marL="171428" indent="-171428" defTabSz="914285">
              <a:buFont typeface="Arial" panose="020B0604020202020204" pitchFamily="34" charset="0"/>
              <a:buChar char="•"/>
              <a:defRPr/>
            </a:pPr>
            <a:endParaRPr lang="en-US" sz="1000" dirty="0">
              <a:solidFill>
                <a:schemeClr val="dk1"/>
              </a:solidFill>
              <a:cs typeface="Calibri"/>
            </a:endParaRPr>
          </a:p>
          <a:p>
            <a:pPr marL="171428" indent="-171428" defTabSz="914285">
              <a:buFont typeface="Arial" panose="020B0604020202020204" pitchFamily="34" charset="0"/>
              <a:buChar char="•"/>
              <a:defRPr/>
            </a:pPr>
            <a:r>
              <a:rPr lang="en-US" sz="1000" b="1" u="sng" dirty="0">
                <a:solidFill>
                  <a:schemeClr val="dk1"/>
                </a:solidFill>
                <a:ea typeface="Calibri"/>
                <a:cs typeface="Calibri"/>
                <a:sym typeface="Calibri"/>
                <a:hlinkClick r:id="rId4">
                  <a:extLst>
                    <a:ext uri="{A12FA001-AC4F-418D-AE19-62706E023703}">
                      <ahyp:hlinkClr xmlns:ahyp="http://schemas.microsoft.com/office/drawing/2018/hyperlinkcolor" val="tx"/>
                    </a:ext>
                  </a:extLst>
                </a:hlinkClick>
              </a:rPr>
              <a:t>Bullying is unwanted</a:t>
            </a:r>
            <a:r>
              <a:rPr lang="en-US" sz="1000" dirty="0">
                <a:solidFill>
                  <a:schemeClr val="dk1"/>
                </a:solidFill>
                <a:ea typeface="Calibri"/>
                <a:cs typeface="Calibri"/>
                <a:sym typeface="Calibri"/>
              </a:rPr>
              <a:t>, aggressive behavior among school aged children that involves a real or perceived power imbalance. The behavior is repeated, or has the potential to be repeated, over time.</a:t>
            </a:r>
          </a:p>
          <a:p>
            <a:pPr marL="0" indent="0" defTabSz="914285">
              <a:defRPr/>
            </a:pPr>
            <a:endParaRPr lang="en-US" sz="1000" dirty="0">
              <a:solidFill>
                <a:schemeClr val="dk1"/>
              </a:solidFill>
            </a:endParaRPr>
          </a:p>
          <a:p>
            <a:pPr marL="171428" indent="-171428" defTabSz="914285">
              <a:buFont typeface="Arial" panose="020B0604020202020204" pitchFamily="34" charset="0"/>
              <a:buChar char="•"/>
              <a:defRPr/>
            </a:pPr>
            <a:r>
              <a:rPr lang="en-US" sz="1000" b="1" u="sng" dirty="0">
                <a:solidFill>
                  <a:schemeClr val="tx1"/>
                </a:solidFill>
                <a:ea typeface="Calibri"/>
                <a:cs typeface="Calibri"/>
                <a:sym typeface="Calibri"/>
              </a:rPr>
              <a:t>Suicide</a:t>
            </a:r>
            <a:r>
              <a:rPr lang="en-US" sz="1000" dirty="0">
                <a:solidFill>
                  <a:schemeClr val="tx1"/>
                </a:solidFill>
                <a:ea typeface="Calibri"/>
                <a:cs typeface="Calibri"/>
                <a:sym typeface="Calibri"/>
              </a:rPr>
              <a:t> may feel like a scary topic and can be terrifying to think that you or a loved one may be considering it. Follow the below steps to assist in helping yourself or a friend or loved one. </a:t>
            </a:r>
            <a:r>
              <a:rPr lang="en-US" sz="1000" b="1" dirty="0">
                <a:solidFill>
                  <a:schemeClr val="tx1"/>
                </a:solidFill>
                <a:highlight>
                  <a:srgbClr val="FFFF00"/>
                </a:highlight>
                <a:ea typeface="Calibri"/>
                <a:cs typeface="Calibri"/>
                <a:sym typeface="Calibri"/>
              </a:rPr>
              <a:t>Call or text 988 (or chat at </a:t>
            </a:r>
            <a:r>
              <a:rPr lang="en-US" sz="1000" b="1" u="sng" dirty="0">
                <a:solidFill>
                  <a:schemeClr val="tx1"/>
                </a:solidFill>
                <a:highlight>
                  <a:srgbClr val="FFFF00"/>
                </a:highlight>
                <a:ea typeface="Calibri"/>
                <a:cs typeface="Calibri"/>
                <a:sym typeface="Calibri"/>
                <a:hlinkClick r:id="rId5">
                  <a:extLst>
                    <a:ext uri="{A12FA001-AC4F-418D-AE19-62706E023703}">
                      <ahyp:hlinkClr xmlns:ahyp="http://schemas.microsoft.com/office/drawing/2018/hyperlinkcolor" val="tx"/>
                    </a:ext>
                  </a:extLst>
                </a:hlinkClick>
              </a:rPr>
              <a:t>988lifeline.org/chat</a:t>
            </a:r>
            <a:r>
              <a:rPr lang="en-US" sz="1000" b="1" dirty="0">
                <a:solidFill>
                  <a:schemeClr val="tx1"/>
                </a:solidFill>
                <a:highlight>
                  <a:srgbClr val="FFFF00"/>
                </a:highlight>
                <a:ea typeface="Calibri"/>
                <a:cs typeface="Calibri"/>
                <a:sym typeface="Calibri"/>
              </a:rPr>
              <a:t>)</a:t>
            </a:r>
          </a:p>
          <a:p>
            <a:pPr marL="171428" indent="-171428" defTabSz="914285">
              <a:buFont typeface="Arial" panose="020B0604020202020204" pitchFamily="34" charset="0"/>
              <a:buChar char="•"/>
              <a:defRPr/>
            </a:pPr>
            <a:endParaRPr lang="en-US" sz="1000" dirty="0">
              <a:solidFill>
                <a:schemeClr val="tx1"/>
              </a:solidFill>
              <a:highlight>
                <a:srgbClr val="FFFF00"/>
              </a:highlight>
            </a:endParaRPr>
          </a:p>
          <a:p>
            <a:pPr marL="171428" indent="-171428" defTabSz="914285">
              <a:buFont typeface="Arial" panose="020B0604020202020204" pitchFamily="34" charset="0"/>
              <a:buChar char="•"/>
              <a:defRPr/>
            </a:pPr>
            <a:r>
              <a:rPr lang="en-US" sz="1000" b="1" u="sng" dirty="0">
                <a:solidFill>
                  <a:schemeClr val="tx1"/>
                </a:solidFill>
                <a:ea typeface="Calibri"/>
                <a:cs typeface="Calibri"/>
                <a:sym typeface="Calibri"/>
              </a:rPr>
              <a:t>Substance use</a:t>
            </a:r>
            <a:r>
              <a:rPr lang="en-US" sz="1000" b="1" dirty="0">
                <a:solidFill>
                  <a:schemeClr val="tx1"/>
                </a:solidFill>
                <a:ea typeface="Calibri"/>
                <a:cs typeface="Calibri"/>
                <a:sym typeface="Calibri"/>
              </a:rPr>
              <a:t> </a:t>
            </a:r>
            <a:r>
              <a:rPr lang="en-US" sz="1000" dirty="0">
                <a:solidFill>
                  <a:schemeClr val="tx1"/>
                </a:solidFill>
                <a:ea typeface="Calibri"/>
                <a:cs typeface="Calibri"/>
                <a:sym typeface="Calibri"/>
              </a:rPr>
              <a:t>includes the use of illegal drugs and the inappropriate use of legal substances, such as alcohol and tobacco with some physical, behavioral and or social consequences</a:t>
            </a:r>
            <a:r>
              <a:rPr lang="en-US" sz="1000" u="sng" dirty="0">
                <a:solidFill>
                  <a:schemeClr val="tx1"/>
                </a:solidFill>
                <a:ea typeface="Calibri"/>
                <a:cs typeface="Calibri"/>
                <a:sym typeface="Calibri"/>
                <a:hlinkClick r:id="rId6">
                  <a:extLst>
                    <a:ext uri="{A12FA001-AC4F-418D-AE19-62706E023703}">
                      <ahyp:hlinkClr xmlns:ahyp="http://schemas.microsoft.com/office/drawing/2018/hyperlinkcolor" val="tx"/>
                    </a:ext>
                  </a:extLst>
                </a:hlinkClick>
              </a:rPr>
              <a:t>. </a:t>
            </a:r>
            <a:endParaRPr lang="en-US" sz="1000" dirty="0"/>
          </a:p>
        </p:txBody>
      </p:sp>
      <p:sp>
        <p:nvSpPr>
          <p:cNvPr id="135" name="Google Shape;135;p5:notes">
            <a:extLst>
              <a:ext uri="{FF2B5EF4-FFF2-40B4-BE49-F238E27FC236}">
                <a16:creationId xmlns:a16="http://schemas.microsoft.com/office/drawing/2014/main" id="{0566810B-F1B2-7012-981A-5CC377862637}"/>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65406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spcBef>
                <a:spcPts val="600"/>
              </a:spcBef>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Use or modify based upon time</a:t>
            </a:r>
          </a:p>
          <a:p>
            <a:pPr marL="0">
              <a:lnSpc>
                <a:spcPct val="107000"/>
              </a:lnSpc>
              <a:spcBef>
                <a:spcPts val="600"/>
              </a:spcBef>
            </a:pPr>
            <a:endPar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a:lnSpc>
                <a:spcPct val="107000"/>
              </a:lnSpc>
              <a:spcBef>
                <a:spcPts val="600"/>
              </a:spcBef>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Using a scenario of the case study related to behavioral/mental health the School Safety and Security Coordinators will work in table groups to: </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spcBef>
                <a:spcPts val="600"/>
              </a:spcBef>
              <a:buFont typeface="+mj-lt"/>
              <a:buAutoNum type="arabicPeriod"/>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Identify current system processes in place to assist Alex (case study student) at their school entity.</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Font typeface="+mj-lt"/>
              <a:buAutoNum type="arabicPeriod"/>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Review the referral process for Alex specific to their school entity, including Child Find practices for students who may have a disability. </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857" indent="-342857" fontAlgn="base">
              <a:lnSpc>
                <a:spcPct val="107000"/>
              </a:lnSpc>
              <a:buFont typeface="+mj-lt"/>
              <a:buAutoNum type="arabicPeriod"/>
              <a:tabLst>
                <a:tab pos="457143" algn="l"/>
              </a:tabLs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Identify school and community programs and resources that are available to support Alex (e.g., which school staff are trained to address concerns and how referrals to community resources are made). </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600"/>
              </a:spcBef>
              <a:spcAft>
                <a:spcPts val="600"/>
              </a:spcAft>
            </a:pPr>
            <a:r>
              <a:rPr 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SCCCs will be able to deepen their learning by sharing what they each have available in their school entities and by debriefing in the room with the instructors. </a:t>
            </a: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19745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6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p62: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indent="0"/>
            <a:endParaRPr/>
          </a:p>
        </p:txBody>
      </p:sp>
      <p:sp>
        <p:nvSpPr>
          <p:cNvPr id="798" name="Google Shape;798;p62: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1ed868a2790_0_118: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1ed868a2790_0_118: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endParaRPr/>
          </a:p>
        </p:txBody>
      </p:sp>
      <p:sp>
        <p:nvSpPr>
          <p:cNvPr id="818" name="Google Shape;818;g1ed868a2790_0_118: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a:extLst>
            <a:ext uri="{FF2B5EF4-FFF2-40B4-BE49-F238E27FC236}">
              <a16:creationId xmlns:a16="http://schemas.microsoft.com/office/drawing/2014/main" id="{5356374C-BFD9-3D4E-01B5-8D1E23FB08C7}"/>
            </a:ext>
          </a:extLst>
        </p:cNvPr>
        <p:cNvGrpSpPr/>
        <p:nvPr/>
      </p:nvGrpSpPr>
      <p:grpSpPr>
        <a:xfrm>
          <a:off x="0" y="0"/>
          <a:ext cx="0" cy="0"/>
          <a:chOff x="0" y="0"/>
          <a:chExt cx="0" cy="0"/>
        </a:xfrm>
      </p:grpSpPr>
      <p:sp>
        <p:nvSpPr>
          <p:cNvPr id="441" name="Google Shape;441;g2afd7cfc130_0_42:notes">
            <a:extLst>
              <a:ext uri="{FF2B5EF4-FFF2-40B4-BE49-F238E27FC236}">
                <a16:creationId xmlns:a16="http://schemas.microsoft.com/office/drawing/2014/main" id="{8203DA66-7FA5-582B-F728-9B53BD88A77A}"/>
              </a:ext>
            </a:extLst>
          </p:cNvPr>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indent="0"/>
            <a:r>
              <a:rPr lang="en-US" sz="1000" dirty="0"/>
              <a:t>Recognizing the </a:t>
            </a:r>
            <a:r>
              <a:rPr lang="en-US" sz="1000" b="1" u="sng" dirty="0"/>
              <a:t>ineffectiveness and potential harm of these punitive tactics</a:t>
            </a:r>
            <a:r>
              <a:rPr lang="en-US" sz="1000" dirty="0"/>
              <a:t>, Alex's lead teacher and the Principal—both trained in trauma-informed practices—intervened with alternative strategies. They implemented </a:t>
            </a:r>
            <a:r>
              <a:rPr lang="en-US" sz="1000" b="1" u="sng" dirty="0"/>
              <a:t>trauma-informed approach that focused on building relationships, fostering a sense of safety and trust</a:t>
            </a:r>
            <a:r>
              <a:rPr lang="en-US" sz="1000" dirty="0"/>
              <a:t>, and providing training to ensure all teachers understood the underlying causes of his behaviors. </a:t>
            </a:r>
          </a:p>
          <a:p>
            <a:pPr marL="0" indent="0"/>
            <a:endParaRPr lang="en-US" sz="1000" dirty="0"/>
          </a:p>
          <a:p>
            <a:pPr marL="0" indent="0"/>
            <a:r>
              <a:rPr lang="en-US" sz="1000" dirty="0"/>
              <a:t>In consultation with the music teacher, who was open to learning and adding to her toolbox, they tried the following: </a:t>
            </a:r>
          </a:p>
          <a:p>
            <a:pPr indent="-355556">
              <a:buFont typeface="Calibri,Sans-Serif"/>
              <a:buChar char="●"/>
            </a:pPr>
            <a:r>
              <a:rPr lang="en-US" sz="1000" b="1" u="sng" dirty="0"/>
              <a:t>Predictable routines</a:t>
            </a:r>
            <a:r>
              <a:rPr lang="en-US" sz="1000" dirty="0"/>
              <a:t> in music class give Alex a sense of structure and security.</a:t>
            </a:r>
          </a:p>
          <a:p>
            <a:pPr indent="-355556">
              <a:buFont typeface="Calibri,Sans-Serif"/>
              <a:buChar char="●"/>
            </a:pPr>
            <a:r>
              <a:rPr lang="en-US" sz="1000" dirty="0"/>
              <a:t>Self-regulation activities to help him </a:t>
            </a:r>
            <a:r>
              <a:rPr lang="en-US" sz="1000" b="1" u="sng" dirty="0"/>
              <a:t>manage his emotional responses</a:t>
            </a:r>
            <a:r>
              <a:rPr lang="en-US" sz="1000" dirty="0"/>
              <a:t>, such as deep breathing exercises or quiet time, or even noise canceling headphones if the auditory stimuli became overwhelming for him.</a:t>
            </a:r>
          </a:p>
          <a:p>
            <a:pPr indent="-355556">
              <a:buFont typeface="Calibri,Sans-Serif"/>
              <a:buChar char="●"/>
            </a:pPr>
            <a:r>
              <a:rPr lang="en-US" sz="1000" dirty="0"/>
              <a:t>Positive reinforcements to </a:t>
            </a:r>
            <a:r>
              <a:rPr lang="en-US" sz="1000" b="1" u="sng" dirty="0"/>
              <a:t>acknowledge and reward his desired behaviors</a:t>
            </a:r>
            <a:r>
              <a:rPr lang="en-US" sz="1000" b="1" dirty="0"/>
              <a:t> </a:t>
            </a:r>
            <a:r>
              <a:rPr lang="en-US" sz="1000" dirty="0"/>
              <a:t>rather than predominantly focusing on the negative consequences associated with undesired behavior.</a:t>
            </a:r>
          </a:p>
          <a:p>
            <a:pPr indent="-355556">
              <a:buFont typeface="Calibri,Sans-Serif"/>
              <a:buChar char="●"/>
            </a:pPr>
            <a:r>
              <a:rPr lang="en-US" sz="1000" b="1" u="sng" dirty="0"/>
              <a:t>Collaborative problem-solving</a:t>
            </a:r>
            <a:r>
              <a:rPr lang="en-US" sz="1000" dirty="0"/>
              <a:t>, engaging with Alex to identify issues and develop strategies he felt ownership over, </a:t>
            </a:r>
            <a:r>
              <a:rPr lang="en-US" sz="1000" b="1" u="sng" dirty="0"/>
              <a:t>helping him feel respected and heard</a:t>
            </a:r>
            <a:r>
              <a:rPr lang="en-US" sz="1000" dirty="0"/>
              <a:t>.</a:t>
            </a:r>
          </a:p>
          <a:p>
            <a:pPr indent="0"/>
            <a:endParaRPr lang="en-US" sz="1000" dirty="0"/>
          </a:p>
          <a:p>
            <a:pPr marL="0" indent="0"/>
            <a:r>
              <a:rPr lang="en-US" sz="1000" dirty="0"/>
              <a:t>By prioritizing prevention through connection, these trauma-informed interventions were designed not to control Alex but to empower him, providing a supportive framework that enabled him to learn and thrive despite his challenges.</a:t>
            </a:r>
          </a:p>
          <a:p>
            <a:pPr marL="0" indent="0"/>
            <a:endParaRPr lang="en-US" sz="1000" dirty="0"/>
          </a:p>
          <a:p>
            <a:pPr marL="0" indent="0"/>
            <a:endParaRPr lang="en-US" sz="1000" dirty="0"/>
          </a:p>
          <a:p>
            <a:pPr marL="0" indent="0"/>
            <a:endParaRPr lang="en-US" sz="1000" dirty="0"/>
          </a:p>
          <a:p>
            <a:pPr marL="0" indent="0"/>
            <a:endParaRPr lang="en-US" dirty="0"/>
          </a:p>
        </p:txBody>
      </p:sp>
      <p:sp>
        <p:nvSpPr>
          <p:cNvPr id="442" name="Google Shape;442;g2afd7cfc130_0_42:notes">
            <a:extLst>
              <a:ext uri="{FF2B5EF4-FFF2-40B4-BE49-F238E27FC236}">
                <a16:creationId xmlns:a16="http://schemas.microsoft.com/office/drawing/2014/main" id="{8BA1CD8D-61EA-9F1B-7728-F30E0DEB454A}"/>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5822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BE4A5D06-AC5F-A421-2DCD-93A221595269}"/>
            </a:ext>
          </a:extLst>
        </p:cNvPr>
        <p:cNvGrpSpPr/>
        <p:nvPr/>
      </p:nvGrpSpPr>
      <p:grpSpPr>
        <a:xfrm>
          <a:off x="0" y="0"/>
          <a:ext cx="0" cy="0"/>
          <a:chOff x="0" y="0"/>
          <a:chExt cx="0" cy="0"/>
        </a:xfrm>
      </p:grpSpPr>
      <p:sp>
        <p:nvSpPr>
          <p:cNvPr id="529" name="Google Shape;529;g2afd7cfc130_0_93:notes">
            <a:extLst>
              <a:ext uri="{FF2B5EF4-FFF2-40B4-BE49-F238E27FC236}">
                <a16:creationId xmlns:a16="http://schemas.microsoft.com/office/drawing/2014/main" id="{692F7E7F-14F3-E1F5-C647-8267427FE6C6}"/>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afd7cfc130_0_93:notes">
            <a:extLst>
              <a:ext uri="{FF2B5EF4-FFF2-40B4-BE49-F238E27FC236}">
                <a16:creationId xmlns:a16="http://schemas.microsoft.com/office/drawing/2014/main" id="{BF10C0FC-F531-1400-9E73-3C7D087CC732}"/>
              </a:ext>
            </a:extLst>
          </p:cNvPr>
          <p:cNvSpPr txBox="1">
            <a:spLocks noGrp="1"/>
          </p:cNvSpPr>
          <p:nvPr>
            <p:ph type="body" idx="1"/>
          </p:nvPr>
        </p:nvSpPr>
        <p:spPr>
          <a:xfrm>
            <a:off x="688181" y="4473892"/>
            <a:ext cx="5505333" cy="3660600"/>
          </a:xfrm>
          <a:prstGeom prst="rect">
            <a:avLst/>
          </a:prstGeom>
          <a:noFill/>
          <a:ln>
            <a:noFill/>
          </a:ln>
        </p:spPr>
        <p:txBody>
          <a:bodyPr spcFirstLastPara="1" wrap="square" lIns="93164" tIns="46570" rIns="93164" bIns="46570" anchor="t" anchorCtr="0">
            <a:noAutofit/>
          </a:bodyPr>
          <a:lstStyle/>
          <a:p>
            <a:pPr marL="285714" indent="-285714">
              <a:buChar char="•"/>
            </a:pPr>
            <a:r>
              <a:rPr lang="en-US">
                <a:hlinkClick r:id="rId3"/>
              </a:rPr>
              <a:t>What were the contributors to Alex’s substance use? What does your school suicide policy instruct educators to do when a student talks about dying? Is your staff aware that although some students use self-injury behaviors as a coping mechanism and these don’t necessarily  indicate a warning sign for suicide, self-injury can be a warning sign for suicide ideation.  Are your staff aware of who is trained to do suicide risk assessments?</a:t>
            </a:r>
            <a:endParaRPr lang="en-US"/>
          </a:p>
          <a:p>
            <a:pPr indent="0"/>
            <a:endParaRPr lang="en-US"/>
          </a:p>
          <a:p>
            <a:pPr marL="0" indent="0">
              <a:buSzPts val="1100"/>
            </a:pPr>
            <a:endParaRPr lang="en-US" sz="1800"/>
          </a:p>
        </p:txBody>
      </p:sp>
      <p:sp>
        <p:nvSpPr>
          <p:cNvPr id="531" name="Google Shape;531;g2afd7cfc130_0_93:notes">
            <a:extLst>
              <a:ext uri="{FF2B5EF4-FFF2-40B4-BE49-F238E27FC236}">
                <a16:creationId xmlns:a16="http://schemas.microsoft.com/office/drawing/2014/main" id="{E33AB23C-D437-68D2-3761-0D6DD5896433}"/>
              </a:ext>
            </a:extLst>
          </p:cNvPr>
          <p:cNvSpPr txBox="1">
            <a:spLocks noGrp="1"/>
          </p:cNvSpPr>
          <p:nvPr>
            <p:ph type="sldNum" idx="12"/>
          </p:nvPr>
        </p:nvSpPr>
        <p:spPr>
          <a:xfrm>
            <a:off x="3898102" y="8829967"/>
            <a:ext cx="2982080" cy="466500"/>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84</a:t>
            </a:fld>
            <a:endParaRPr/>
          </a:p>
        </p:txBody>
      </p:sp>
    </p:spTree>
    <p:extLst>
      <p:ext uri="{BB962C8B-B14F-4D97-AF65-F5344CB8AC3E}">
        <p14:creationId xmlns:p14="http://schemas.microsoft.com/office/powerpoint/2010/main" val="13561761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64: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p64:notes"/>
          <p:cNvSpPr txBox="1">
            <a:spLocks noGrp="1"/>
          </p:cNvSpPr>
          <p:nvPr>
            <p:ph type="body" idx="1"/>
          </p:nvPr>
        </p:nvSpPr>
        <p:spPr>
          <a:xfrm>
            <a:off x="688182" y="4473893"/>
            <a:ext cx="5505450" cy="3660458"/>
          </a:xfrm>
          <a:prstGeom prst="rect">
            <a:avLst/>
          </a:prstGeom>
          <a:noFill/>
          <a:ln>
            <a:noFill/>
          </a:ln>
        </p:spPr>
        <p:txBody>
          <a:bodyPr spcFirstLastPara="1" wrap="square" lIns="93164" tIns="46570" rIns="93164" bIns="46570" anchor="t" anchorCtr="0">
            <a:noAutofit/>
          </a:bodyPr>
          <a:lstStyle/>
          <a:p>
            <a:pPr marL="0">
              <a:lnSpc>
                <a:spcPct val="150000"/>
              </a:lnSpc>
              <a:spcBef>
                <a:spcPts val="1199"/>
              </a:spcBef>
              <a:spcAft>
                <a:spcPts val="1199"/>
              </a:spcAft>
            </a:pPr>
            <a:r>
              <a:rPr lang="en-US" sz="1000" dirty="0">
                <a:latin typeface="Calibri" panose="020F0502020204030204" pitchFamily="34" charset="0"/>
                <a:ea typeface="Calibri" panose="020F0502020204030204" pitchFamily="34" charset="0"/>
              </a:rPr>
              <a:t>Welcome to this module</a:t>
            </a:r>
            <a:r>
              <a:rPr lang="en-US" sz="1000" dirty="0">
                <a:highlight>
                  <a:srgbClr val="00FF00"/>
                </a:highlight>
                <a:latin typeface="Calibri" panose="020F0502020204030204" pitchFamily="34" charset="0"/>
                <a:ea typeface="Calibri" panose="020F0502020204030204" pitchFamily="34" charset="0"/>
              </a:rPr>
              <a:t>/section</a:t>
            </a:r>
            <a:r>
              <a:rPr lang="en-US" sz="1000" dirty="0">
                <a:latin typeface="Calibri" panose="020F0502020204030204" pitchFamily="34" charset="0"/>
                <a:ea typeface="Calibri" panose="020F0502020204030204" pitchFamily="34" charset="0"/>
              </a:rPr>
              <a:t> on suicide and bullying awareness. The objective of this training is to provide School Safety and Security Coordinators with important knowledge and understanding of suicide and bullying and the systems of support available in Pennsylvania to enable stakeholders to identify students who 1) may be at risk for suicide and 2) may be displaying signs that they are engaging in, or the recipient of bullying. </a:t>
            </a:r>
            <a:endParaRPr lang="en-US" sz="1000" dirty="0">
              <a:latin typeface="Arial" panose="020B0604020202020204" pitchFamily="34" charset="0"/>
              <a:ea typeface="Arial" panose="020B0604020202020204" pitchFamily="34" charset="0"/>
            </a:endParaRPr>
          </a:p>
        </p:txBody>
      </p:sp>
      <p:sp>
        <p:nvSpPr>
          <p:cNvPr id="829" name="Google Shape;829;p64:notes"/>
          <p:cNvSpPr txBox="1">
            <a:spLocks noGrp="1"/>
          </p:cNvSpPr>
          <p:nvPr>
            <p:ph type="sldNum" idx="12"/>
          </p:nvPr>
        </p:nvSpPr>
        <p:spPr>
          <a:xfrm>
            <a:off x="3898103" y="8829969"/>
            <a:ext cx="2982119" cy="466433"/>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67: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pPr>
            <a:r>
              <a:rPr lang="en-US" sz="1000" dirty="0">
                <a:latin typeface="Calibri" panose="020F0502020204030204" pitchFamily="34" charset="0"/>
                <a:ea typeface="Calibri" panose="020F0502020204030204" pitchFamily="34" charset="0"/>
                <a:cs typeface="Times New Roman" panose="02020603050405020304" pitchFamily="18" charset="0"/>
              </a:rPr>
              <a:t>Bullying is:</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An intentional electronic, written, verbal or physical act, or a series of acts:</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(1)  directed at another student or students;</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(2)  which occurs in a school setting; (however, </a:t>
            </a:r>
            <a:r>
              <a:rPr lang="en-US" sz="1000" dirty="0">
                <a:solidFill>
                  <a:srgbClr val="000000"/>
                </a:solidFill>
                <a:latin typeface="Calibri" panose="020F0502020204030204" pitchFamily="34" charset="0"/>
                <a:ea typeface="Arial" panose="020B0604020202020204" pitchFamily="34" charset="0"/>
              </a:rPr>
              <a:t>a school entity shall not be prohibited from defining bullying in such a way as to encompass acts that occur outside a school setting if those acts meet the requirements contained in subsection (e)(1), (3) and (4))</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(3)  that is severe, persistent or pervasive; and</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(4)  that has the effect of doing any of the following:</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     (</a:t>
            </a:r>
            <a:r>
              <a:rPr lang="en-US" sz="1000" dirty="0" err="1">
                <a:latin typeface="Calibri" panose="020F0502020204030204" pitchFamily="34" charset="0"/>
                <a:ea typeface="Calibri" panose="020F0502020204030204" pitchFamily="34" charset="0"/>
              </a:rPr>
              <a:t>i</a:t>
            </a:r>
            <a:r>
              <a:rPr lang="en-US" sz="1000" dirty="0">
                <a:latin typeface="Calibri" panose="020F0502020204030204" pitchFamily="34" charset="0"/>
                <a:ea typeface="Calibri" panose="020F0502020204030204" pitchFamily="34" charset="0"/>
              </a:rPr>
              <a:t>)  substantially interfering with a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     student's education;</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     (ii)  creating a threatening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     environment; or</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     (iii)  substantially disrupting the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     orderly operation of the school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dirty="0">
                <a:highlight>
                  <a:srgbClr val="00FF00"/>
                </a:highlight>
                <a:latin typeface="Calibri" panose="020F0502020204030204" pitchFamily="34" charset="0"/>
                <a:ea typeface="Calibri" panose="020F0502020204030204" pitchFamily="34" charset="0"/>
                <a:cs typeface="Times New Roman" panose="02020603050405020304" pitchFamily="18" charset="0"/>
              </a:rPr>
              <a:t>Note:</a:t>
            </a:r>
            <a:r>
              <a:rPr lang="en-US" sz="1000" dirty="0">
                <a:latin typeface="Calibri" panose="020F0502020204030204" pitchFamily="34" charset="0"/>
                <a:ea typeface="Calibri" panose="020F0502020204030204" pitchFamily="34" charset="0"/>
                <a:cs typeface="Times New Roman" panose="02020603050405020304" pitchFamily="18" charset="0"/>
              </a:rPr>
              <a:t> "school setting" shall mean in the school, on school grounds, in school vehicles, at any time in transit to and from school or at any activity sponsored, supervised or sanctioned by the school.</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50000"/>
              </a:lnSpc>
            </a:pPr>
            <a:r>
              <a:rPr lang="en-US" sz="1000" dirty="0">
                <a:latin typeface="Calibri" panose="020F0502020204030204" pitchFamily="34" charset="0"/>
                <a:ea typeface="Calibri" panose="020F0502020204030204" pitchFamily="34" charset="0"/>
              </a:rPr>
              <a:t>Bullying can take many forms and can occur in many school settings. Bullying can be: </a:t>
            </a:r>
          </a:p>
          <a:p>
            <a:pPr marL="0">
              <a:lnSpc>
                <a:spcPct val="150000"/>
              </a:lnSpc>
            </a:pPr>
            <a:endParaRPr lang="en-US" sz="1000" dirty="0">
              <a:latin typeface="Calibri" panose="020F0502020204030204" pitchFamily="34" charset="0"/>
              <a:ea typeface="Calibri" panose="020F0502020204030204" pitchFamily="34" charset="0"/>
            </a:endParaRPr>
          </a:p>
          <a:p>
            <a:pPr marL="57143" indent="-285714">
              <a:lnSpc>
                <a:spcPct val="150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physical - hitting, pushing, spitting, etc. </a:t>
            </a:r>
          </a:p>
          <a:p>
            <a:pPr marL="57143" indent="-285714">
              <a:lnSpc>
                <a:spcPct val="150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Verbal - name calling, slurs and other hurtful and/or offensive comments. </a:t>
            </a:r>
          </a:p>
          <a:p>
            <a:pPr marL="57143" indent="-285714">
              <a:lnSpc>
                <a:spcPct val="150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Relational - spreading rumors, purposely excluding others, ganging up on one person, etc., is another kind of bullying behavior.  </a:t>
            </a:r>
          </a:p>
          <a:p>
            <a:pPr marL="57143" indent="-285714">
              <a:lnSpc>
                <a:spcPct val="150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Bullying that takes place using technology - phones, computers, social media, etc., is called cyberbullying. </a:t>
            </a:r>
            <a:endParaRPr lang="en-US" sz="1000" dirty="0">
              <a:latin typeface="Arial" panose="020B0604020202020204" pitchFamily="34" charset="0"/>
              <a:ea typeface="Arial" panose="020B0604020202020204" pitchFamily="34" charset="0"/>
            </a:endParaRPr>
          </a:p>
        </p:txBody>
      </p:sp>
      <p:sp>
        <p:nvSpPr>
          <p:cNvPr id="836" name="Google Shape;836;p6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a:extLst>
            <a:ext uri="{FF2B5EF4-FFF2-40B4-BE49-F238E27FC236}">
              <a16:creationId xmlns:a16="http://schemas.microsoft.com/office/drawing/2014/main" id="{BEA96285-AFC3-E042-E52A-562CC2EE4F74}"/>
            </a:ext>
          </a:extLst>
        </p:cNvPr>
        <p:cNvGrpSpPr/>
        <p:nvPr/>
      </p:nvGrpSpPr>
      <p:grpSpPr>
        <a:xfrm>
          <a:off x="0" y="0"/>
          <a:ext cx="0" cy="0"/>
          <a:chOff x="0" y="0"/>
          <a:chExt cx="0" cy="0"/>
        </a:xfrm>
      </p:grpSpPr>
      <p:sp>
        <p:nvSpPr>
          <p:cNvPr id="441" name="Google Shape;441;g2afd7cfc130_0_42:notes">
            <a:extLst>
              <a:ext uri="{FF2B5EF4-FFF2-40B4-BE49-F238E27FC236}">
                <a16:creationId xmlns:a16="http://schemas.microsoft.com/office/drawing/2014/main" id="{6029CC78-85AC-2DCA-D359-59B2CC423D3A}"/>
              </a:ext>
            </a:extLst>
          </p:cNvPr>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a:lnSpc>
                <a:spcPct val="150000"/>
              </a:lnSpc>
            </a:pPr>
            <a:r>
              <a:rPr lang="en-US" sz="1000" dirty="0"/>
              <a:t>Cyberbullying is bullying that takes place over digital devices like cell phones, computers, and tablets. It can occur through text messages, apps, or online in social media, forums, or gaming where people can view, participate in, or share content. Cyberbullying includes sending, posting, or sharing negative, false, or harmful content (words, pictures, memes, etc.) about someone else. It can include sharing personal or private information about someone else causing embarrassment or humiliation. Bullying, including cyberbullying, is unlawful, or criminal behavior. In Pennsylvania, public school code stipulates that each school entity adopt a policy or amend existing policy relating to bullying and incorporate the policy into the school entity's code of student conduct. The school bully prevention policy delineates disciplinary consequences for bullying and may provide for prevention, intervention, and education programs aimed at the prevention of bullying.</a:t>
            </a:r>
          </a:p>
          <a:p>
            <a:pPr marL="0">
              <a:lnSpc>
                <a:spcPct val="150000"/>
              </a:lnSpc>
            </a:pPr>
            <a:r>
              <a:rPr lang="en-US" sz="1000" dirty="0"/>
              <a:t> </a:t>
            </a:r>
          </a:p>
          <a:p>
            <a:pPr marL="0">
              <a:lnSpc>
                <a:spcPct val="150000"/>
              </a:lnSpc>
            </a:pPr>
            <a:r>
              <a:rPr lang="en-US" sz="1000" dirty="0"/>
              <a:t>The most common places where cyberbullying occurs is on social media sites such as Snapchat, Tik Tok, Instagram, etc., it also occurs in text messaging via cell phone and messaging apps on mobile or tablet devices, in instant messaging and/or direct messaging in online forums, chat rooms, and message boards, such as Reddit. Online gaming communities can be particular hotbeds of cyber bullying behaviors, especially among boys. When someone is not doing well in the game, other players may call them names, curse them, or exclude them from game play. Because of the anonymous nature of online games - such as the use of avatars and screen names - these behaviors can quickly escalate into bullying.</a:t>
            </a:r>
            <a:r>
              <a:rPr lang="en-US" sz="1000" u="sng" dirty="0"/>
              <a:t> </a:t>
            </a:r>
            <a:endParaRPr lang="en-US" sz="1000" dirty="0"/>
          </a:p>
          <a:p>
            <a:pPr marL="0">
              <a:lnSpc>
                <a:spcPct val="150000"/>
              </a:lnSpc>
            </a:pPr>
            <a:r>
              <a:rPr lang="en-US" sz="1000" dirty="0"/>
              <a:t> </a:t>
            </a:r>
          </a:p>
          <a:p>
            <a:pPr marL="0">
              <a:lnSpc>
                <a:spcPct val="150000"/>
              </a:lnSpc>
            </a:pPr>
            <a:r>
              <a:rPr lang="en-US" sz="1000" dirty="0"/>
              <a:t>While cyberbullying generally occurs outside school hours, it can significantly impact school functioning and can translate to in-person behavior related to what has been posted or shared. ￼</a:t>
            </a:r>
          </a:p>
          <a:p>
            <a:pPr marL="0" indent="457143">
              <a:lnSpc>
                <a:spcPct val="150000"/>
              </a:lnSpc>
            </a:pPr>
            <a:r>
              <a:rPr lang="en-US" sz="1000" dirty="0"/>
              <a:t> </a:t>
            </a:r>
          </a:p>
          <a:p>
            <a:pPr marL="0">
              <a:lnSpc>
                <a:spcPct val="150000"/>
              </a:lnSpc>
            </a:pPr>
            <a:r>
              <a:rPr lang="en-US" sz="1000" dirty="0"/>
              <a:t> Bullying, including cyberbullying, has been linked to many negative outcomes for children and teens. It can cause physical injury, social problems, and emotional distress. Cyberbullying has also been linked to low self-esteem, depression, anxiety, academic difficulty, self-injurious behavior, and suicidal thoughts and attempts. Research indicates that ongoing bullying may cause or worsen feelings of isolation, exclusion, and despair. The experience of bullying can also worsen feelings of depression and anxiety, which can contribute to suicidal thoughts and actions. That said, the majority of youth who are bullied do not become suicidal. </a:t>
            </a:r>
          </a:p>
          <a:p>
            <a:pPr marL="0"/>
            <a:r>
              <a:rPr lang="en-US" sz="1000" dirty="0">
                <a:hlinkClick r:id="rId3"/>
              </a:rPr>
              <a:t>DHHS, 2021b</a:t>
            </a:r>
            <a:endParaRPr lang="en-US" sz="1000" dirty="0"/>
          </a:p>
          <a:p>
            <a:pPr marL="0"/>
            <a:r>
              <a:rPr lang="en-US" sz="1000" dirty="0">
                <a:hlinkClick r:id="rId3"/>
              </a:rPr>
              <a:t>DHHS, 2021b</a:t>
            </a:r>
            <a:endParaRPr lang="en-US" sz="1000" dirty="0"/>
          </a:p>
          <a:p>
            <a:pPr marL="0"/>
            <a:r>
              <a:rPr lang="en-US" sz="1000" dirty="0">
                <a:hlinkClick r:id="rId4"/>
              </a:rPr>
              <a:t>CDC, 2021</a:t>
            </a:r>
            <a:endParaRPr lang="en-US" sz="1000" dirty="0"/>
          </a:p>
          <a:p>
            <a:pPr marL="0"/>
            <a:r>
              <a:rPr lang="en-US" sz="1000" dirty="0">
                <a:hlinkClick r:id="rId5"/>
              </a:rPr>
              <a:t>Cyberbullying Research Center, 2021</a:t>
            </a:r>
            <a:endParaRPr lang="en-US" sz="1000" dirty="0"/>
          </a:p>
          <a:p>
            <a:pPr marL="0"/>
            <a:r>
              <a:rPr lang="en-US" sz="1000" dirty="0">
                <a:hlinkClick r:id="rId3"/>
              </a:rPr>
              <a:t>DHHS, 2021b</a:t>
            </a:r>
            <a:endParaRPr lang="en-US" sz="1000" dirty="0"/>
          </a:p>
          <a:p>
            <a:pPr marL="0"/>
            <a:r>
              <a:rPr lang="en-US" sz="1000" dirty="0">
                <a:hlinkClick r:id="rId4"/>
              </a:rPr>
              <a:t>CDC, 2021</a:t>
            </a:r>
            <a:endParaRPr lang="en-US" sz="1000" dirty="0"/>
          </a:p>
          <a:p>
            <a:pPr marL="0"/>
            <a:r>
              <a:rPr lang="en-US" sz="1000" dirty="0">
                <a:hlinkClick r:id="rId5"/>
              </a:rPr>
              <a:t>Cyberbullying Research Center, 2021</a:t>
            </a:r>
            <a:endParaRPr lang="en-US" sz="1000" dirty="0"/>
          </a:p>
          <a:p>
            <a:pPr marL="0"/>
            <a:r>
              <a:rPr lang="en-US" sz="1000" dirty="0">
                <a:hlinkClick r:id="rId6"/>
              </a:rPr>
              <a:t>DHHS, 2021a</a:t>
            </a:r>
            <a:endParaRPr lang="en-US" sz="1000" dirty="0"/>
          </a:p>
          <a:p>
            <a:pPr marL="0" indent="0"/>
            <a:endParaRPr lang="en-US" sz="1000" dirty="0"/>
          </a:p>
          <a:p>
            <a:pPr marL="0" indent="0"/>
            <a:endParaRPr lang="en-US" sz="1000" dirty="0"/>
          </a:p>
          <a:p>
            <a:pPr marL="0" indent="0"/>
            <a:endParaRPr lang="en-US" sz="1000" dirty="0"/>
          </a:p>
          <a:p>
            <a:pPr marL="0" indent="0"/>
            <a:endParaRPr lang="en-US" dirty="0"/>
          </a:p>
        </p:txBody>
      </p:sp>
      <p:sp>
        <p:nvSpPr>
          <p:cNvPr id="442" name="Google Shape;442;g2afd7cfc130_0_42:notes">
            <a:extLst>
              <a:ext uri="{FF2B5EF4-FFF2-40B4-BE49-F238E27FC236}">
                <a16:creationId xmlns:a16="http://schemas.microsoft.com/office/drawing/2014/main" id="{A2665DBA-2B01-BEE2-94D9-E14C988B9CFF}"/>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5843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69: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r>
              <a:rPr lang="en-US" sz="1000" dirty="0">
                <a:latin typeface="Calibri" panose="020F0502020204030204" pitchFamily="34" charset="0"/>
                <a:ea typeface="Calibri" panose="020F0502020204030204" pitchFamily="34" charset="0"/>
              </a:rPr>
              <a:t>Members of the LGBTQIA+ community are more likely to experience bullying both in person and online.  In 2021, forty percent (40%) of students who identify as LGBTQIA+ reported experiencing bullying in the past year as compared to 22% of heterosexual students. </a:t>
            </a:r>
          </a:p>
          <a:p>
            <a:pPr marL="0"/>
            <a:endParaRPr lang="en-US" sz="1000" dirty="0">
              <a:latin typeface="Calibri" panose="020F0502020204030204" pitchFamily="34" charset="0"/>
              <a:ea typeface="Calibri" panose="020F0502020204030204" pitchFamily="34" charset="0"/>
            </a:endParaRPr>
          </a:p>
          <a:p>
            <a:pPr marL="0"/>
            <a:r>
              <a:rPr lang="en-US" sz="1000" dirty="0">
                <a:latin typeface="Calibri" panose="020F0502020204030204" pitchFamily="34" charset="0"/>
                <a:ea typeface="Calibri" panose="020F0502020204030204" pitchFamily="34" charset="0"/>
              </a:rPr>
              <a:t>The Trevor Project’s 2021 </a:t>
            </a:r>
            <a:r>
              <a:rPr lang="en-US" sz="1000" i="1" dirty="0">
                <a:latin typeface="Calibri" panose="020F0502020204030204" pitchFamily="34" charset="0"/>
                <a:ea typeface="Calibri" panose="020F0502020204030204" pitchFamily="34" charset="0"/>
              </a:rPr>
              <a:t>National Survey on LGBTQ Youth Mental Health</a:t>
            </a:r>
            <a:r>
              <a:rPr lang="en-US" sz="1000" dirty="0">
                <a:latin typeface="Calibri" panose="020F0502020204030204" pitchFamily="34" charset="0"/>
                <a:ea typeface="Calibri" panose="020F0502020204030204" pitchFamily="34" charset="0"/>
              </a:rPr>
              <a:t> found that bullying of LGBTQIA+ youth remains a major area of concern, with rates of electronic bullying exceeding in-person bullying for this population.  Middle school students, students who are transgender or nonbinary, and Native or Indigenous students reported the highest level of concern regarding bullying behaviors online and at school. </a:t>
            </a:r>
          </a:p>
          <a:p>
            <a:pPr marL="0"/>
            <a:endParaRPr lang="en-US" sz="1000" dirty="0">
              <a:latin typeface="Calibri" panose="020F0502020204030204" pitchFamily="34" charset="0"/>
              <a:ea typeface="Calibri" panose="020F0502020204030204" pitchFamily="34" charset="0"/>
            </a:endParaRPr>
          </a:p>
          <a:p>
            <a:pPr marL="0"/>
            <a:r>
              <a:rPr lang="en-US" sz="1000" dirty="0">
                <a:latin typeface="Calibri" panose="020F0502020204030204" pitchFamily="34" charset="0"/>
                <a:ea typeface="Calibri" panose="020F0502020204030204" pitchFamily="34" charset="0"/>
              </a:rPr>
              <a:t>Since bullying has been found to be a risk factor for youth suicide and LGBTQIA+ youth experience bullying at higher rates than their straight or cisgender peers,  we must work to both identify bullying behaviors directed at these groups, and support and protect these vulnerable students. </a:t>
            </a:r>
          </a:p>
          <a:p>
            <a:pPr marL="0"/>
            <a:endParaRPr lang="en-US" sz="1000" dirty="0">
              <a:latin typeface="Calibri" panose="020F0502020204030204" pitchFamily="34" charset="0"/>
              <a:ea typeface="Calibri" panose="020F0502020204030204" pitchFamily="34" charset="0"/>
            </a:endParaRPr>
          </a:p>
          <a:p>
            <a:pPr marL="0"/>
            <a:r>
              <a:rPr lang="en-US" sz="1000" b="1" dirty="0">
                <a:latin typeface="Calibri" panose="020F0502020204030204" pitchFamily="34" charset="0"/>
                <a:ea typeface="Calibri" panose="020F0502020204030204" pitchFamily="34" charset="0"/>
              </a:rPr>
              <a:t>When school leaders and staff work to intentionally create environments that are affirming, caring, accepting, and supportive of all students, they can directly impact the well-being of marginalized students and cultivate a school culture of safety and respect. </a:t>
            </a:r>
          </a:p>
          <a:p>
            <a:pPr marL="0"/>
            <a:endParaRPr lang="en-US" sz="1000" b="1" dirty="0">
              <a:solidFill>
                <a:srgbClr val="FF0000"/>
              </a:solidFill>
              <a:highlight>
                <a:srgbClr val="FFFF00"/>
              </a:highlight>
              <a:latin typeface="Calibri" panose="020F0502020204030204" pitchFamily="34" charset="0"/>
              <a:ea typeface="Calibri" panose="020F0502020204030204" pitchFamily="34" charset="0"/>
            </a:endParaRPr>
          </a:p>
          <a:p>
            <a:pPr marL="0"/>
            <a:r>
              <a:rPr lang="en-US" sz="1000" b="1" dirty="0">
                <a:solidFill>
                  <a:srgbClr val="FF0000"/>
                </a:solidFill>
                <a:highlight>
                  <a:srgbClr val="FFFF00"/>
                </a:highlight>
                <a:latin typeface="Calibri" panose="020F0502020204030204" pitchFamily="34" charset="0"/>
                <a:ea typeface="Calibri" panose="020F0502020204030204" pitchFamily="34" charset="0"/>
              </a:rPr>
              <a:t>A focus on a positive, affirming school culture can protect students and may</a:t>
            </a:r>
            <a:r>
              <a:rPr lang="en-US" sz="1000" b="1" dirty="0">
                <a:highlight>
                  <a:srgbClr val="FFFF00"/>
                </a:highlight>
                <a:latin typeface="Calibri" panose="020F0502020204030204" pitchFamily="34" charset="0"/>
                <a:ea typeface="Calibri" panose="020F0502020204030204" pitchFamily="34" charset="0"/>
              </a:rPr>
              <a:t> </a:t>
            </a:r>
            <a:r>
              <a:rPr lang="en-US" sz="1000" b="1" dirty="0">
                <a:solidFill>
                  <a:srgbClr val="FF0000"/>
                </a:solidFill>
                <a:highlight>
                  <a:srgbClr val="FFFF00"/>
                </a:highlight>
                <a:latin typeface="Calibri" panose="020F0502020204030204" pitchFamily="34" charset="0"/>
                <a:ea typeface="Calibri" panose="020F0502020204030204" pitchFamily="34" charset="0"/>
              </a:rPr>
              <a:t>save children’s lives</a:t>
            </a:r>
            <a:r>
              <a:rPr lang="en-US" sz="1000" dirty="0">
                <a:latin typeface="Calibri" panose="020F0502020204030204" pitchFamily="34" charset="0"/>
                <a:ea typeface="Calibri" panose="020F0502020204030204" pitchFamily="34" charset="0"/>
              </a:rPr>
              <a:t>. The Trevor Project 2023 </a:t>
            </a:r>
            <a:r>
              <a:rPr lang="en-US" sz="1000" i="1" dirty="0">
                <a:latin typeface="Calibri" panose="020F0502020204030204" pitchFamily="34" charset="0"/>
                <a:ea typeface="Calibri" panose="020F0502020204030204" pitchFamily="34" charset="0"/>
              </a:rPr>
              <a:t>National Survey on the Mental Health of LGBTQ Young People</a:t>
            </a:r>
            <a:r>
              <a:rPr lang="en-US" sz="1000" dirty="0">
                <a:latin typeface="Calibri" panose="020F0502020204030204" pitchFamily="34" charset="0"/>
                <a:ea typeface="Calibri" panose="020F0502020204030204" pitchFamily="34" charset="0"/>
              </a:rPr>
              <a:t> found that about half of transgender and nonbinary participants found their school to be gender-affirming and participants who did reported lower rates of suicide attempts.</a:t>
            </a:r>
            <a:r>
              <a:rPr lang="en-US" sz="1000" dirty="0">
                <a:effectLst/>
              </a:rPr>
              <a:t> </a:t>
            </a:r>
            <a:r>
              <a:rPr lang="en-US" sz="1000" dirty="0">
                <a:solidFill>
                  <a:srgbClr val="1155CC"/>
                </a:solidFill>
                <a:latin typeface="Calibri" panose="020F0502020204030204" pitchFamily="34" charset="0"/>
                <a:ea typeface="Calibri" panose="020F0502020204030204" pitchFamily="34" charset="0"/>
                <a:hlinkClick r:id="rId3"/>
              </a:rPr>
              <a:t>CDC, 2021</a:t>
            </a:r>
            <a:endParaRPr lang="en-US" sz="1000" dirty="0">
              <a:latin typeface="Arial" panose="020B0604020202020204" pitchFamily="34" charset="0"/>
              <a:ea typeface="Arial" panose="020B0604020202020204" pitchFamily="34" charset="0"/>
            </a:endParaRPr>
          </a:p>
          <a:p>
            <a:pPr marL="0"/>
            <a:r>
              <a:rPr lang="en-US" sz="1000" dirty="0">
                <a:solidFill>
                  <a:srgbClr val="1155CC"/>
                </a:solidFill>
                <a:latin typeface="Calibri" panose="020F0502020204030204" pitchFamily="34" charset="0"/>
                <a:ea typeface="Calibri" panose="020F0502020204030204" pitchFamily="34" charset="0"/>
                <a:hlinkClick r:id="rId4"/>
              </a:rPr>
              <a:t>Trevor Project, 2021</a:t>
            </a:r>
            <a:endParaRPr lang="en-US" sz="1000" dirty="0">
              <a:latin typeface="Arial" panose="020B0604020202020204" pitchFamily="34" charset="0"/>
              <a:ea typeface="Arial" panose="020B0604020202020204" pitchFamily="34" charset="0"/>
            </a:endParaRPr>
          </a:p>
          <a:p>
            <a:pPr marL="0"/>
            <a:r>
              <a:rPr lang="en-US" sz="1000" dirty="0" err="1">
                <a:solidFill>
                  <a:srgbClr val="1155CC"/>
                </a:solidFill>
                <a:latin typeface="Calibri" panose="020F0502020204030204" pitchFamily="34" charset="0"/>
                <a:ea typeface="Calibri" panose="020F0502020204030204" pitchFamily="34" charset="0"/>
                <a:hlinkClick r:id="rId5"/>
              </a:rPr>
              <a:t>Koyanagi</a:t>
            </a:r>
            <a:r>
              <a:rPr lang="en-US" sz="1000" dirty="0">
                <a:solidFill>
                  <a:srgbClr val="1155CC"/>
                </a:solidFill>
                <a:latin typeface="Calibri" panose="020F0502020204030204" pitchFamily="34" charset="0"/>
                <a:ea typeface="Calibri" panose="020F0502020204030204" pitchFamily="34" charset="0"/>
                <a:hlinkClick r:id="rId5"/>
              </a:rPr>
              <a:t> et al., 2019</a:t>
            </a:r>
            <a:endParaRPr lang="en-US" sz="1000" dirty="0">
              <a:latin typeface="Arial" panose="020B0604020202020204" pitchFamily="34" charset="0"/>
              <a:ea typeface="Arial" panose="020B0604020202020204" pitchFamily="34" charset="0"/>
            </a:endParaRPr>
          </a:p>
          <a:p>
            <a:pPr marL="0"/>
            <a:r>
              <a:rPr lang="en-US" sz="1000" dirty="0">
                <a:solidFill>
                  <a:srgbClr val="1155CC"/>
                </a:solidFill>
                <a:latin typeface="Calibri" panose="020F0502020204030204" pitchFamily="34" charset="0"/>
                <a:ea typeface="Calibri" panose="020F0502020204030204" pitchFamily="34" charset="0"/>
                <a:hlinkClick r:id="rId6"/>
              </a:rPr>
              <a:t>Webb et al., 2021</a:t>
            </a:r>
            <a:endParaRPr lang="en-US" sz="1000" dirty="0">
              <a:latin typeface="Arial" panose="020B0604020202020204" pitchFamily="34" charset="0"/>
              <a:ea typeface="Arial" panose="020B0604020202020204" pitchFamily="34" charset="0"/>
            </a:endParaRPr>
          </a:p>
          <a:p>
            <a:pPr marL="0"/>
            <a:r>
              <a:rPr lang="en-US" sz="1000" dirty="0">
                <a:solidFill>
                  <a:srgbClr val="1155CC"/>
                </a:solidFill>
                <a:latin typeface="Calibri" panose="020F0502020204030204" pitchFamily="34" charset="0"/>
                <a:ea typeface="Calibri" panose="020F0502020204030204" pitchFamily="34" charset="0"/>
                <a:hlinkClick r:id="rId4"/>
              </a:rPr>
              <a:t>Trevor Project, 2021</a:t>
            </a:r>
            <a:endParaRPr lang="en-US" sz="1000" dirty="0">
              <a:latin typeface="Arial" panose="020B0604020202020204" pitchFamily="34" charset="0"/>
              <a:ea typeface="Arial" panose="020B0604020202020204" pitchFamily="34" charset="0"/>
            </a:endParaRPr>
          </a:p>
          <a:p>
            <a:pPr marL="0"/>
            <a:r>
              <a:rPr lang="en-US" sz="1000" dirty="0">
                <a:solidFill>
                  <a:srgbClr val="1155CC"/>
                </a:solidFill>
                <a:latin typeface="Calibri" panose="020F0502020204030204" pitchFamily="34" charset="0"/>
                <a:ea typeface="Calibri" panose="020F0502020204030204" pitchFamily="34" charset="0"/>
                <a:hlinkClick r:id="rId7"/>
              </a:rPr>
              <a:t>Trevor Project, 2023</a:t>
            </a:r>
            <a:endParaRPr lang="en-US" sz="1000" dirty="0">
              <a:latin typeface="Arial" panose="020B0604020202020204" pitchFamily="34" charset="0"/>
              <a:ea typeface="Arial" panose="020B0604020202020204" pitchFamily="34" charset="0"/>
            </a:endParaRPr>
          </a:p>
        </p:txBody>
      </p:sp>
      <p:sp>
        <p:nvSpPr>
          <p:cNvPr id="850" name="Google Shape;850;p6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70: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pPr>
            <a:r>
              <a:rPr lang="en-US" sz="1000" b="1" dirty="0">
                <a:highlight>
                  <a:srgbClr val="FFFF00"/>
                </a:highlight>
                <a:latin typeface="Calibri" panose="020F0502020204030204" pitchFamily="34" charset="0"/>
                <a:ea typeface="Calibri" panose="020F0502020204030204" pitchFamily="34" charset="0"/>
              </a:rPr>
              <a:t>Not all mean behavior is bullying.</a:t>
            </a:r>
            <a:r>
              <a:rPr lang="en-US" sz="1000" dirty="0">
                <a:latin typeface="Calibri" panose="020F0502020204030204" pitchFamily="34" charset="0"/>
                <a:ea typeface="Calibri" panose="020F0502020204030204" pitchFamily="34" charset="0"/>
              </a:rPr>
              <a:t> </a:t>
            </a:r>
            <a:r>
              <a:rPr lang="en-US" sz="1000" b="1" dirty="0">
                <a:highlight>
                  <a:srgbClr val="FFFF00"/>
                </a:highlight>
                <a:latin typeface="Calibri" panose="020F0502020204030204" pitchFamily="34" charset="0"/>
                <a:ea typeface="Calibri" panose="020F0502020204030204" pitchFamily="34" charset="0"/>
              </a:rPr>
              <a:t>True bullying behavior</a:t>
            </a:r>
            <a:r>
              <a:rPr lang="en-US" sz="1000" dirty="0">
                <a:latin typeface="Calibri" panose="020F0502020204030204" pitchFamily="34" charset="0"/>
                <a:ea typeface="Calibri" panose="020F0502020204030204" pitchFamily="34" charset="0"/>
              </a:rPr>
              <a:t> typically involves a </a:t>
            </a:r>
            <a:r>
              <a:rPr lang="en-US" sz="1000" b="1" dirty="0">
                <a:highlight>
                  <a:srgbClr val="FFFF00"/>
                </a:highlight>
                <a:latin typeface="Calibri" panose="020F0502020204030204" pitchFamily="34" charset="0"/>
                <a:ea typeface="Calibri" panose="020F0502020204030204" pitchFamily="34" charset="0"/>
              </a:rPr>
              <a:t>power imbalance</a:t>
            </a:r>
            <a:r>
              <a:rPr lang="en-US" sz="1000" dirty="0">
                <a:latin typeface="Calibri" panose="020F0502020204030204" pitchFamily="34" charset="0"/>
                <a:ea typeface="Calibri" panose="020F0502020204030204" pitchFamily="34" charset="0"/>
              </a:rPr>
              <a:t> between the bully and victim. The power imbalance may be </a:t>
            </a:r>
            <a:r>
              <a:rPr lang="en-US" sz="1000" b="1" dirty="0">
                <a:highlight>
                  <a:srgbClr val="FFFF00"/>
                </a:highlight>
                <a:latin typeface="Calibri" panose="020F0502020204030204" pitchFamily="34" charset="0"/>
                <a:ea typeface="Calibri" panose="020F0502020204030204" pitchFamily="34" charset="0"/>
              </a:rPr>
              <a:t>physical, social, or developmental</a:t>
            </a:r>
            <a:r>
              <a:rPr lang="en-US" sz="1000" dirty="0">
                <a:latin typeface="Calibri" panose="020F0502020204030204" pitchFamily="34" charset="0"/>
                <a:ea typeface="Calibri" panose="020F0502020204030204" pitchFamily="34" charset="0"/>
              </a:rPr>
              <a:t>.  Bullying tends to </a:t>
            </a:r>
            <a:r>
              <a:rPr lang="en-US" sz="1000" b="1" dirty="0">
                <a:highlight>
                  <a:srgbClr val="FFFF00"/>
                </a:highlight>
                <a:latin typeface="Calibri" panose="020F0502020204030204" pitchFamily="34" charset="0"/>
                <a:ea typeface="Calibri" panose="020F0502020204030204" pitchFamily="34" charset="0"/>
              </a:rPr>
              <a:t>persist over time</a:t>
            </a:r>
            <a:r>
              <a:rPr lang="en-US" sz="1000" dirty="0">
                <a:latin typeface="Calibri" panose="020F0502020204030204" pitchFamily="34" charset="0"/>
                <a:ea typeface="Calibri" panose="020F0502020204030204" pitchFamily="34" charset="0"/>
              </a:rPr>
              <a:t>, with repeated events of the bullying behavior taking place.  That said, a single event of violence, discrimination or harassment can qualify as bullying behavior.  </a:t>
            </a:r>
            <a:r>
              <a:rPr lang="en-US" sz="1000" b="1" dirty="0">
                <a:highlight>
                  <a:srgbClr val="FFFF00"/>
                </a:highlight>
                <a:latin typeface="Calibri" panose="020F0502020204030204" pitchFamily="34" charset="0"/>
                <a:ea typeface="Calibri" panose="020F0502020204030204" pitchFamily="34" charset="0"/>
              </a:rPr>
              <a:t>The purpose of bullying behavior is to hurt the target of the bullying, physically or psychologically.</a:t>
            </a:r>
            <a:r>
              <a:rPr lang="en-US" sz="1000" dirty="0">
                <a:latin typeface="Calibri" panose="020F0502020204030204" pitchFamily="34" charset="0"/>
                <a:ea typeface="Calibri" panose="020F0502020204030204" pitchFamily="34" charset="0"/>
              </a:rPr>
              <a:t> This is part of the reason that a lot of bullying behavior happens again and again, </a:t>
            </a:r>
            <a:r>
              <a:rPr lang="en-US" sz="1000" b="1" dirty="0">
                <a:highlight>
                  <a:srgbClr val="FFFF00"/>
                </a:highlight>
                <a:latin typeface="Calibri" panose="020F0502020204030204" pitchFamily="34" charset="0"/>
                <a:ea typeface="Calibri" panose="020F0502020204030204" pitchFamily="34" charset="0"/>
              </a:rPr>
              <a:t>leaving the victim feeling scared and powerless</a:t>
            </a:r>
            <a:r>
              <a:rPr lang="en-US" sz="1000" dirty="0">
                <a:latin typeface="Calibri" panose="020F0502020204030204" pitchFamily="34" charset="0"/>
                <a:ea typeface="Calibri" panose="020F0502020204030204" pitchFamily="34" charset="0"/>
              </a:rPr>
              <a:t>. While bullying behavior can be harmful to children’s physical and/or mental health, it is important to differentiate bullying from other kinds of developmentally appropriate, yet unkind, behaviors. We will examine some of these behaviors below.</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b="1" dirty="0">
                <a:highlight>
                  <a:srgbClr val="FFFF00"/>
                </a:highlight>
                <a:latin typeface="Calibri" panose="020F0502020204030204" pitchFamily="34" charset="0"/>
                <a:ea typeface="Calibri" panose="020F0502020204030204" pitchFamily="34" charset="0"/>
              </a:rPr>
              <a:t>Rudeness</a:t>
            </a:r>
            <a:r>
              <a:rPr lang="en-US" sz="1000" dirty="0">
                <a:latin typeface="Calibri" panose="020F0502020204030204" pitchFamily="34" charset="0"/>
                <a:ea typeface="Calibri" panose="020F0502020204030204" pitchFamily="34" charset="0"/>
              </a:rPr>
              <a:t> is discourteous or impolite behavior, e.g., cutting in line. The intent of rudeness may not be to hurt another person; people engaging in rude behavior are often not giving any consideration to other people.</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b="1" dirty="0">
                <a:highlight>
                  <a:srgbClr val="FFFF00"/>
                </a:highlight>
                <a:latin typeface="Calibri" panose="020F0502020204030204" pitchFamily="34" charset="0"/>
                <a:ea typeface="Calibri" panose="020F0502020204030204" pitchFamily="34" charset="0"/>
              </a:rPr>
              <a:t>Meanness</a:t>
            </a:r>
            <a:r>
              <a:rPr lang="en-US" sz="1000" i="1" dirty="0">
                <a:latin typeface="Calibri" panose="020F0502020204030204" pitchFamily="34" charset="0"/>
                <a:ea typeface="Calibri" panose="020F0502020204030204" pitchFamily="34" charset="0"/>
              </a:rPr>
              <a:t> </a:t>
            </a:r>
            <a:r>
              <a:rPr lang="en-US" sz="1000" dirty="0">
                <a:latin typeface="Calibri" panose="020F0502020204030204" pitchFamily="34" charset="0"/>
                <a:ea typeface="Calibri" panose="020F0502020204030204" pitchFamily="34" charset="0"/>
              </a:rPr>
              <a:t>involves doing something to hurt someone maybe one or two times. Meanness tends to be an in-the-moment expression of angry feelings on the part of the aggressor.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b="1" i="1" dirty="0">
                <a:highlight>
                  <a:srgbClr val="FFFF00"/>
                </a:highlight>
                <a:latin typeface="Calibri" panose="020F0502020204030204" pitchFamily="34" charset="0"/>
                <a:ea typeface="Calibri" panose="020F0502020204030204" pitchFamily="34" charset="0"/>
              </a:rPr>
              <a:t>Conflict</a:t>
            </a:r>
            <a:r>
              <a:rPr lang="en-US" sz="1000" b="1" dirty="0">
                <a:highlight>
                  <a:srgbClr val="FFFF00"/>
                </a:highlight>
                <a:latin typeface="Calibri" panose="020F0502020204030204" pitchFamily="34" charset="0"/>
                <a:ea typeface="Calibri" panose="020F0502020204030204" pitchFamily="34" charset="0"/>
              </a:rPr>
              <a:t> </a:t>
            </a:r>
            <a:r>
              <a:rPr lang="en-US" sz="1000" dirty="0">
                <a:latin typeface="Calibri" panose="020F0502020204030204" pitchFamily="34" charset="0"/>
                <a:ea typeface="Calibri" panose="020F0502020204030204" pitchFamily="34" charset="0"/>
              </a:rPr>
              <a:t>is a disagreement or argument between two or more children who may or may not be friends. Conflict is a normal part of child and adolescent development. Learning to successfully resolve conflicts with others is an essential life skill.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It is important for school staff to appropriately label bullying behavior and to respectfully correct children and adults who misuse the term. When everything is labeled bullying, it can take away the focus from actual bullying when it occurs. </a:t>
            </a:r>
            <a:r>
              <a:rPr lang="en-US" sz="1000" b="1" dirty="0">
                <a:highlight>
                  <a:srgbClr val="FFFF00"/>
                </a:highlight>
                <a:latin typeface="Calibri" panose="020F0502020204030204" pitchFamily="34" charset="0"/>
                <a:ea typeface="Calibri" panose="020F0502020204030204" pitchFamily="34" charset="0"/>
              </a:rPr>
              <a:t>When adults trivialize bullying behaviors or accept bullying as a normal part of growing up, children are harmed</a:t>
            </a: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p:txBody>
      </p:sp>
      <p:sp>
        <p:nvSpPr>
          <p:cNvPr id="857" name="Google Shape;857;p7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afd7cfc130_0_15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2afd7cfc130_0_157:notes"/>
          <p:cNvSpPr txBox="1">
            <a:spLocks noGrp="1"/>
          </p:cNvSpPr>
          <p:nvPr>
            <p:ph type="body" idx="1"/>
          </p:nvPr>
        </p:nvSpPr>
        <p:spPr>
          <a:xfrm>
            <a:off x="688181" y="4473892"/>
            <a:ext cx="5505333" cy="3660600"/>
          </a:xfrm>
          <a:prstGeom prst="rect">
            <a:avLst/>
          </a:prstGeom>
          <a:noFill/>
          <a:ln>
            <a:noFill/>
          </a:ln>
        </p:spPr>
        <p:txBody>
          <a:bodyPr spcFirstLastPara="1" wrap="square" lIns="93164" tIns="46570" rIns="93164" bIns="46570" anchor="t" anchorCtr="0">
            <a:noAutofit/>
          </a:bodyPr>
          <a:lstStyle/>
          <a:p>
            <a:pPr marL="0" indent="0"/>
            <a:endParaRPr/>
          </a:p>
        </p:txBody>
      </p:sp>
      <p:sp>
        <p:nvSpPr>
          <p:cNvPr id="149" name="Google Shape;149;g2afd7cfc130_0_157:notes"/>
          <p:cNvSpPr txBox="1">
            <a:spLocks noGrp="1"/>
          </p:cNvSpPr>
          <p:nvPr>
            <p:ph type="sldNum" idx="12"/>
          </p:nvPr>
        </p:nvSpPr>
        <p:spPr>
          <a:xfrm>
            <a:off x="3898102" y="8829967"/>
            <a:ext cx="2982080" cy="466500"/>
          </a:xfrm>
          <a:prstGeom prst="rect">
            <a:avLst/>
          </a:prstGeom>
          <a:noFill/>
          <a:ln>
            <a:noFill/>
          </a:ln>
        </p:spPr>
        <p:txBody>
          <a:bodyPr spcFirstLastPara="1" wrap="square" lIns="93164" tIns="46570" rIns="93164" bIns="46570" anchor="b" anchorCtr="0">
            <a:noAutofit/>
          </a:bodyPr>
          <a:lstStyle/>
          <a:p>
            <a:pPr algn="r"/>
            <a:fld id="{00000000-1234-1234-1234-123412341234}" type="slidenum">
              <a:rPr lang="en-US"/>
              <a:pPr algn="r"/>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71: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spcAft>
                <a:spcPts val="1199"/>
              </a:spcAft>
            </a:pPr>
            <a:r>
              <a:rPr lang="en-US" sz="1000" dirty="0">
                <a:latin typeface="Calibri" panose="020F0502020204030204" pitchFamily="34" charset="0"/>
                <a:ea typeface="Calibri" panose="020F0502020204030204" pitchFamily="34" charset="0"/>
              </a:rPr>
              <a:t>The negative mental health effects of bullying can include symptoms of depression and anxiety, low self-esteem, self-harming behavior, alcohol and drug use, aggressive behaviors, involvement in violence, crime, and other anti-social actions. Bullying can lead to mental health issues for any child, but children who already have a diagnosed mental health condition are both more likely to be bullied, and to experience the negative effects of bullying behavior. Cyberbullying has also been linked to symptoms of poor mental health. When compared to peers who have not experienced cyberbullying, children who experience cyberbullying report higher levels of depression, more thoughts of suicide, greater emotional distress, anger and acting out behaviors.</a:t>
            </a:r>
          </a:p>
          <a:p>
            <a:pPr marL="0">
              <a:lnSpc>
                <a:spcPct val="115000"/>
              </a:lnSpc>
              <a:spcAft>
                <a:spcPts val="1199"/>
              </a:spcAft>
            </a:pPr>
            <a:endParaRPr lang="en-US" sz="1000" dirty="0">
              <a:latin typeface="Arial" panose="020B0604020202020204" pitchFamily="34" charset="0"/>
              <a:ea typeface="Arial" panose="020B0604020202020204" pitchFamily="34" charset="0"/>
            </a:endParaRPr>
          </a:p>
          <a:p>
            <a:pPr marL="0">
              <a:lnSpc>
                <a:spcPct val="115000"/>
              </a:lnSpc>
              <a:spcAft>
                <a:spcPts val="1199"/>
              </a:spcAft>
            </a:pPr>
            <a:r>
              <a:rPr lang="en-US" sz="1000" dirty="0">
                <a:latin typeface="Calibri" panose="020F0502020204030204" pitchFamily="34" charset="0"/>
                <a:ea typeface="Calibri" panose="020F0502020204030204" pitchFamily="34" charset="0"/>
              </a:rPr>
              <a:t>Bullying can affect everyone involved in it —those who are bullied, those who bully, and those who see bullying take place. The Centers for Disease Control identify bullying as a form of youth violence and an Adverse Childhood Experience (ACE). Adverse Childhood Experiences are potentially traumatic experiences that occur in childhood. ACEs are linked to health problems throughout childhood and adulthood, mental health issues, and substance use problems in adolescence and adulthood. Without intervention, ACEs can potentially impact the long-term education, job opportunities, and earning potential of children who experience them.</a:t>
            </a:r>
          </a:p>
          <a:p>
            <a:pPr marL="0">
              <a:lnSpc>
                <a:spcPct val="115000"/>
              </a:lnSpc>
              <a:spcAft>
                <a:spcPts val="1199"/>
              </a:spcAft>
            </a:pPr>
            <a:endParaRPr lang="en-US" sz="1000" dirty="0">
              <a:latin typeface="Arial" panose="020B0604020202020204" pitchFamily="34" charset="0"/>
              <a:ea typeface="Arial" panose="020B0604020202020204" pitchFamily="34" charset="0"/>
            </a:endParaRPr>
          </a:p>
          <a:p>
            <a:pPr marL="0">
              <a:lnSpc>
                <a:spcPct val="115000"/>
              </a:lnSpc>
              <a:spcAft>
                <a:spcPts val="1199"/>
              </a:spcAft>
            </a:pPr>
            <a:r>
              <a:rPr lang="en-US" sz="1000" b="1" dirty="0">
                <a:highlight>
                  <a:srgbClr val="FFFF00"/>
                </a:highlight>
                <a:latin typeface="Calibri" panose="020F0502020204030204" pitchFamily="34" charset="0"/>
                <a:ea typeface="Calibri" panose="020F0502020204030204" pitchFamily="34" charset="0"/>
              </a:rPr>
              <a:t>Bullying is a common, widespread problem for children in the United States.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Some youth experience bullying more than others.</a:t>
            </a:r>
            <a:endParaRPr lang="en-US" sz="1000" dirty="0">
              <a:latin typeface="Arial" panose="020B0604020202020204" pitchFamily="34" charset="0"/>
              <a:ea typeface="Arial" panose="020B0604020202020204" pitchFamily="34" charset="0"/>
            </a:endParaRPr>
          </a:p>
          <a:p>
            <a:pPr marL="742857" lvl="1" indent="-285714">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Members of the LGBTQIA+ community are more likely to experience bullying than their straight or cisgender peers.</a:t>
            </a:r>
            <a:endParaRPr lang="en-US" sz="1000" dirty="0">
              <a:latin typeface="Arial" panose="020B0604020202020204" pitchFamily="34" charset="0"/>
              <a:ea typeface="Arial" panose="020B0604020202020204" pitchFamily="34" charset="0"/>
            </a:endParaRPr>
          </a:p>
          <a:p>
            <a:pPr marL="742857" lvl="1" indent="-285714">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cs typeface="Times New Roman" panose="02020603050405020304" pitchFamily="18" charset="0"/>
              </a:rPr>
              <a:t>In 2021, about 30% of female high school students reported experiencing bullying at school or online, compared to about 19% of male students.</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Bullying is a common student conduct problem for schools</a:t>
            </a:r>
            <a:endParaRPr lang="en-US" sz="1000" dirty="0">
              <a:latin typeface="Arial" panose="020B0604020202020204" pitchFamily="34" charset="0"/>
              <a:ea typeface="Arial" panose="020B0604020202020204" pitchFamily="34" charset="0"/>
            </a:endParaRPr>
          </a:p>
          <a:p>
            <a:pPr marL="742857" lvl="1" indent="-285714">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bullying reports are made most frequently in middle schools (28%) high schools (16%), combined schools (12%), and primary schools (9%)</a:t>
            </a:r>
            <a:endParaRPr lang="en-US" sz="1000" dirty="0">
              <a:latin typeface="Arial" panose="020B0604020202020204" pitchFamily="34" charset="0"/>
              <a:ea typeface="Arial" panose="020B0604020202020204" pitchFamily="34" charset="0"/>
            </a:endParaRPr>
          </a:p>
          <a:p>
            <a:pPr marL="742857" lvl="1" indent="-285714">
              <a:lnSpc>
                <a:spcPct val="115000"/>
              </a:lnSpc>
              <a:spcAft>
                <a:spcPts val="1199"/>
              </a:spcAft>
              <a:buFont typeface="Arial" panose="020B0604020202020204" pitchFamily="34" charset="0"/>
              <a:buChar char="○"/>
            </a:pPr>
            <a:r>
              <a:rPr lang="en-US" sz="1000" dirty="0">
                <a:latin typeface="Calibri" panose="020F0502020204030204" pitchFamily="34" charset="0"/>
                <a:ea typeface="Calibri" panose="020F0502020204030204" pitchFamily="34" charset="0"/>
              </a:rPr>
              <a:t>cyberbullying reports peak in middle schools (33%) followed by high schools (30%), combined schools (20%), and primary schools (5%)</a:t>
            </a:r>
            <a:endParaRPr lang="en-US" sz="1000" dirty="0">
              <a:latin typeface="Arial" panose="020B0604020202020204" pitchFamily="34" charset="0"/>
              <a:ea typeface="Arial" panose="020B0604020202020204" pitchFamily="34" charset="0"/>
            </a:endParaRPr>
          </a:p>
          <a:p>
            <a:pPr marL="0"/>
            <a:r>
              <a:rPr lang="en-US" sz="1000" dirty="0">
                <a:solidFill>
                  <a:srgbClr val="000000"/>
                </a:solidFill>
                <a:latin typeface="Calibri" panose="020F0502020204030204" pitchFamily="34" charset="0"/>
                <a:ea typeface="Arial" panose="020B0604020202020204" pitchFamily="34" charset="0"/>
              </a:rPr>
              <a:t>Since 1989, every two years the Pennsylvania Youth Survey, known as the PAYS (Narrator note: pronounce “PAYS”) has been administered to 6th, 8th, 10th, and 12th grade students from Pennsylvania school entities who volunteer to participate in the survey. This survey collects self-reported information on mental health and youth attitudes and behaviors towards alcohol, tobacco, and other drug use and other problem behaviors, including what our youth think and believe about anti‐social behaviors, and their school environment. </a:t>
            </a:r>
            <a:r>
              <a:rPr lang="en-US" sz="1000" dirty="0">
                <a:latin typeface="Calibri" panose="020F0502020204030204" pitchFamily="34" charset="0"/>
                <a:ea typeface="Calibri" panose="020F0502020204030204" pitchFamily="34" charset="0"/>
              </a:rPr>
              <a:t>The Chart below provides a snapshot of PAYS data related to bullying and internet safety that was collected from 2017-2021.</a:t>
            </a:r>
          </a:p>
          <a:p>
            <a:pPr marL="0"/>
            <a:r>
              <a:rPr lang="en-US" sz="1000" dirty="0">
                <a:effectLst/>
              </a:rPr>
              <a:t> </a:t>
            </a:r>
            <a:r>
              <a:rPr lang="en-US" sz="1000" dirty="0">
                <a:solidFill>
                  <a:srgbClr val="1155CC"/>
                </a:solidFill>
                <a:latin typeface="Calibri" panose="020F0502020204030204" pitchFamily="34" charset="0"/>
                <a:ea typeface="Calibri" panose="020F0502020204030204" pitchFamily="34" charset="0"/>
                <a:hlinkClick r:id="rId3"/>
              </a:rPr>
              <a:t>DHHS, 2018</a:t>
            </a:r>
            <a:endParaRPr lang="en-US" sz="1000" dirty="0">
              <a:latin typeface="Arial" panose="020B0604020202020204" pitchFamily="34" charset="0"/>
              <a:ea typeface="Arial" panose="020B0604020202020204" pitchFamily="34" charset="0"/>
            </a:endParaRPr>
          </a:p>
          <a:p>
            <a:pPr marL="0"/>
            <a:r>
              <a:rPr lang="en-US" sz="1000" dirty="0">
                <a:solidFill>
                  <a:srgbClr val="1155CC"/>
                </a:solidFill>
                <a:latin typeface="Calibri" panose="020F0502020204030204" pitchFamily="34" charset="0"/>
                <a:ea typeface="Calibri" panose="020F0502020204030204" pitchFamily="34" charset="0"/>
                <a:hlinkClick r:id="rId4"/>
              </a:rPr>
              <a:t>CDC, 2021</a:t>
            </a:r>
            <a:endParaRPr lang="en-US" sz="1000" dirty="0">
              <a:latin typeface="Arial" panose="020B0604020202020204" pitchFamily="34" charset="0"/>
              <a:ea typeface="Arial" panose="020B0604020202020204" pitchFamily="34" charset="0"/>
            </a:endParaRPr>
          </a:p>
          <a:p>
            <a:pPr marL="0"/>
            <a:r>
              <a:rPr lang="en-US" sz="1000" dirty="0">
                <a:solidFill>
                  <a:srgbClr val="1155CC"/>
                </a:solidFill>
                <a:latin typeface="Calibri" panose="020F0502020204030204" pitchFamily="34" charset="0"/>
                <a:ea typeface="Calibri" panose="020F0502020204030204" pitchFamily="34" charset="0"/>
                <a:hlinkClick r:id="rId5"/>
              </a:rPr>
              <a:t>CDC, 2023</a:t>
            </a:r>
            <a:endParaRPr lang="en-US" sz="1000" dirty="0">
              <a:latin typeface="Arial" panose="020B0604020202020204" pitchFamily="34" charset="0"/>
              <a:ea typeface="Arial" panose="020B0604020202020204" pitchFamily="34" charset="0"/>
            </a:endParaRPr>
          </a:p>
          <a:p>
            <a:pPr marL="0"/>
            <a:r>
              <a:rPr lang="en-US" sz="1000" dirty="0">
                <a:solidFill>
                  <a:srgbClr val="1155CC"/>
                </a:solidFill>
                <a:latin typeface="Calibri" panose="020F0502020204030204" pitchFamily="34" charset="0"/>
                <a:ea typeface="Calibri" panose="020F0502020204030204" pitchFamily="34" charset="0"/>
                <a:hlinkClick r:id="rId5"/>
              </a:rPr>
              <a:t>CDC, 2023</a:t>
            </a:r>
            <a:endParaRPr lang="en-US" sz="1000" dirty="0">
              <a:latin typeface="Arial" panose="020B0604020202020204" pitchFamily="34" charset="0"/>
              <a:ea typeface="Arial" panose="020B0604020202020204" pitchFamily="34" charset="0"/>
            </a:endParaRPr>
          </a:p>
          <a:p>
            <a:pPr marL="0"/>
            <a:r>
              <a:rPr lang="en-US" sz="1000" dirty="0">
                <a:solidFill>
                  <a:srgbClr val="1155CC"/>
                </a:solidFill>
                <a:latin typeface="Calibri" panose="020F0502020204030204" pitchFamily="34" charset="0"/>
                <a:ea typeface="Calibri" panose="020F0502020204030204" pitchFamily="34" charset="0"/>
                <a:hlinkClick r:id="rId4"/>
              </a:rPr>
              <a:t>CDC, 2021</a:t>
            </a:r>
            <a:endParaRPr lang="en-US" sz="1000" dirty="0">
              <a:latin typeface="Arial" panose="020B0604020202020204" pitchFamily="34" charset="0"/>
              <a:ea typeface="Arial" panose="020B0604020202020204" pitchFamily="34" charset="0"/>
            </a:endParaRPr>
          </a:p>
        </p:txBody>
      </p:sp>
      <p:sp>
        <p:nvSpPr>
          <p:cNvPr id="865" name="Google Shape;865;p7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a:extLst>
            <a:ext uri="{FF2B5EF4-FFF2-40B4-BE49-F238E27FC236}">
              <a16:creationId xmlns:a16="http://schemas.microsoft.com/office/drawing/2014/main" id="{A5C17846-3A1E-C41A-BBFE-7BD979C3885F}"/>
            </a:ext>
          </a:extLst>
        </p:cNvPr>
        <p:cNvGrpSpPr/>
        <p:nvPr/>
      </p:nvGrpSpPr>
      <p:grpSpPr>
        <a:xfrm>
          <a:off x="0" y="0"/>
          <a:ext cx="0" cy="0"/>
          <a:chOff x="0" y="0"/>
          <a:chExt cx="0" cy="0"/>
        </a:xfrm>
      </p:grpSpPr>
      <p:sp>
        <p:nvSpPr>
          <p:cNvPr id="864" name="Google Shape;864;p71:notes">
            <a:extLst>
              <a:ext uri="{FF2B5EF4-FFF2-40B4-BE49-F238E27FC236}">
                <a16:creationId xmlns:a16="http://schemas.microsoft.com/office/drawing/2014/main" id="{1C82607A-1DFF-1C2D-DD31-7435AB5ADCCE}"/>
              </a:ext>
            </a:extLst>
          </p:cNvPr>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spcAft>
                <a:spcPts val="1199"/>
              </a:spcAft>
            </a:pPr>
            <a:r>
              <a:rPr lang="en-US" sz="1000" dirty="0">
                <a:latin typeface="Calibri" panose="020F0502020204030204" pitchFamily="34" charset="0"/>
                <a:ea typeface="Calibri" panose="020F0502020204030204" pitchFamily="34" charset="0"/>
              </a:rPr>
              <a:t>Bullying has a negative impact on all youth involved - those who are bullied, those who bully, and bystanders to the bullying behavior. The chart below highlights some of the negative effects of bullying that can be experienced by each participant in bullying behavior. </a:t>
            </a:r>
          </a:p>
          <a:p>
            <a:pPr marL="0">
              <a:lnSpc>
                <a:spcPct val="115000"/>
              </a:lnSpc>
              <a:spcAft>
                <a:spcPts val="1199"/>
              </a:spcAft>
            </a:pPr>
            <a:endParaRPr lang="en-US" sz="1000" dirty="0">
              <a:latin typeface="Calibri" panose="020F0502020204030204" pitchFamily="34" charset="0"/>
              <a:ea typeface="Calibri" panose="020F0502020204030204" pitchFamily="34" charset="0"/>
            </a:endParaRPr>
          </a:p>
          <a:p>
            <a:pPr marL="0" indent="-228571" defTabSz="914285">
              <a:lnSpc>
                <a:spcPct val="115000"/>
              </a:lnSpc>
              <a:spcAft>
                <a:spcPts val="1199"/>
              </a:spcAft>
              <a:defRPr/>
            </a:pPr>
            <a:r>
              <a:rPr lang="en-US" sz="1000" dirty="0">
                <a:latin typeface="Calibri" panose="020F0502020204030204" pitchFamily="34" charset="0"/>
                <a:ea typeface="Calibri" panose="020F0502020204030204" pitchFamily="34" charset="0"/>
              </a:rPr>
              <a:t>Children who bully others, who have also been bullied themselves, are at the greatest risk for negative mental and physical health consequences of bullying. These children may experience a negative perception of themselves and others and are at risk for mental health concerns. These children may lack social skills, exhibit negative behavior and/or conduct, and may experience rejection by their peer group. Children who have bullied others and have also been bullied themselves have been found to be at increased risk for aggression, serious mental health concerns , and suicide ideation and attempts</a:t>
            </a:r>
            <a:r>
              <a:rPr lang="en-US" sz="1000" dirty="0"/>
              <a:t> </a:t>
            </a:r>
            <a:r>
              <a:rPr lang="en-US" sz="1000" dirty="0">
                <a:solidFill>
                  <a:srgbClr val="1155CC"/>
                </a:solidFill>
                <a:latin typeface="Calibri" panose="020F0502020204030204" pitchFamily="34" charset="0"/>
                <a:ea typeface="Calibri" panose="020F0502020204030204" pitchFamily="34" charset="0"/>
                <a:hlinkClick r:id="rId3"/>
              </a:rPr>
              <a:t>DHHS, 2018</a:t>
            </a:r>
            <a:endParaRPr lang="en-US" sz="1000" dirty="0">
              <a:latin typeface="Arial" panose="020B0604020202020204" pitchFamily="34" charset="0"/>
              <a:ea typeface="Arial" panose="020B0604020202020204" pitchFamily="34" charset="0"/>
            </a:endParaRPr>
          </a:p>
          <a:p>
            <a:pPr marL="0">
              <a:lnSpc>
                <a:spcPct val="115000"/>
              </a:lnSpc>
              <a:spcAft>
                <a:spcPts val="1199"/>
              </a:spcAft>
            </a:pPr>
            <a:endParaRPr lang="en-US" sz="1000" dirty="0">
              <a:latin typeface="Arial" panose="020B0604020202020204" pitchFamily="34" charset="0"/>
              <a:ea typeface="Arial" panose="020B0604020202020204" pitchFamily="34" charset="0"/>
            </a:endParaRPr>
          </a:p>
        </p:txBody>
      </p:sp>
      <p:sp>
        <p:nvSpPr>
          <p:cNvPr id="865" name="Google Shape;865;p71:notes">
            <a:extLst>
              <a:ext uri="{FF2B5EF4-FFF2-40B4-BE49-F238E27FC236}">
                <a16:creationId xmlns:a16="http://schemas.microsoft.com/office/drawing/2014/main" id="{34E5E9C5-DDEC-7560-4541-08F1827BCE47}"/>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08662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a:extLst>
            <a:ext uri="{FF2B5EF4-FFF2-40B4-BE49-F238E27FC236}">
              <a16:creationId xmlns:a16="http://schemas.microsoft.com/office/drawing/2014/main" id="{C196A438-C923-D5A9-94A8-DEFD19C1FD65}"/>
            </a:ext>
          </a:extLst>
        </p:cNvPr>
        <p:cNvGrpSpPr/>
        <p:nvPr/>
      </p:nvGrpSpPr>
      <p:grpSpPr>
        <a:xfrm>
          <a:off x="0" y="0"/>
          <a:ext cx="0" cy="0"/>
          <a:chOff x="0" y="0"/>
          <a:chExt cx="0" cy="0"/>
        </a:xfrm>
      </p:grpSpPr>
      <p:sp>
        <p:nvSpPr>
          <p:cNvPr id="864" name="Google Shape;864;p71:notes">
            <a:extLst>
              <a:ext uri="{FF2B5EF4-FFF2-40B4-BE49-F238E27FC236}">
                <a16:creationId xmlns:a16="http://schemas.microsoft.com/office/drawing/2014/main" id="{E23EB072-3E51-E56D-011E-64C88A75D539}"/>
              </a:ext>
            </a:extLst>
          </p:cNvPr>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pPr>
            <a:r>
              <a:rPr lang="en-US" sz="1000" dirty="0">
                <a:highlight>
                  <a:srgbClr val="FFFFFF"/>
                </a:highlight>
                <a:latin typeface="Calibri" panose="020F0502020204030204" pitchFamily="34" charset="0"/>
                <a:ea typeface="Calibri" panose="020F0502020204030204" pitchFamily="34" charset="0"/>
              </a:rPr>
              <a:t>There are warning signs when a child is involved in bullying behavior, either as the perpetrator or the target of the bullying. It is important for adults to pay attention to children’s behavior because behavior is a messenger that communicates a need. Children may not use words to ask for help when they are affected by bullying, but their behavior may communicate that something is wrong. Many educators dismiss complaints of bullying behavior, which puts both the target of the bullying as well as the perpetrator at risk. It is important for all adults in a child or teens life to listen and respond to concerns related to bullying. Per </a:t>
            </a:r>
            <a:r>
              <a:rPr lang="en-US" sz="1000" dirty="0">
                <a:solidFill>
                  <a:srgbClr val="1155CC"/>
                </a:solidFill>
                <a:latin typeface="Calibri" panose="020F0502020204030204" pitchFamily="34" charset="0"/>
                <a:ea typeface="Calibri" panose="020F0502020204030204" pitchFamily="34" charset="0"/>
                <a:hlinkClick r:id="rId3"/>
              </a:rPr>
              <a:t>Pennsylvania statute </a:t>
            </a:r>
            <a:r>
              <a:rPr lang="en-US" sz="1000" dirty="0">
                <a:highlight>
                  <a:srgbClr val="FFFFFF"/>
                </a:highlight>
                <a:latin typeface="Calibri" panose="020F0502020204030204" pitchFamily="34" charset="0"/>
                <a:ea typeface="Calibri" panose="020F0502020204030204" pitchFamily="34" charset="0"/>
              </a:rPr>
              <a:t>bullying behavior should be reported in accordance with school policy. The behaviors listed in the next sections may indicate that a child is in need of intervention and/or adult support.  </a:t>
            </a:r>
            <a:endParaRPr lang="en-US" sz="1000" dirty="0">
              <a:latin typeface="Arial" panose="020B0604020202020204" pitchFamily="34" charset="0"/>
              <a:ea typeface="Arial" panose="020B0604020202020204" pitchFamily="34" charset="0"/>
            </a:endParaRPr>
          </a:p>
          <a:p>
            <a:pPr marL="0">
              <a:lnSpc>
                <a:spcPct val="115000"/>
              </a:lnSpc>
            </a:pPr>
            <a:r>
              <a:rPr lang="en-US" sz="1000" b="1" dirty="0">
                <a:solidFill>
                  <a:srgbClr val="FF0000"/>
                </a:solidFill>
                <a:highlight>
                  <a:srgbClr val="FFFF00"/>
                </a:highlight>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b="1" dirty="0">
                <a:solidFill>
                  <a:srgbClr val="0B5394"/>
                </a:solidFill>
                <a:latin typeface="Calibri" panose="020F0502020204030204" pitchFamily="34" charset="0"/>
                <a:ea typeface="Calibri" panose="020F0502020204030204" pitchFamily="34" charset="0"/>
              </a:rPr>
              <a:t>Children who are bullying others may:</a:t>
            </a:r>
            <a:endParaRPr lang="en-US" sz="1000" dirty="0">
              <a:latin typeface="Arial" panose="020B0604020202020204" pitchFamily="34" charset="0"/>
              <a:ea typeface="Arial" panose="020B0604020202020204" pitchFamily="34" charset="0"/>
            </a:endParaRPr>
          </a:p>
          <a:p>
            <a:pPr marL="342857" indent="-342857">
              <a:lnSpc>
                <a:spcPct val="115000"/>
              </a:lnSpc>
              <a:spcBef>
                <a:spcPts val="1000"/>
              </a:spcBef>
              <a:buFont typeface="Arial" panose="020B0604020202020204" pitchFamily="34" charset="0"/>
              <a:buChar char="●"/>
            </a:pPr>
            <a:r>
              <a:rPr lang="en-US" sz="1000" dirty="0">
                <a:latin typeface="Calibri" panose="020F0502020204030204" pitchFamily="34" charset="0"/>
                <a:ea typeface="Calibri" panose="020F0502020204030204" pitchFamily="34" charset="0"/>
              </a:rPr>
              <a:t>Engage in physical or verbal fights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Refer to others negatively, or in mean ways (e.g., name calling, put downs)</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Need to be in charge and/or have power and control over others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Be quick to anger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Lack empathy</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Have a hostile/defiant attitude</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Blame others/deny behaviors</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Engage in risky behaviors</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Be highly competitive and/or overly concerned with status/popularity </a:t>
            </a:r>
            <a:endParaRPr lang="en-US" sz="1000" dirty="0">
              <a:latin typeface="Arial" panose="020B0604020202020204" pitchFamily="34" charset="0"/>
              <a:ea typeface="Arial" panose="020B0604020202020204" pitchFamily="34" charset="0"/>
            </a:endParaRPr>
          </a:p>
          <a:p>
            <a:pPr marL="0">
              <a:lnSpc>
                <a:spcPct val="114999"/>
              </a:lnSpc>
              <a:spcAft>
                <a:spcPts val="1199"/>
              </a:spcAft>
            </a:pPr>
            <a:endParaRPr lang="en-US" sz="1100" dirty="0">
              <a:ea typeface="Arial" panose="020B0604020202020204" pitchFamily="34" charset="0"/>
            </a:endParaRPr>
          </a:p>
        </p:txBody>
      </p:sp>
      <p:sp>
        <p:nvSpPr>
          <p:cNvPr id="865" name="Google Shape;865;p71:notes">
            <a:extLst>
              <a:ext uri="{FF2B5EF4-FFF2-40B4-BE49-F238E27FC236}">
                <a16:creationId xmlns:a16="http://schemas.microsoft.com/office/drawing/2014/main" id="{1B1D58FB-5F9A-2A6F-106C-CF8AC9A97AD7}"/>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81132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a:extLst>
            <a:ext uri="{FF2B5EF4-FFF2-40B4-BE49-F238E27FC236}">
              <a16:creationId xmlns:a16="http://schemas.microsoft.com/office/drawing/2014/main" id="{8A2FCC83-C319-E782-9B14-EAFA8BF3B3BB}"/>
            </a:ext>
          </a:extLst>
        </p:cNvPr>
        <p:cNvGrpSpPr/>
        <p:nvPr/>
      </p:nvGrpSpPr>
      <p:grpSpPr>
        <a:xfrm>
          <a:off x="0" y="0"/>
          <a:ext cx="0" cy="0"/>
          <a:chOff x="0" y="0"/>
          <a:chExt cx="0" cy="0"/>
        </a:xfrm>
      </p:grpSpPr>
      <p:sp>
        <p:nvSpPr>
          <p:cNvPr id="864" name="Google Shape;864;p71:notes">
            <a:extLst>
              <a:ext uri="{FF2B5EF4-FFF2-40B4-BE49-F238E27FC236}">
                <a16:creationId xmlns:a16="http://schemas.microsoft.com/office/drawing/2014/main" id="{D55977C4-5051-7734-837C-DEE7673C3D53}"/>
              </a:ext>
            </a:extLst>
          </p:cNvPr>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pPr>
            <a:r>
              <a:rPr lang="en-US" sz="1000" dirty="0">
                <a:latin typeface="Calibri" panose="020F0502020204030204" pitchFamily="34" charset="0"/>
                <a:ea typeface="Calibri" panose="020F0502020204030204" pitchFamily="34" charset="0"/>
              </a:rPr>
              <a:t>It is helpful to pay attention to any behavioral changes that are taking place in children. Again, </a:t>
            </a:r>
            <a:r>
              <a:rPr lang="en-US" sz="1000" b="1" dirty="0">
                <a:highlight>
                  <a:srgbClr val="FFFF00"/>
                </a:highlight>
                <a:latin typeface="Calibri" panose="020F0502020204030204" pitchFamily="34" charset="0"/>
                <a:ea typeface="Calibri" panose="020F0502020204030204" pitchFamily="34" charset="0"/>
              </a:rPr>
              <a:t>behavior is a messenger that communicates a need</a:t>
            </a:r>
            <a:r>
              <a:rPr lang="en-US" sz="1000" b="1" dirty="0">
                <a:solidFill>
                  <a:srgbClr val="FF0000"/>
                </a:solidFill>
                <a:highlight>
                  <a:srgbClr val="FFFF00"/>
                </a:highlight>
                <a:latin typeface="Calibri" panose="020F0502020204030204" pitchFamily="34" charset="0"/>
                <a:ea typeface="Calibri" panose="020F0502020204030204" pitchFamily="34" charset="0"/>
              </a:rPr>
              <a:t>.</a:t>
            </a:r>
            <a:r>
              <a:rPr lang="en-US" sz="1000" dirty="0">
                <a:latin typeface="Calibri" panose="020F0502020204030204" pitchFamily="34" charset="0"/>
                <a:ea typeface="Calibri" panose="020F0502020204030204" pitchFamily="34" charset="0"/>
              </a:rPr>
              <a:t> Children who are experiencing bullying may need adult support and intervention to navigate the situation. It is most helpful when adults listen and pay attention to what children are saying both with their words and their behaviors. The behaviors listed in the next section may indicate that a child is the target of bullying behavior. </a:t>
            </a:r>
            <a:endParaRPr lang="en-US" sz="1000" dirty="0">
              <a:latin typeface="Arial" panose="020B0604020202020204" pitchFamily="34" charset="0"/>
              <a:ea typeface="Arial" panose="020B0604020202020204" pitchFamily="34" charset="0"/>
            </a:endParaRPr>
          </a:p>
          <a:p>
            <a:pPr marL="0">
              <a:lnSpc>
                <a:spcPct val="115000"/>
              </a:lnSpc>
              <a:spcBef>
                <a:spcPts val="1000"/>
              </a:spcBef>
            </a:pPr>
            <a:r>
              <a:rPr lang="en-US" sz="1000" b="1" dirty="0">
                <a:solidFill>
                  <a:srgbClr val="FF0000"/>
                </a:solidFill>
                <a:highlight>
                  <a:srgbClr val="FFFF00"/>
                </a:highlight>
                <a:latin typeface="Calibri" panose="020F0502020204030204" pitchFamily="34" charset="0"/>
                <a:ea typeface="Calibri" panose="020F0502020204030204" pitchFamily="34" charset="0"/>
              </a:rPr>
              <a:t>Animator’s note: Please create a graphic or chart with the list below</a:t>
            </a:r>
            <a:endParaRPr lang="en-US" sz="1000" dirty="0">
              <a:latin typeface="Arial" panose="020B0604020202020204" pitchFamily="34" charset="0"/>
              <a:ea typeface="Arial" panose="020B0604020202020204" pitchFamily="34" charset="0"/>
            </a:endParaRPr>
          </a:p>
          <a:p>
            <a:pPr marL="0">
              <a:lnSpc>
                <a:spcPct val="115000"/>
              </a:lnSpc>
            </a:pPr>
            <a:r>
              <a:rPr lang="en-US" sz="1000" b="1" dirty="0">
                <a:solidFill>
                  <a:srgbClr val="0B5394"/>
                </a:solidFill>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b="1" dirty="0">
                <a:solidFill>
                  <a:srgbClr val="0B5394"/>
                </a:solidFill>
                <a:latin typeface="Calibri" panose="020F0502020204030204" pitchFamily="34" charset="0"/>
                <a:ea typeface="Calibri" panose="020F0502020204030204" pitchFamily="34" charset="0"/>
              </a:rPr>
              <a:t>Children who are the target of bullying may have:</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Unexplained injuries</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Lost or destroyed clothing, books, electronics, etc.</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Frequent headaches or stomach aches, feeling sick or faking illness</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Changes in eating habits</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Difficulty sleeping; nightmares</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Changes in grades, loss of interest in schoolwork</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School avoidance/refusal behaviors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Changes in friend groups; avoidance of social situations</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Feelings of helplessness, hopelessness or decreased self</a:t>
            </a:r>
            <a:r>
              <a:rPr lang="en-US" sz="1000" u="sng" dirty="0">
                <a:solidFill>
                  <a:srgbClr val="008080"/>
                </a:solidFill>
                <a:latin typeface="Calibri" panose="020F0502020204030204" pitchFamily="34" charset="0"/>
                <a:ea typeface="Calibri" panose="020F0502020204030204" pitchFamily="34" charset="0"/>
              </a:rPr>
              <a:t>-</a:t>
            </a:r>
            <a:r>
              <a:rPr lang="en-US" sz="1000" dirty="0">
                <a:latin typeface="Calibri" panose="020F0502020204030204" pitchFamily="34" charset="0"/>
                <a:ea typeface="Calibri" panose="020F0502020204030204" pitchFamily="34" charset="0"/>
              </a:rPr>
              <a:t>esteem</a:t>
            </a:r>
            <a:endParaRPr lang="en-US" sz="1000" dirty="0">
              <a:latin typeface="Arial" panose="020B0604020202020204" pitchFamily="34" charset="0"/>
              <a:ea typeface="Arial" panose="020B0604020202020204" pitchFamily="34" charset="0"/>
            </a:endParaRPr>
          </a:p>
          <a:p>
            <a:pPr marL="342857" indent="-342857">
              <a:lnSpc>
                <a:spcPct val="115000"/>
              </a:lnSpc>
              <a:spcAft>
                <a:spcPts val="1199"/>
              </a:spcAft>
              <a:buFont typeface="Arial" panose="020B0604020202020204" pitchFamily="34" charset="0"/>
              <a:buChar char="●"/>
            </a:pPr>
            <a:r>
              <a:rPr lang="en-US" sz="1000" dirty="0">
                <a:latin typeface="Calibri" panose="020F0502020204030204" pitchFamily="34" charset="0"/>
                <a:ea typeface="Calibri" panose="020F0502020204030204" pitchFamily="34" charset="0"/>
              </a:rPr>
              <a:t>Self-destructive behaviors such as running away from home, harming themselves, or talking about suicide.</a:t>
            </a:r>
            <a:endParaRPr lang="en-US" sz="1000" dirty="0">
              <a:latin typeface="Arial" panose="020B0604020202020204" pitchFamily="34" charset="0"/>
              <a:ea typeface="Arial" panose="020B0604020202020204" pitchFamily="34" charset="0"/>
            </a:endParaRPr>
          </a:p>
          <a:p>
            <a:pPr marL="0">
              <a:lnSpc>
                <a:spcPct val="115000"/>
              </a:lnSpc>
              <a:spcBef>
                <a:spcPts val="1000"/>
              </a:spcBef>
            </a:pPr>
            <a:r>
              <a:rPr lang="en-US" sz="1000" dirty="0">
                <a:latin typeface="Calibri" panose="020F0502020204030204" pitchFamily="34" charset="0"/>
                <a:ea typeface="Calibri" panose="020F0502020204030204" pitchFamily="34" charset="0"/>
                <a:cs typeface="Times New Roman" panose="02020603050405020304" pitchFamily="18" charset="0"/>
              </a:rPr>
              <a:t>If you suspect that a child is being bullied, it is okay to ask them about your concern. When a child shares that they are being bullied by another child, try to stay calm and resist the urge to give advice.  Children have to navigate the social waters of school, and it is often true that adults do not fully understand all of the dynamics at play in a bullying situation. Instead of giving advice, let the child know that you are sorry that they are being bullied and that you will be there to help and support them. Tell the child that you hear them, care about their well-being, and will help them to find the help they need. Thank the child for sharing their concern and let them know that you will share their concern with other supportive adults at school so that they can receive the help and support they need. Identifying and reporting bullying behavior should be a top priority; as School Safety and Security Coordinator, you should be familiar with the reporting mechanisms and resources in place to address bullying behavior in your school buildings. </a:t>
            </a:r>
            <a:endParaRPr lang="en-US" sz="1000" dirty="0">
              <a:latin typeface="Arial" panose="020B0604020202020204" pitchFamily="34" charset="0"/>
              <a:ea typeface="Arial" panose="020B0604020202020204" pitchFamily="34" charset="0"/>
            </a:endParaRPr>
          </a:p>
          <a:p>
            <a:pPr marL="0"/>
            <a:r>
              <a:rPr lang="en-US" sz="1000" dirty="0">
                <a:solidFill>
                  <a:srgbClr val="1155CC"/>
                </a:solidFill>
                <a:latin typeface="Calibri" panose="020F0502020204030204" pitchFamily="34" charset="0"/>
                <a:ea typeface="Calibri" panose="020F0502020204030204" pitchFamily="34" charset="0"/>
                <a:hlinkClick r:id="rId3"/>
              </a:rPr>
              <a:t>DHHS, 2021c</a:t>
            </a:r>
            <a:endParaRPr lang="en-US" sz="1000" dirty="0">
              <a:latin typeface="Arial" panose="020B0604020202020204" pitchFamily="34" charset="0"/>
              <a:ea typeface="Arial" panose="020B0604020202020204" pitchFamily="34" charset="0"/>
            </a:endParaRPr>
          </a:p>
        </p:txBody>
      </p:sp>
      <p:sp>
        <p:nvSpPr>
          <p:cNvPr id="865" name="Google Shape;865;p71:notes">
            <a:extLst>
              <a:ext uri="{FF2B5EF4-FFF2-40B4-BE49-F238E27FC236}">
                <a16:creationId xmlns:a16="http://schemas.microsoft.com/office/drawing/2014/main" id="{89C78283-5ED0-C05C-965C-E9AAE9A3AA1E}"/>
              </a:ext>
            </a:extLst>
          </p:cNvPr>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39426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74: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pPr>
            <a:r>
              <a:rPr lang="en-US" sz="1000" dirty="0">
                <a:latin typeface="Calibri" panose="020F0502020204030204" pitchFamily="34" charset="0"/>
                <a:ea typeface="Calibri" panose="020F0502020204030204" pitchFamily="34" charset="0"/>
              </a:rPr>
              <a:t>As we have learned throughout this </a:t>
            </a:r>
            <a:r>
              <a:rPr lang="en-US" sz="1000" dirty="0">
                <a:highlight>
                  <a:srgbClr val="00FF00"/>
                </a:highlight>
                <a:latin typeface="Calibri" panose="020F0502020204030204" pitchFamily="34" charset="0"/>
                <a:ea typeface="Calibri" panose="020F0502020204030204" pitchFamily="34" charset="0"/>
              </a:rPr>
              <a:t>section</a:t>
            </a:r>
            <a:r>
              <a:rPr lang="en-US" sz="1000" dirty="0">
                <a:latin typeface="Calibri" panose="020F0502020204030204" pitchFamily="34" charset="0"/>
                <a:ea typeface="Calibri" panose="020F0502020204030204" pitchFamily="34" charset="0"/>
              </a:rPr>
              <a:t>, bullying can put perpetrators, bystanders, and victims at risk for physical and mental health concerns.  As it relates to Threat Assessment, bullying can also move individuals further down the pathway for violence. That said, there are many things schools can do to improve climate, which can help to keep all children safe at school.  </a:t>
            </a:r>
            <a:endParaRPr lang="en-US" sz="1000" dirty="0">
              <a:latin typeface="Arial" panose="020B0604020202020204" pitchFamily="34" charset="0"/>
              <a:ea typeface="Arial" panose="020B0604020202020204" pitchFamily="34" charset="0"/>
            </a:endParaRPr>
          </a:p>
          <a:p>
            <a:pPr marL="0">
              <a:lnSpc>
                <a:spcPct val="115000"/>
              </a:lnSpc>
            </a:pPr>
            <a:r>
              <a:rPr lang="en-US" sz="1000" b="1"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b="1" dirty="0">
                <a:latin typeface="Calibri" panose="020F0502020204030204" pitchFamily="34" charset="0"/>
                <a:ea typeface="Calibri" panose="020F0502020204030204" pitchFamily="34" charset="0"/>
              </a:rPr>
              <a:t>Create and Promote a Safe, Positive School Climate</a:t>
            </a: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b="1"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Preventing targeted violence relies primarily on developing positive school climates that are built on</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foundations of safety, respect, trust, and social and emotional support. Schools can build safe, positive</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school climates by supporting diversity, open communication, conflict resolution, and addressing issues</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like bullying and harassment.</a:t>
            </a:r>
            <a:endParaRPr lang="en-US" sz="1000" dirty="0">
              <a:latin typeface="Arial" panose="020B0604020202020204" pitchFamily="34" charset="0"/>
              <a:ea typeface="Arial" panose="020B0604020202020204" pitchFamily="34" charset="0"/>
            </a:endParaRPr>
          </a:p>
          <a:p>
            <a:pPr marL="0">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Schools should encourage teachers and staff to build positive, healthy, and trusting</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Calibri" panose="020F0502020204030204" pitchFamily="34" charset="0"/>
                <a:ea typeface="Calibri" panose="020F0502020204030204" pitchFamily="34" charset="0"/>
              </a:rPr>
              <a:t>relationships with students and their families, and should work to break down “codes of</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Calibri" panose="020F0502020204030204" pitchFamily="34" charset="0"/>
                <a:ea typeface="Calibri" panose="020F0502020204030204" pitchFamily="34" charset="0"/>
              </a:rPr>
              <a:t>silence” by helping students feel empowered to share concerns with trusted adults.</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Calibri" panose="020F0502020204030204" pitchFamily="34" charset="0"/>
                <a:ea typeface="Calibri" panose="020F0502020204030204" pitchFamily="34" charset="0"/>
              </a:rPr>
              <a:t>Maintaining professional standards and boundaries with students is foundational to these</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Calibri" panose="020F0502020204030204" pitchFamily="34" charset="0"/>
                <a:ea typeface="Calibri" panose="020F0502020204030204" pitchFamily="34" charset="0"/>
              </a:rPr>
              <a:t>efforts, and to ensure that relationships are healthy and developmentally appropriate. Determine what policy and training resources are available to your staff for addressing this area.</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Helping students feel more connected to their classmates and school community can foster a</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Calibri" panose="020F0502020204030204" pitchFamily="34" charset="0"/>
                <a:ea typeface="Calibri" panose="020F0502020204030204" pitchFamily="34" charset="0"/>
              </a:rPr>
              <a:t>positive school climate. This can include identifying clubs or teams at school students can join</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Calibri" panose="020F0502020204030204" pitchFamily="34" charset="0"/>
                <a:ea typeface="Calibri" panose="020F0502020204030204" pitchFamily="34" charset="0"/>
              </a:rPr>
              <a:t>or encouraging students to develop their own group. Determine where students find this information and the process for students to get involved in your school buildings so that you can serve as a resource to students, staff and families.</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342857" indent="-342857">
              <a:lnSpc>
                <a:spcPct val="115000"/>
              </a:lnSpc>
              <a:buFont typeface="Arial" panose="020B0604020202020204" pitchFamily="34" charset="0"/>
              <a:buChar char="●"/>
            </a:pPr>
            <a:r>
              <a:rPr lang="en-US" sz="1000" dirty="0">
                <a:latin typeface="Calibri" panose="020F0502020204030204" pitchFamily="34" charset="0"/>
                <a:ea typeface="Calibri" panose="020F0502020204030204" pitchFamily="34" charset="0"/>
              </a:rPr>
              <a:t>Frameworks like school-wide Positive Behavior Interventions and Supports (PBIS) can promote</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Calibri" panose="020F0502020204030204" pitchFamily="34" charset="0"/>
                <a:ea typeface="Calibri" panose="020F0502020204030204" pitchFamily="34" charset="0"/>
              </a:rPr>
              <a:t>safe, supportive school climates by actively teaching students what appropriate behavior looks</a:t>
            </a:r>
            <a:endParaRPr lang="en-US" sz="1000" dirty="0">
              <a:latin typeface="Arial" panose="020B0604020202020204" pitchFamily="34" charset="0"/>
              <a:ea typeface="Arial" panose="020B0604020202020204" pitchFamily="34" charset="0"/>
            </a:endParaRPr>
          </a:p>
          <a:p>
            <a:pPr marL="457143">
              <a:lnSpc>
                <a:spcPct val="115000"/>
              </a:lnSpc>
            </a:pPr>
            <a:r>
              <a:rPr lang="en-US" sz="1000" dirty="0">
                <a:latin typeface="Calibri" panose="020F0502020204030204" pitchFamily="34" charset="0"/>
                <a:ea typeface="Calibri" panose="020F0502020204030204" pitchFamily="34" charset="0"/>
              </a:rPr>
              <a:t>like in a variety of settings, and by focusing on encouraging good behavior. Determine if your schools use PBIS or other models to promote positive school climate and learn about how those models are implemented.</a:t>
            </a:r>
          </a:p>
          <a:p>
            <a:pPr marL="457143">
              <a:lnSpc>
                <a:spcPct val="115000"/>
              </a:lnSpc>
            </a:pPr>
            <a:endParaRPr lang="en-US" sz="1000" dirty="0">
              <a:latin typeface="Arial" panose="020B0604020202020204" pitchFamily="34" charset="0"/>
              <a:ea typeface="Arial" panose="020B0604020202020204" pitchFamily="34" charset="0"/>
            </a:endParaRPr>
          </a:p>
          <a:p>
            <a:pPr marL="0"/>
            <a:r>
              <a:rPr lang="en-US" sz="1000" dirty="0">
                <a:latin typeface="Calibri" panose="020F0502020204030204" pitchFamily="34" charset="0"/>
                <a:ea typeface="Calibri" panose="020F0502020204030204" pitchFamily="34" charset="0"/>
              </a:rPr>
              <a:t>Taken from PCCD Threat Assessment Manual</a:t>
            </a:r>
            <a:endParaRPr lang="en-US" sz="1000" dirty="0">
              <a:latin typeface="Arial" panose="020B0604020202020204" pitchFamily="34" charset="0"/>
              <a:ea typeface="Arial" panose="020B0604020202020204" pitchFamily="34" charset="0"/>
            </a:endParaRPr>
          </a:p>
        </p:txBody>
      </p:sp>
      <p:sp>
        <p:nvSpPr>
          <p:cNvPr id="886" name="Google Shape;886;p74: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75: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indent="0" defTabSz="914285">
              <a:defRPr/>
            </a:pPr>
            <a:r>
              <a:rPr lang="en-US" sz="1000" dirty="0">
                <a:latin typeface="Calibri" panose="020F0502020204030204" pitchFamily="34" charset="0"/>
                <a:ea typeface="Calibri" panose="020F0502020204030204" pitchFamily="34" charset="0"/>
              </a:rPr>
              <a:t>Suicide in school-aged children is a devastating topic to understand and address.  As School Safety and Security Coordinators and school employees serve as gatekeepers for nearly all children in our communities, addressing suicide is one of our greatest responsibilities.  Whether the topic of this training is new to you or a refresher, one of the most crucial understandings for you to take away from the training is that you can serve as the adult who saves a child’s life. By establishing trusting, supportive, caring relationships with each child you encounter in your school</a:t>
            </a:r>
            <a:r>
              <a:rPr lang="en-US" sz="1000" u="sng" dirty="0">
                <a:solidFill>
                  <a:srgbClr val="008080"/>
                </a:solidFill>
                <a:latin typeface="Calibri" panose="020F0502020204030204" pitchFamily="34" charset="0"/>
                <a:ea typeface="Calibri" panose="020F0502020204030204" pitchFamily="34" charset="0"/>
              </a:rPr>
              <a:t>s</a:t>
            </a:r>
            <a:r>
              <a:rPr lang="en-US" sz="1000" dirty="0">
                <a:latin typeface="Calibri" panose="020F0502020204030204" pitchFamily="34" charset="0"/>
                <a:ea typeface="Calibri" panose="020F0502020204030204" pitchFamily="34" charset="0"/>
              </a:rPr>
              <a:t>, you can become the adult they turn to when they are considering something as grave as ending their own life.</a:t>
            </a:r>
            <a:endParaRPr lang="en-US" sz="1000" dirty="0">
              <a:latin typeface="Arial" panose="020B0604020202020204" pitchFamily="34" charset="0"/>
              <a:ea typeface="Arial" panose="020B0604020202020204" pitchFamily="34" charset="0"/>
            </a:endParaRPr>
          </a:p>
          <a:p>
            <a:pPr marL="0" indent="0"/>
            <a:endParaRPr dirty="0"/>
          </a:p>
        </p:txBody>
      </p:sp>
      <p:sp>
        <p:nvSpPr>
          <p:cNvPr id="893" name="Google Shape;893;p7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15000"/>
              </a:lnSpc>
              <a:spcBef>
                <a:spcPts val="600"/>
              </a:spcBef>
            </a:pPr>
            <a:r>
              <a:rPr lang="en-US" sz="1000" dirty="0">
                <a:solidFill>
                  <a:srgbClr val="FF0000"/>
                </a:solidFill>
                <a:highlight>
                  <a:srgbClr val="00FF00"/>
                </a:highlight>
                <a:latin typeface="Calibri" panose="020F0502020204030204" pitchFamily="34" charset="0"/>
                <a:ea typeface="Calibri" panose="020F0502020204030204" pitchFamily="34" charset="0"/>
              </a:rPr>
              <a:t>National and State Statistics </a:t>
            </a:r>
            <a:endParaRPr lang="en-US" sz="1000" dirty="0">
              <a:latin typeface="Arial" panose="020B0604020202020204" pitchFamily="34" charset="0"/>
              <a:ea typeface="Arial" panose="020B0604020202020204" pitchFamily="34" charset="0"/>
            </a:endParaRPr>
          </a:p>
          <a:p>
            <a:pPr marL="0">
              <a:spcBef>
                <a:spcPts val="600"/>
              </a:spcBef>
            </a:pPr>
            <a:r>
              <a:rPr lang="en-US" sz="1000" dirty="0">
                <a:latin typeface="Calibri" panose="020F0502020204030204" pitchFamily="34" charset="0"/>
                <a:ea typeface="Calibri" panose="020F0502020204030204" pitchFamily="34" charset="0"/>
              </a:rPr>
              <a:t>The statistics related to child and adolescent suicide serve as a stark call-to-action in our schools and communities. </a:t>
            </a:r>
            <a:r>
              <a:rPr lang="en-US" sz="1000" dirty="0">
                <a:solidFill>
                  <a:srgbClr val="000000"/>
                </a:solidFill>
                <a:latin typeface="Calibri" panose="020F0502020204030204" pitchFamily="34" charset="0"/>
                <a:ea typeface="Times New Roman" panose="02020603050405020304" pitchFamily="18" charset="0"/>
              </a:rPr>
              <a:t>On the most recent Pennsylvania Youth Survey (PAYS,2021) </a:t>
            </a:r>
            <a:r>
              <a:rPr lang="en-US" sz="1000" dirty="0">
                <a:solidFill>
                  <a:srgbClr val="FF0000"/>
                </a:solidFill>
                <a:latin typeface="Calibri" panose="020F0502020204030204" pitchFamily="34" charset="0"/>
                <a:ea typeface="Times New Roman" panose="02020603050405020304" pitchFamily="18" charset="0"/>
              </a:rPr>
              <a:t>Narrator note: pronounce “</a:t>
            </a:r>
            <a:r>
              <a:rPr lang="en-US" sz="1000" i="1" dirty="0">
                <a:solidFill>
                  <a:srgbClr val="FF0000"/>
                </a:solidFill>
                <a:latin typeface="Calibri" panose="020F0502020204030204" pitchFamily="34" charset="0"/>
                <a:ea typeface="Times New Roman" panose="02020603050405020304" pitchFamily="18" charset="0"/>
              </a:rPr>
              <a:t>PAYS</a:t>
            </a:r>
            <a:r>
              <a:rPr lang="en-US" sz="1000" dirty="0">
                <a:solidFill>
                  <a:srgbClr val="FF0000"/>
                </a:solidFill>
                <a:latin typeface="Calibri" panose="020F0502020204030204" pitchFamily="34" charset="0"/>
                <a:ea typeface="Times New Roman" panose="02020603050405020304" pitchFamily="18" charset="0"/>
              </a:rPr>
              <a:t>” </a:t>
            </a:r>
            <a:r>
              <a:rPr lang="en-US" sz="1000" dirty="0">
                <a:solidFill>
                  <a:srgbClr val="000000"/>
                </a:solidFill>
                <a:latin typeface="Calibri" panose="020F0502020204030204" pitchFamily="34" charset="0"/>
                <a:ea typeface="Times New Roman" panose="02020603050405020304" pitchFamily="18" charset="0"/>
              </a:rPr>
              <a:t>students in grades 6, 8, 10, and 12 told us this about their mental health:</a:t>
            </a:r>
            <a:endParaRPr lang="en-US" sz="1000" dirty="0">
              <a:latin typeface="Times New Roman" panose="02020603050405020304" pitchFamily="18" charset="0"/>
              <a:ea typeface="Times New Roman" panose="02020603050405020304" pitchFamily="18" charset="0"/>
            </a:endParaRPr>
          </a:p>
          <a:p>
            <a:pPr marL="342857" indent="-342857" fontAlgn="base">
              <a:spcBef>
                <a:spcPts val="600"/>
              </a:spcBef>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rPr>
              <a:t>40.1% of all students indicated that they had felt depressed or sad most days in the past 12 months</a:t>
            </a:r>
            <a:endParaRPr lang="en-US" sz="1000" dirty="0">
              <a:latin typeface="Times New Roman" panose="02020603050405020304" pitchFamily="18" charset="0"/>
              <a:ea typeface="Times New Roman" panose="02020603050405020304" pitchFamily="18" charset="0"/>
            </a:endParaRPr>
          </a:p>
          <a:p>
            <a:pPr marL="342857" indent="-342857" fontAlgn="base">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rPr>
              <a:t>27.9% of all students indicated that they sometimes thought life is not worth it</a:t>
            </a:r>
            <a:endParaRPr lang="en-US" sz="1000" dirty="0">
              <a:latin typeface="Times New Roman" panose="02020603050405020304" pitchFamily="18" charset="0"/>
              <a:ea typeface="Times New Roman" panose="02020603050405020304" pitchFamily="18" charset="0"/>
            </a:endParaRPr>
          </a:p>
          <a:p>
            <a:pPr marL="342857" indent="-342857" fontAlgn="base">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rPr>
              <a:t>38.6% of all students indicated that “at times I think I am no good at all”</a:t>
            </a:r>
            <a:endParaRPr lang="en-US" sz="1000" dirty="0">
              <a:latin typeface="Times New Roman" panose="02020603050405020304" pitchFamily="18" charset="0"/>
              <a:ea typeface="Times New Roman" panose="02020603050405020304" pitchFamily="18" charset="0"/>
            </a:endParaRPr>
          </a:p>
          <a:p>
            <a:pPr marL="342857" indent="-342857" fontAlgn="base">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rPr>
              <a:t>26.2% indicated that they felt that they were a failure</a:t>
            </a:r>
            <a:endParaRPr lang="en-US" sz="1000" dirty="0">
              <a:latin typeface="Times New Roman" panose="02020603050405020304" pitchFamily="18" charset="0"/>
              <a:ea typeface="Times New Roman" panose="02020603050405020304" pitchFamily="18" charset="0"/>
            </a:endParaRPr>
          </a:p>
          <a:p>
            <a:pPr marL="342857" indent="-342857" fontAlgn="base">
              <a:buSzPts val="1000"/>
              <a:buFont typeface="Symbol" panose="05050102010706020507" pitchFamily="18" charset="2"/>
              <a:buChar char=""/>
              <a:tabLst>
                <a:tab pos="457143" algn="l"/>
              </a:tabLst>
            </a:pPr>
            <a:r>
              <a:rPr lang="en-US" sz="1000" dirty="0">
                <a:solidFill>
                  <a:srgbClr val="000000"/>
                </a:solidFill>
                <a:latin typeface="Calibri" panose="020F0502020204030204" pitchFamily="34" charset="0"/>
                <a:ea typeface="Times New Roman" panose="02020603050405020304" pitchFamily="18" charset="0"/>
              </a:rPr>
              <a:t>17.6% of students indicated harming themselves (i.e., “cutting, scraping, burning as a way to relieve difficult feelings, or to communicate emotions that may be difficult to express verbally”) at least one time in the past year.</a:t>
            </a:r>
            <a:endParaRPr lang="en-US" sz="1000" dirty="0">
              <a:latin typeface="Times New Roman" panose="02020603050405020304" pitchFamily="18" charset="0"/>
              <a:ea typeface="Times New Roman" panose="02020603050405020304" pitchFamily="18" charset="0"/>
            </a:endParaRPr>
          </a:p>
          <a:p>
            <a:pPr marL="0">
              <a:lnSpc>
                <a:spcPct val="115000"/>
              </a:lnSpc>
              <a:spcBef>
                <a:spcPts val="1199"/>
              </a:spcBef>
            </a:pPr>
            <a:r>
              <a:rPr lang="en-US" sz="1000" dirty="0">
                <a:latin typeface="Calibri" panose="020F0502020204030204" pitchFamily="34" charset="0"/>
                <a:ea typeface="Calibri" panose="020F0502020204030204" pitchFamily="34" charset="0"/>
              </a:rPr>
              <a:t>The table below presents a snapshot of data collected from the PAYS between 2017-2021.    </a:t>
            </a:r>
          </a:p>
          <a:p>
            <a:pPr marL="0">
              <a:lnSpc>
                <a:spcPct val="115000"/>
              </a:lnSpc>
              <a:spcBef>
                <a:spcPts val="1199"/>
              </a:spcBef>
            </a:pPr>
            <a:endParaRPr lang="en-US" sz="1800" dirty="0">
              <a:latin typeface="Calibri" panose="020F0502020204030204" pitchFamily="34" charset="0"/>
              <a:ea typeface="Calibri" panose="020F0502020204030204" pitchFamily="34" charset="0"/>
            </a:endParaRPr>
          </a:p>
          <a:p>
            <a:pPr marL="0">
              <a:lnSpc>
                <a:spcPct val="115000"/>
              </a:lnSpc>
              <a:spcBef>
                <a:spcPts val="1199"/>
              </a:spcBef>
            </a:pPr>
            <a:endParaRPr lang="en-US" sz="1800" dirty="0">
              <a:latin typeface="Calibri" panose="020F0502020204030204" pitchFamily="34" charset="0"/>
              <a:ea typeface="Calibri" panose="020F0502020204030204" pitchFamily="34" charset="0"/>
            </a:endParaRPr>
          </a:p>
          <a:p>
            <a:pPr marL="0">
              <a:lnSpc>
                <a:spcPct val="115000"/>
              </a:lnSpc>
              <a:spcBef>
                <a:spcPts val="1199"/>
              </a:spcBef>
            </a:pPr>
            <a:endParaRPr lang="en-US" sz="1800" dirty="0">
              <a:latin typeface="Calibri" panose="020F0502020204030204" pitchFamily="34" charset="0"/>
              <a:ea typeface="Calibri" panose="020F0502020204030204" pitchFamily="34" charset="0"/>
            </a:endParaRPr>
          </a:p>
          <a:p>
            <a:pPr marL="0">
              <a:lnSpc>
                <a:spcPct val="115000"/>
              </a:lnSpc>
              <a:spcBef>
                <a:spcPts val="1199"/>
              </a:spcBef>
            </a:pPr>
            <a:endParaRPr lang="en-US" sz="1800" dirty="0">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96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63589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77: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pPr>
            <a:r>
              <a:rPr lang="en-US" sz="1000" dirty="0">
                <a:latin typeface="Calibri" panose="020F0502020204030204" pitchFamily="34" charset="0"/>
                <a:ea typeface="Calibri" panose="020F0502020204030204" pitchFamily="34" charset="0"/>
              </a:rPr>
              <a:t>At every school level, qualified school staff can talk with students about warning signs of depression and suicide, risk factors and how get help for themselves or a friend.  Schools can partner with other professionals to deliver these lessons to all school-based stakeholders, including students, employees, families, and community members. Specifically, </a:t>
            </a:r>
            <a:r>
              <a:rPr lang="en-US" sz="1000" u="sng" dirty="0">
                <a:solidFill>
                  <a:srgbClr val="0563C1"/>
                </a:solidFill>
                <a:latin typeface="Calibri" panose="020F0502020204030204" pitchFamily="34" charset="0"/>
                <a:ea typeface="Calibri" panose="020F0502020204030204" pitchFamily="34" charset="0"/>
                <a:hlinkClick r:id="rId3"/>
              </a:rPr>
              <a:t>Section 1526 of the PA Public School Code</a:t>
            </a:r>
            <a:r>
              <a:rPr lang="en-US" sz="1000" dirty="0">
                <a:solidFill>
                  <a:srgbClr val="464646"/>
                </a:solidFill>
                <a:latin typeface="Calibri" panose="020F0502020204030204" pitchFamily="34" charset="0"/>
                <a:ea typeface="Calibri" panose="020F0502020204030204" pitchFamily="34" charset="0"/>
              </a:rPr>
              <a:t>, which is  Act 71, Youth Suicide Awareness &amp; Prevention</a:t>
            </a:r>
            <a:r>
              <a:rPr lang="en-US" sz="1000" u="sng" dirty="0">
                <a:solidFill>
                  <a:srgbClr val="008080"/>
                </a:solidFill>
                <a:latin typeface="Calibri" panose="020F0502020204030204" pitchFamily="34" charset="0"/>
                <a:ea typeface="Calibri" panose="020F0502020204030204" pitchFamily="34" charset="0"/>
              </a:rPr>
              <a:t>,</a:t>
            </a:r>
            <a:r>
              <a:rPr lang="en-US" sz="1000" dirty="0">
                <a:solidFill>
                  <a:srgbClr val="464646"/>
                </a:solidFill>
                <a:latin typeface="Calibri" panose="020F0502020204030204" pitchFamily="34" charset="0"/>
                <a:ea typeface="Calibri" panose="020F0502020204030204" pitchFamily="34" charset="0"/>
              </a:rPr>
              <a:t> specifically provides for school entities to incorporate curriculum on this topic into their instructional programs pursuant to their youth suicide awareness and prevention polices.</a:t>
            </a:r>
            <a:endParaRPr lang="en-US" sz="1000" dirty="0">
              <a:latin typeface="Arial" panose="020B0604020202020204" pitchFamily="34" charset="0"/>
              <a:ea typeface="Arial" panose="020B0604020202020204" pitchFamily="34" charset="0"/>
            </a:endParaRPr>
          </a:p>
          <a:p>
            <a:pPr marL="0">
              <a:lnSpc>
                <a:spcPct val="115000"/>
              </a:lnSpc>
            </a:pPr>
            <a:r>
              <a:rPr lang="en-US" sz="1000" dirty="0">
                <a:solidFill>
                  <a:srgbClr val="464646"/>
                </a:solidFill>
                <a:latin typeface="Calibri" panose="020F0502020204030204" pitchFamily="34" charset="0"/>
                <a:ea typeface="Calibri" panose="020F0502020204030204" pitchFamily="34" charset="0"/>
              </a:rPr>
              <a:t> </a:t>
            </a:r>
            <a:endParaRPr lang="en-US" sz="1000" dirty="0">
              <a:latin typeface="Arial" panose="020B0604020202020204" pitchFamily="34" charset="0"/>
              <a:ea typeface="Arial" panose="020B0604020202020204" pitchFamily="34" charset="0"/>
            </a:endParaRPr>
          </a:p>
          <a:p>
            <a:pPr marL="0">
              <a:lnSpc>
                <a:spcPct val="115000"/>
              </a:lnSpc>
            </a:pPr>
            <a:r>
              <a:rPr lang="en-US" sz="1000" dirty="0">
                <a:solidFill>
                  <a:srgbClr val="464646"/>
                </a:solidFill>
                <a:latin typeface="Calibri" panose="020F0502020204030204" pitchFamily="34" charset="0"/>
                <a:ea typeface="Calibri" panose="020F0502020204030204" pitchFamily="34" charset="0"/>
              </a:rPr>
              <a:t>While it is important to respect student confidentiality in many situations, as is required by state law </a:t>
            </a:r>
            <a:r>
              <a:rPr lang="en-US" sz="1000" u="sng" dirty="0">
                <a:solidFill>
                  <a:srgbClr val="0563C1"/>
                </a:solidFill>
                <a:highlight>
                  <a:srgbClr val="00FF00"/>
                </a:highlight>
                <a:latin typeface="Calibri" panose="020F0502020204030204" pitchFamily="34" charset="0"/>
                <a:ea typeface="Calibri" panose="020F0502020204030204" pitchFamily="34" charset="0"/>
                <a:hlinkClick r:id="rId4"/>
              </a:rPr>
              <a:t>(22 Pa. Code 12.12</a:t>
            </a:r>
            <a:r>
              <a:rPr lang="en-US" sz="1000" dirty="0">
                <a:solidFill>
                  <a:srgbClr val="464646"/>
                </a:solidFill>
                <a:highlight>
                  <a:srgbClr val="00FF00"/>
                </a:highlight>
                <a:latin typeface="Calibri" panose="020F0502020204030204" pitchFamily="34" charset="0"/>
                <a:ea typeface="Calibri" panose="020F0502020204030204" pitchFamily="34" charset="0"/>
              </a:rPr>
              <a:t>),</a:t>
            </a:r>
            <a:r>
              <a:rPr lang="en-US" sz="1000" dirty="0">
                <a:solidFill>
                  <a:srgbClr val="464646"/>
                </a:solidFill>
                <a:latin typeface="Calibri" panose="020F0502020204030204" pitchFamily="34" charset="0"/>
                <a:ea typeface="Calibri" panose="020F0502020204030204" pitchFamily="34" charset="0"/>
              </a:rPr>
              <a:t> information received from a student may be shared with the student’s parent/guardian or other appropriate authority when the health, welfare or safety of the student or others is clearly in jeopardy. When it comes to suicide prevention, the well-being of the student is the priority.</a:t>
            </a:r>
          </a:p>
          <a:p>
            <a:pPr marL="0">
              <a:lnSpc>
                <a:spcPct val="115000"/>
              </a:lnSpc>
            </a:pPr>
            <a:endParaRPr lang="en-US" sz="1000" dirty="0">
              <a:latin typeface="Arial" panose="020B0604020202020204" pitchFamily="34" charset="0"/>
              <a:ea typeface="Arial" panose="020B0604020202020204" pitchFamily="34" charset="0"/>
            </a:endParaRPr>
          </a:p>
          <a:p>
            <a:pPr marL="0">
              <a:lnSpc>
                <a:spcPct val="115000"/>
              </a:lnSpc>
              <a:spcBef>
                <a:spcPts val="1199"/>
              </a:spcBef>
            </a:pPr>
            <a:r>
              <a:rPr lang="en-US" sz="1000" dirty="0">
                <a:latin typeface="Calibri" panose="020F0502020204030204" pitchFamily="34" charset="0"/>
                <a:ea typeface="Calibri" panose="020F0502020204030204" pitchFamily="34" charset="0"/>
              </a:rPr>
              <a:t>Within the school setting, students may demonstrate that they are at risk for suicide in a number of ways, they may also exhibit specific warning signs that they are in danger of suicide.  They may draw pictures, journal or write about thoughts regarding suicide. They may express these thoughts or plans about suicide to peers.  They may exhibit behavioral changes. They may also directly tell us.  Though suicide is complex and rarely is caused by a single event or circumstance, it is critical to understand both the risk factors which increase the likelihood of risk for suicide, and warning signs, which are evidence-based indicators that someone may be in danger of suicide immediately or in the near future.  </a:t>
            </a:r>
            <a:endParaRPr lang="en-US" sz="1000" dirty="0">
              <a:latin typeface="Arial" panose="020B0604020202020204" pitchFamily="34" charset="0"/>
              <a:ea typeface="Arial" panose="020B0604020202020204" pitchFamily="34" charset="0"/>
            </a:endParaRPr>
          </a:p>
        </p:txBody>
      </p:sp>
      <p:sp>
        <p:nvSpPr>
          <p:cNvPr id="908" name="Google Shape;908;p7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76:notes"/>
          <p:cNvSpPr txBox="1">
            <a:spLocks noGrp="1"/>
          </p:cNvSpPr>
          <p:nvPr>
            <p:ph type="body" idx="1"/>
          </p:nvPr>
        </p:nvSpPr>
        <p:spPr>
          <a:xfrm>
            <a:off x="688182" y="4473893"/>
            <a:ext cx="5505450" cy="3660458"/>
          </a:xfrm>
          <a:prstGeom prst="rect">
            <a:avLst/>
          </a:prstGeom>
        </p:spPr>
        <p:txBody>
          <a:bodyPr spcFirstLastPara="1" wrap="square" lIns="93164" tIns="46570" rIns="93164" bIns="46570" anchor="t" anchorCtr="0">
            <a:noAutofit/>
          </a:bodyPr>
          <a:lstStyle/>
          <a:p>
            <a:pPr marL="0">
              <a:lnSpc>
                <a:spcPct val="115000"/>
              </a:lnSpc>
              <a:spcBef>
                <a:spcPts val="1199"/>
              </a:spcBef>
            </a:pPr>
            <a:r>
              <a:rPr lang="en-US" sz="1000" dirty="0">
                <a:solidFill>
                  <a:srgbClr val="293340"/>
                </a:solidFill>
                <a:highlight>
                  <a:srgbClr val="FFFFFF"/>
                </a:highlight>
                <a:latin typeface="Calibri" panose="020F0502020204030204" pitchFamily="34" charset="0"/>
                <a:ea typeface="Calibri" panose="020F0502020204030204" pitchFamily="34" charset="0"/>
              </a:rPr>
              <a:t>According to the Centers for Disease Control, suicide is now:</a:t>
            </a:r>
            <a:endParaRPr lang="en-US" sz="1000" dirty="0">
              <a:latin typeface="Arial" panose="020B0604020202020204" pitchFamily="34" charset="0"/>
              <a:ea typeface="Arial" panose="020B0604020202020204" pitchFamily="34" charset="0"/>
            </a:endParaRPr>
          </a:p>
          <a:p>
            <a:pPr marL="342857" indent="-342857">
              <a:lnSpc>
                <a:spcPct val="115000"/>
              </a:lnSpc>
              <a:spcBef>
                <a:spcPts val="1199"/>
              </a:spcBef>
              <a:buFont typeface="Symbol" panose="05050102010706020507" pitchFamily="18" charset="2"/>
              <a:buChar char=""/>
            </a:pPr>
            <a:r>
              <a:rPr lang="en-US" sz="1000" dirty="0">
                <a:solidFill>
                  <a:srgbClr val="293340"/>
                </a:solidFill>
                <a:highlight>
                  <a:srgbClr val="FFFFFF"/>
                </a:highlight>
                <a:latin typeface="Calibri" panose="020F0502020204030204" pitchFamily="34" charset="0"/>
                <a:ea typeface="Calibri" panose="020F0502020204030204" pitchFamily="34" charset="0"/>
              </a:rPr>
              <a:t>the eighth leading cause of death in children age 5–11.</a:t>
            </a:r>
            <a:endParaRPr lang="en-US" sz="1000" dirty="0">
              <a:latin typeface="Arial" panose="020B0604020202020204" pitchFamily="34" charset="0"/>
              <a:ea typeface="Arial" panose="020B0604020202020204" pitchFamily="34" charset="0"/>
            </a:endParaRPr>
          </a:p>
          <a:p>
            <a:pPr marL="342857" indent="-342857">
              <a:lnSpc>
                <a:spcPct val="115000"/>
              </a:lnSpc>
              <a:spcBef>
                <a:spcPts val="600"/>
              </a:spcBef>
              <a:buFont typeface="Symbol" panose="05050102010706020507" pitchFamily="18" charset="2"/>
              <a:buChar char=""/>
            </a:pPr>
            <a:r>
              <a:rPr lang="en-US" sz="1000" dirty="0">
                <a:solidFill>
                  <a:srgbClr val="000000"/>
                </a:solidFill>
                <a:latin typeface="Calibri" panose="020F0502020204030204" pitchFamily="34" charset="0"/>
                <a:ea typeface="Calibri" panose="020F0502020204030204" pitchFamily="34" charset="0"/>
              </a:rPr>
              <a:t>the second leading cause of death for children ages 10-14 </a:t>
            </a:r>
            <a:endParaRPr lang="en-US" sz="1000" dirty="0">
              <a:latin typeface="Arial" panose="020B0604020202020204" pitchFamily="34" charset="0"/>
              <a:ea typeface="Arial" panose="020B0604020202020204" pitchFamily="34" charset="0"/>
            </a:endParaRPr>
          </a:p>
          <a:p>
            <a:pPr marL="342857" indent="-342857">
              <a:lnSpc>
                <a:spcPct val="115000"/>
              </a:lnSpc>
              <a:spcBef>
                <a:spcPts val="600"/>
              </a:spcBef>
              <a:buFont typeface="Symbol" panose="05050102010706020507" pitchFamily="18" charset="2"/>
              <a:buChar char=""/>
            </a:pPr>
            <a:r>
              <a:rPr lang="en-US" sz="1000" dirty="0">
                <a:solidFill>
                  <a:srgbClr val="000000"/>
                </a:solidFill>
                <a:latin typeface="Calibri" panose="020F0502020204030204" pitchFamily="34" charset="0"/>
                <a:ea typeface="Calibri" panose="020F0502020204030204" pitchFamily="34" charset="0"/>
              </a:rPr>
              <a:t>the third leading cause of death for ages 15-24.  </a:t>
            </a:r>
            <a:endParaRPr lang="en-US" sz="1000" dirty="0">
              <a:latin typeface="Arial" panose="020B0604020202020204" pitchFamily="34" charset="0"/>
              <a:ea typeface="Arial" panose="020B0604020202020204" pitchFamily="34" charset="0"/>
            </a:endParaRPr>
          </a:p>
          <a:p>
            <a:pPr marL="0">
              <a:lnSpc>
                <a:spcPct val="115000"/>
              </a:lnSpc>
              <a:spcBef>
                <a:spcPts val="1199"/>
              </a:spcBef>
            </a:pPr>
            <a:endParaRPr lang="en-US" sz="1000" dirty="0">
              <a:latin typeface="Arial" panose="020B0604020202020204" pitchFamily="34" charset="0"/>
              <a:ea typeface="Calibri" panose="020F0502020204030204" pitchFamily="34" charset="0"/>
            </a:endParaRPr>
          </a:p>
          <a:p>
            <a:pPr marL="0">
              <a:lnSpc>
                <a:spcPct val="115000"/>
              </a:lnSpc>
              <a:spcBef>
                <a:spcPts val="1199"/>
              </a:spcBef>
            </a:pPr>
            <a:r>
              <a:rPr lang="en-US" sz="1000" dirty="0">
                <a:solidFill>
                  <a:srgbClr val="293340"/>
                </a:solidFill>
                <a:highlight>
                  <a:srgbClr val="00FF00"/>
                </a:highlight>
                <a:latin typeface="Calibri" panose="020F0502020204030204" pitchFamily="34" charset="0"/>
                <a:ea typeface="Calibri" panose="020F0502020204030204" pitchFamily="34" charset="0"/>
              </a:rPr>
              <a:t>“Though rare in children under the age of 10, suicide risk factors and signs should be of the utmost concern and not discounted or dismissed for our elementary-aged students. “</a:t>
            </a:r>
            <a:endParaRPr lang="en-US" sz="1000" dirty="0">
              <a:latin typeface="Arial" panose="020B0604020202020204" pitchFamily="34" charset="0"/>
              <a:ea typeface="Arial" panose="020B0604020202020204" pitchFamily="34" charset="0"/>
            </a:endParaRPr>
          </a:p>
          <a:p>
            <a:pPr marL="0">
              <a:lnSpc>
                <a:spcPct val="115000"/>
              </a:lnSpc>
              <a:spcBef>
                <a:spcPts val="600"/>
              </a:spcBef>
            </a:pPr>
            <a:r>
              <a:rPr lang="en-US" sz="1000" dirty="0">
                <a:solidFill>
                  <a:srgbClr val="000000"/>
                </a:solidFill>
                <a:latin typeface="Calibri" panose="020F0502020204030204" pitchFamily="34" charset="0"/>
                <a:ea typeface="Calibri" panose="020F0502020204030204" pitchFamily="34" charset="0"/>
              </a:rPr>
              <a:t>As we covered in the Behavioral Health Awareness Section (including visual graphs and charts), surveys of United States youth aged 12-17 from 2011-2021, which tracked mental health trends, reveal a troublesome story about their mental health.  In short, youth have been reporting worsening symptoms of depression, mental health issues, and thoughts and acts of suicide since 2011, which is 9 years </a:t>
            </a:r>
            <a:r>
              <a:rPr lang="en-US" sz="1000" i="1" dirty="0">
                <a:solidFill>
                  <a:srgbClr val="000000"/>
                </a:solidFill>
                <a:latin typeface="Calibri" panose="020F0502020204030204" pitchFamily="34" charset="0"/>
                <a:ea typeface="Calibri" panose="020F0502020204030204" pitchFamily="34" charset="0"/>
              </a:rPr>
              <a:t>before</a:t>
            </a:r>
            <a:r>
              <a:rPr lang="en-US" sz="1000" dirty="0">
                <a:solidFill>
                  <a:srgbClr val="000000"/>
                </a:solidFill>
                <a:latin typeface="Calibri" panose="020F0502020204030204" pitchFamily="34" charset="0"/>
                <a:ea typeface="Calibri" panose="020F0502020204030204" pitchFamily="34" charset="0"/>
              </a:rPr>
              <a:t> the COVID pandemic. This trend continues today. </a:t>
            </a:r>
            <a:endParaRPr lang="en-US" sz="1000" dirty="0">
              <a:latin typeface="Arial" panose="020B0604020202020204" pitchFamily="34" charset="0"/>
              <a:ea typeface="Arial" panose="020B0604020202020204" pitchFamily="34" charset="0"/>
            </a:endParaRPr>
          </a:p>
          <a:p>
            <a:pPr marL="0">
              <a:lnSpc>
                <a:spcPct val="115000"/>
              </a:lnSpc>
              <a:spcBef>
                <a:spcPts val="1199"/>
              </a:spcBef>
            </a:pPr>
            <a:endParaRPr lang="en-US" sz="1000" dirty="0">
              <a:latin typeface="Arial" panose="020B0604020202020204" pitchFamily="34" charset="0"/>
              <a:ea typeface="Arial" panose="020B0604020202020204" pitchFamily="34" charset="0"/>
            </a:endParaRPr>
          </a:p>
          <a:p>
            <a:pPr marL="0">
              <a:lnSpc>
                <a:spcPct val="115000"/>
              </a:lnSpc>
              <a:spcBef>
                <a:spcPts val="600"/>
              </a:spcBef>
            </a:pPr>
            <a:r>
              <a:rPr lang="en-US" sz="1000" dirty="0">
                <a:solidFill>
                  <a:srgbClr val="000000"/>
                </a:solidFill>
                <a:latin typeface="Calibri" panose="020F0502020204030204" pitchFamily="34" charset="0"/>
                <a:ea typeface="Calibri" panose="020F0502020204030204" pitchFamily="34" charset="0"/>
              </a:rPr>
              <a:t>As we covered in the Behavioral Health Awareness Section (including visual graphs and charts), surveys of United States youth aged 12-17 from 2011-2021, which tracked mental health trends, reveal a troublesome story about their mental health.  In short, youth have been reporting worsening symptoms of depression, mental health issues, and thoughts and acts of suicide since 2011, which is 9 years </a:t>
            </a:r>
            <a:r>
              <a:rPr lang="en-US" sz="1000" i="1" dirty="0">
                <a:solidFill>
                  <a:srgbClr val="000000"/>
                </a:solidFill>
                <a:latin typeface="Calibri" panose="020F0502020204030204" pitchFamily="34" charset="0"/>
                <a:ea typeface="Calibri" panose="020F0502020204030204" pitchFamily="34" charset="0"/>
              </a:rPr>
              <a:t>before</a:t>
            </a:r>
            <a:r>
              <a:rPr lang="en-US" sz="1000" dirty="0">
                <a:solidFill>
                  <a:srgbClr val="000000"/>
                </a:solidFill>
                <a:latin typeface="Calibri" panose="020F0502020204030204" pitchFamily="34" charset="0"/>
                <a:ea typeface="Calibri" panose="020F0502020204030204" pitchFamily="34" charset="0"/>
              </a:rPr>
              <a:t> the COVID pandemic. This trend continues today. </a:t>
            </a:r>
            <a:endParaRPr lang="en-US" sz="1000" dirty="0">
              <a:latin typeface="Arial" panose="020B0604020202020204" pitchFamily="34" charset="0"/>
              <a:ea typeface="Arial" panose="020B0604020202020204" pitchFamily="34" charset="0"/>
            </a:endParaRPr>
          </a:p>
        </p:txBody>
      </p:sp>
      <p:sp>
        <p:nvSpPr>
          <p:cNvPr id="900" name="Google Shape;900;p76: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abace5bdcf_0_1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2abace5bdcf_0_17:notes"/>
          <p:cNvSpPr txBox="1">
            <a:spLocks noGrp="1"/>
          </p:cNvSpPr>
          <p:nvPr>
            <p:ph type="body" idx="1"/>
          </p:nvPr>
        </p:nvSpPr>
        <p:spPr>
          <a:xfrm>
            <a:off x="688181" y="4473892"/>
            <a:ext cx="5505333" cy="3660600"/>
          </a:xfrm>
          <a:prstGeom prst="rect">
            <a:avLst/>
          </a:prstGeom>
        </p:spPr>
        <p:txBody>
          <a:bodyPr spcFirstLastPara="1" wrap="square" lIns="93164" tIns="46570" rIns="93164" bIns="46570" anchor="t" anchorCtr="0">
            <a:noAutofit/>
          </a:bodyPr>
          <a:lstStyle/>
          <a:p>
            <a:pPr marL="0">
              <a:lnSpc>
                <a:spcPct val="115000"/>
              </a:lnSpc>
              <a:spcAft>
                <a:spcPts val="1199"/>
              </a:spcAft>
            </a:pPr>
            <a:r>
              <a:rPr lang="en-US" sz="1000" dirty="0">
                <a:latin typeface="Calibri" panose="020F0502020204030204" pitchFamily="34" charset="0"/>
                <a:ea typeface="Calibri" panose="020F0502020204030204" pitchFamily="34" charset="0"/>
              </a:rPr>
              <a:t>These personal factors contribute to risk:</a:t>
            </a:r>
            <a:endParaRPr lang="en-US" sz="1000" dirty="0">
              <a:latin typeface="Arial" panose="020B0604020202020204" pitchFamily="34" charset="0"/>
              <a:ea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Previous suicide attempt</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History of depression and other mental illnesses</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Serious illness such as chronic pain</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Criminal/legal problems</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Job/financial problems or loss</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Impulsive or aggressive tendencies</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Substance use</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Presence of adverse childhood experiences</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Sense of hopelessness</a:t>
            </a:r>
            <a:endParaRPr lang="en-US" sz="1000" dirty="0">
              <a:latin typeface="Arial" panose="020B0604020202020204" pitchFamily="34" charset="0"/>
              <a:ea typeface="Arial" panose="020B0604020202020204" pitchFamily="34" charset="0"/>
              <a:cs typeface="Arial" panose="020B0604020202020204" pitchFamily="34" charset="0"/>
            </a:endParaRPr>
          </a:p>
          <a:p>
            <a:pPr marL="342857" indent="-342857">
              <a:lnSpc>
                <a:spcPct val="115000"/>
              </a:lnSpc>
              <a:spcAft>
                <a:spcPts val="1199"/>
              </a:spcAft>
              <a:buSzPts val="1300"/>
              <a:buFont typeface="Arial" panose="020B0604020202020204" pitchFamily="34" charset="0"/>
              <a:buChar char="●"/>
            </a:pPr>
            <a:r>
              <a:rPr lang="en-US" sz="1000" dirty="0">
                <a:latin typeface="Calibri" panose="020F0502020204030204" pitchFamily="34" charset="0"/>
                <a:ea typeface="Calibri" panose="020F0502020204030204" pitchFamily="34" charset="0"/>
                <a:cs typeface="Arial" panose="020B0604020202020204" pitchFamily="34" charset="0"/>
              </a:rPr>
              <a:t>Violence victimization and/or perpetration</a:t>
            </a:r>
            <a:endParaRPr lang="en-US" sz="1000" dirty="0">
              <a:latin typeface="Arial" panose="020B0604020202020204" pitchFamily="34" charset="0"/>
              <a:ea typeface="Arial" panose="020B0604020202020204" pitchFamily="34" charset="0"/>
              <a:cs typeface="Arial" panose="020B0604020202020204" pitchFamily="34" charset="0"/>
            </a:endParaRPr>
          </a:p>
        </p:txBody>
      </p:sp>
      <p:sp>
        <p:nvSpPr>
          <p:cNvPr id="917" name="Google Shape;917;g2abace5bdcf_0_17:notes"/>
          <p:cNvSpPr txBox="1">
            <a:spLocks noGrp="1"/>
          </p:cNvSpPr>
          <p:nvPr>
            <p:ph type="sldNum" idx="12"/>
          </p:nvPr>
        </p:nvSpPr>
        <p:spPr>
          <a:xfrm>
            <a:off x="3898102" y="8829967"/>
            <a:ext cx="2982080" cy="466500"/>
          </a:xfrm>
          <a:prstGeom prst="rect">
            <a:avLst/>
          </a:prstGeom>
        </p:spPr>
        <p:txBody>
          <a:bodyPr spcFirstLastPara="1" wrap="square" lIns="93164" tIns="46570" rIns="93164" bIns="46570" anchor="b" anchorCtr="0">
            <a:noAutofit/>
          </a:bodyPr>
          <a:lstStyle/>
          <a:p>
            <a:pPr algn="r"/>
            <a:fld id="{00000000-1234-1234-1234-123412341234}" type="slidenum">
              <a:rPr lang="en-US"/>
              <a:pPr algn="r"/>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9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0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9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7"/>
        <p:cNvGrpSpPr/>
        <p:nvPr/>
      </p:nvGrpSpPr>
      <p:grpSpPr>
        <a:xfrm>
          <a:off x="0" y="0"/>
          <a:ext cx="0" cy="0"/>
          <a:chOff x="0" y="0"/>
          <a:chExt cx="0" cy="0"/>
        </a:xfrm>
      </p:grpSpPr>
      <p:sp>
        <p:nvSpPr>
          <p:cNvPr id="28" name="Google Shape;28;p9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9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9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9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9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9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9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10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0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3"/>
          <p:cNvSpPr>
            <a:spLocks noGrp="1"/>
          </p:cNvSpPr>
          <p:nvPr>
            <p:ph type="pic" idx="2"/>
          </p:nvPr>
        </p:nvSpPr>
        <p:spPr>
          <a:xfrm>
            <a:off x="5183188" y="987425"/>
            <a:ext cx="6172200" cy="4873625"/>
          </a:xfrm>
          <a:prstGeom prst="rect">
            <a:avLst/>
          </a:prstGeom>
          <a:noFill/>
          <a:ln>
            <a:noFill/>
          </a:ln>
        </p:spPr>
      </p:sp>
      <p:sp>
        <p:nvSpPr>
          <p:cNvPr id="68" name="Google Shape;68;p10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hyperlink" Target="https://www.pacodeandbulletin.gov/Display/pacode?file=/secure/pacode/data/022/chapter10/s10.21.html&amp;d=reduce" TargetMode="External"/><Relationship Id="rId13" Type="http://schemas.openxmlformats.org/officeDocument/2006/relationships/hyperlink" Target="https://www.pacodeandbulletin.gov/Display/pacode?file=/secure/pacode/data/022/chapter12/s12.42.html&amp;d=reduce" TargetMode="External"/><Relationship Id="rId18" Type="http://schemas.openxmlformats.org/officeDocument/2006/relationships/hyperlink" Target="https://www.cdc.gov/phlp/publications/topic/hipaa.html" TargetMode="External"/><Relationship Id="rId3" Type="http://schemas.openxmlformats.org/officeDocument/2006/relationships/hyperlink" Target="https://www.legis.state.pa.us/cfdocs/legis/LI/consCheck.cfm?txtType=HTM&amp;ttl=42&amp;div=0&amp;chpt=83&amp;sctn=37&amp;subsctn=0" TargetMode="External"/><Relationship Id="rId21" Type="http://schemas.openxmlformats.org/officeDocument/2006/relationships/image" Target="../media/image90.png"/><Relationship Id="rId7" Type="http://schemas.openxmlformats.org/officeDocument/2006/relationships/hyperlink" Target="https://www.legis.state.pa.us/cfdocs/legis/li/uconsCheck.cfm?yr=1989&amp;sessInd=0&amp;act=93" TargetMode="External"/><Relationship Id="rId12" Type="http://schemas.openxmlformats.org/officeDocument/2006/relationships/hyperlink" Target="https://www.pacodeandbulletin.gov/Display/pacode?file=/secure/pacode/data/022/chapter12/s12.16.html&amp;d=reduce" TargetMode="External"/><Relationship Id="rId17" Type="http://schemas.openxmlformats.org/officeDocument/2006/relationships/hyperlink" Target="https://www.law.cornell.edu/uscode/text/20/7118" TargetMode="External"/><Relationship Id="rId2" Type="http://schemas.openxmlformats.org/officeDocument/2006/relationships/notesSlide" Target="../notesSlides/notesSlide108.xml"/><Relationship Id="rId16" Type="http://schemas.openxmlformats.org/officeDocument/2006/relationships/hyperlink" Target="https://www.law.cornell.edu/uscode/text/20/7114" TargetMode="External"/><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hyperlink" Target="https://www.legis.state.pa.us/cfdocs/legis/LI/uconsCheck.cfm?txtType=HTM&amp;yr=1949&amp;sessInd=0&amp;smthLwInd=0&amp;act=14&amp;chpt=15&amp;sctn=47&amp;subsctn=0" TargetMode="External"/><Relationship Id="rId11" Type="http://schemas.openxmlformats.org/officeDocument/2006/relationships/hyperlink" Target="https://www.pacodeandbulletin.gov/Display/pacode?file=/secure/pacode/data/022/chapter10/s10.25.html&amp;d=reduce" TargetMode="External"/><Relationship Id="rId5" Type="http://schemas.openxmlformats.org/officeDocument/2006/relationships/hyperlink" Target="https://www.education.pa.gov/Documents/K-12/Safe%20Schools/Model%20Memorandum%20of%20Understanding%20with%20Law%20Enforcement%20Agency.pdf" TargetMode="External"/><Relationship Id="rId15" Type="http://schemas.openxmlformats.org/officeDocument/2006/relationships/hyperlink" Target="https://www.ecfr.gov/current/title-34/subtitle-A/part-99?toc=1" TargetMode="External"/><Relationship Id="rId10" Type="http://schemas.openxmlformats.org/officeDocument/2006/relationships/hyperlink" Target="https://www.pacodeandbulletin.gov/Display/pacode?file=/secure/pacode/data/022/chapter10/s10.23.html&amp;d=reduce" TargetMode="External"/><Relationship Id="rId19" Type="http://schemas.openxmlformats.org/officeDocument/2006/relationships/hyperlink" Target="https://www.education.pa.gov/Policy-Funding/BECS/Purdons/Pages/DrugAlcoholEducation.aspx" TargetMode="External"/><Relationship Id="rId4" Type="http://schemas.openxmlformats.org/officeDocument/2006/relationships/hyperlink" Target="https://www.legis.state.pa.us/cfdocs/legis/LI/consCheck.cfm?txtType=HTM&amp;ttl=42&amp;div=0&amp;chpt=83&amp;sctn=37&amp;subsctn=1" TargetMode="External"/><Relationship Id="rId9" Type="http://schemas.openxmlformats.org/officeDocument/2006/relationships/hyperlink" Target="https://www.pacodeandbulletin.gov/Display/pacode?file=/secure/pacode/data/022/chapter10/s10.22.html&amp;d=reduce" TargetMode="External"/><Relationship Id="rId14" Type="http://schemas.openxmlformats.org/officeDocument/2006/relationships/hyperlink" Target="https://www.law.cornell.edu/uscode/text/20/1232g"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1.xml.rels><?xml version="1.0" encoding="UTF-8" standalone="yes"?>
<Relationships xmlns="http://schemas.openxmlformats.org/package/2006/relationships"><Relationship Id="rId3" Type="http://schemas.openxmlformats.org/officeDocument/2006/relationships/hyperlink" Target="https://nida.nih.gov/research-topics/trends-statistics/monitoring-future"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8.png"/><Relationship Id="rId2" Type="http://schemas.openxmlformats.org/officeDocument/2006/relationships/notesSlide" Target="../notesSlides/notesSlide122.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15.png"/><Relationship Id="rId4" Type="http://schemas.openxmlformats.org/officeDocument/2006/relationships/image" Target="../media/image14.png"/></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hyperlink" Target="https://www.rand.org/pubs/technical_reports/TR675.html"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8.png"/><Relationship Id="rId2" Type="http://schemas.openxmlformats.org/officeDocument/2006/relationships/notesSlide" Target="../notesSlides/notesSlide126.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15.png"/><Relationship Id="rId4" Type="http://schemas.openxmlformats.org/officeDocument/2006/relationships/image" Target="../media/image14.png"/></Relationships>
</file>

<file path=ppt/slides/_rels/slide1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2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jpeg"/><Relationship Id="rId7" Type="http://schemas.openxmlformats.org/officeDocument/2006/relationships/image" Target="../media/image35.jpeg"/><Relationship Id="rId2" Type="http://schemas.openxmlformats.org/officeDocument/2006/relationships/notesSlide" Target="../notesSlides/notesSlide128.xml"/><Relationship Id="rId1" Type="http://schemas.openxmlformats.org/officeDocument/2006/relationships/slideLayout" Target="../slideLayouts/slideLayout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jpeg"/></Relationships>
</file>

<file path=ppt/slides/_rels/slide12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jpeg"/><Relationship Id="rId7" Type="http://schemas.openxmlformats.org/officeDocument/2006/relationships/image" Target="../media/image109.jpeg"/><Relationship Id="rId2" Type="http://schemas.openxmlformats.org/officeDocument/2006/relationships/notesSlide" Target="../notesSlides/notesSlide129.xml"/><Relationship Id="rId1" Type="http://schemas.openxmlformats.org/officeDocument/2006/relationships/slideLayout" Target="../slideLayouts/slideLayout1.xml"/><Relationship Id="rId6" Type="http://schemas.openxmlformats.org/officeDocument/2006/relationships/image" Target="../media/image108.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1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1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www.youtube.com/watch?v=yKyUVodMWbA"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hyperlink" Target="https://www.youtube.com/watch?v=BdZgC84uYUo" TargetMode="External"/><Relationship Id="rId4" Type="http://schemas.openxmlformats.org/officeDocument/2006/relationships/hyperlink" Target="https://www.youtube.com/watch?v=WWeYvvN-F5s"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14.jpeg"/><Relationship Id="rId4" Type="http://schemas.openxmlformats.org/officeDocument/2006/relationships/image" Target="../media/image113.jpeg"/></Relationships>
</file>

<file path=ppt/slides/_rels/slide1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file:////Users/masonwooldridge/Library/Group%20Containers/UBF8T346G9.ms/WebArchiveCopyPasteTempFiles/com.microsoft.Word/3d3568_21584a78b2674bcd8e9e43b14da3d2e9~mv2.jpg"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hyperlink" Target="https://www.youtube.com/watch?v=jEHwB1PG_-Q" TargetMode="External"/><Relationship Id="rId5" Type="http://schemas.openxmlformats.org/officeDocument/2006/relationships/image" Target="file:////Users/masonwooldridge/Library/Group%20Containers/UBF8T346G9.ms/WebArchiveCopyPasteTempFiles/com.microsoft.Word/fightflight2.jpg" TargetMode="External"/><Relationship Id="rId4" Type="http://schemas.openxmlformats.org/officeDocument/2006/relationships/image" Target="../media/image116.jpeg"/></Relationships>
</file>

<file path=ppt/slides/_rels/slide1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hyperlink" Target="https://www.youtube.com/watch?v=8xMyj1eyLuk"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hyperlink" Target="https://www.youtube.com/watch?v=paQZjrzqKd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file:////Users/masonwooldridge/Library/Group%20Containers/UBF8T346G9.ms/WebArchiveCopyPasteTempFiles/com.microsoft.Word/19-005-John-Boyd-and-OODA.jpg"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42.xml.rels><?xml version="1.0" encoding="UTF-8" standalone="yes"?>
<Relationships xmlns="http://schemas.openxmlformats.org/package/2006/relationships"><Relationship Id="rId3" Type="http://schemas.openxmlformats.org/officeDocument/2006/relationships/hyperlink" Target="https://www.youtube.com/watch?v=GXdgYEyqIQ4" TargetMode="External"/><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43.xml.rels><?xml version="1.0" encoding="UTF-8" standalone="yes"?>
<Relationships xmlns="http://schemas.openxmlformats.org/package/2006/relationships"><Relationship Id="rId3" Type="http://schemas.openxmlformats.org/officeDocument/2006/relationships/hyperlink" Target="https://rems.ed.gov/Docs/Zip%20Files/IntegratingDisabilities.zip" TargetMode="External"/><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44.xml.rels><?xml version="1.0" encoding="UTF-8" standalone="yes"?>
<Relationships xmlns="http://schemas.openxmlformats.org/package/2006/relationships"><Relationship Id="rId8" Type="http://schemas.openxmlformats.org/officeDocument/2006/relationships/hyperlink" Target="https://www.cdc.gov/healthyschools/shi/index.htm#:~:text=The%20School%20Health%20Index%20(SHI,reducing%20youth%20health%20risk%20behaviors." TargetMode="External"/><Relationship Id="rId3" Type="http://schemas.openxmlformats.org/officeDocument/2006/relationships/hyperlink" Target="https://www.brennancenter.org/issues/protect-liberty-security/social-media/schools-social-media-surveillance#:~:text=Under%20pressure%20to%20combat%20school,and%20threats%20of%20self%2Dharm." TargetMode="External"/><Relationship Id="rId7" Type="http://schemas.openxmlformats.org/officeDocument/2006/relationships/hyperlink" Target="https://www.education.pa.gov/Schools/safeschools/SchoolClimate/Pages/default.aspx" TargetMode="External"/><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hyperlink" Target="https://www.indystar.com/story/news/local/hamilton-county/education/2018/10/25/schools-weigh-safety-privacy-monitoring-social-media-threats/1580595002/" TargetMode="External"/><Relationship Id="rId5" Type="http://schemas.openxmlformats.org/officeDocument/2006/relationships/hyperlink" Target="https://slate.com/technology/2022/06/social-media-monitoring-software-schools-safety.html" TargetMode="External"/><Relationship Id="rId4" Type="http://schemas.openxmlformats.org/officeDocument/2006/relationships/hyperlink" Target="https://www.ncbi.nlm.nih.gov/pmc/articles/PMC7691090/" TargetMode="External"/><Relationship Id="rId9" Type="http://schemas.openxmlformats.org/officeDocument/2006/relationships/image" Target="../media/image110.png"/></Relationships>
</file>

<file path=ppt/slides/_rels/slide1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24.png"/></Relationships>
</file>

<file path=ppt/slides/_rels/slide14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jpeg"/><Relationship Id="rId7" Type="http://schemas.openxmlformats.org/officeDocument/2006/relationships/image" Target="../media/image109.jpeg"/><Relationship Id="rId2" Type="http://schemas.openxmlformats.org/officeDocument/2006/relationships/notesSlide" Target="../notesSlides/notesSlide147.xml"/><Relationship Id="rId1" Type="http://schemas.openxmlformats.org/officeDocument/2006/relationships/slideLayout" Target="../slideLayouts/slideLayout1.xml"/><Relationship Id="rId6" Type="http://schemas.openxmlformats.org/officeDocument/2006/relationships/image" Target="../media/image108.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110.png"/></Relationships>
</file>

<file path=ppt/slides/_rels/slide14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8.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1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0.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150.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1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1.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15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5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5.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1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0.xml.rels><?xml version="1.0" encoding="UTF-8" standalone="yes"?>
<Relationships xmlns="http://schemas.openxmlformats.org/package/2006/relationships"><Relationship Id="rId3" Type="http://schemas.openxmlformats.org/officeDocument/2006/relationships/hyperlink" Target="https://www.pccd.pa.gov/schoolsafety/Documents/Assessment%20Criteria/5-Physical%20Assessment%20Criteria.docx" TargetMode="External"/><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hyperlink" Target="https://www.pccd.pa.gov/schoolsafety/Documents/Assessment%20Criteria/6-Student%20Assistance%20and%20Behavioral%20Health%20Support%20Assessment%20Criteria.docx?Web=0" TargetMode="External"/><Relationship Id="rId4" Type="http://schemas.openxmlformats.org/officeDocument/2006/relationships/hyperlink" Target="https://www.pccd.pa.gov/schoolsafety/Documents/Assessment%20Criteria/7-Policy%20and%20Training%20Assessment%20Criteria.docx?Web=0"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s://www.pccd.pa.gov/schoolsafety/Documents/Assessment%20Criteria/5-Physical%20Assessment%20Criteria.docx" TargetMode="External"/><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62.xml.rels><?xml version="1.0" encoding="UTF-8" standalone="yes"?>
<Relationships xmlns="http://schemas.openxmlformats.org/package/2006/relationships"><Relationship Id="rId3" Type="http://schemas.openxmlformats.org/officeDocument/2006/relationships/hyperlink" Target="https://www.pccd.pa.gov/schoolsafety/Documents/Assessment%20Criteria/7-Policy%20and%20Training%20Assessment%20Criteria.docx?Web=0" TargetMode="External"/><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63.xml.rels><?xml version="1.0" encoding="UTF-8" standalone="yes"?>
<Relationships xmlns="http://schemas.openxmlformats.org/package/2006/relationships"><Relationship Id="rId3" Type="http://schemas.openxmlformats.org/officeDocument/2006/relationships/hyperlink" Target="https://www.pccd.pa.gov/schoolsafety/Documents/Assessment%20Criteria/6-Student%20Assistance%20and%20Behavioral%20Health%20Support%20Assessment%20Criteria.docx?Web=0"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64.xml.rels><?xml version="1.0" encoding="UTF-8" standalone="yes"?>
<Relationships xmlns="http://schemas.openxmlformats.org/package/2006/relationships"><Relationship Id="rId8" Type="http://schemas.openxmlformats.org/officeDocument/2006/relationships/hyperlink" Target="https://www.pccd.pa.gov/schoolsafety/Documents/Assessment%20Criteria/7-Policy%20and%20Training%20Assessment%20Criteria.docx?Web=0" TargetMode="External"/><Relationship Id="rId3" Type="http://schemas.openxmlformats.org/officeDocument/2006/relationships/hyperlink" Target="https://www.pccd.pa.gov/schoolsafety/Documents/Assessment%20Criteria/2-Overview%20of%20Act%2044%20of%202018,%20Section%201303-B%20of%20the%20PA%20Public%20School%20Code.docx?Web=0" TargetMode="External"/><Relationship Id="rId7" Type="http://schemas.openxmlformats.org/officeDocument/2006/relationships/hyperlink" Target="https://www.pccd.pa.gov/schoolsafety/Documents/Assessment%20Criteria/6-Student%20Assistance%20and%20Behavioral%20Health%20Support%20Assessment%20Criteria.docx?Web=0" TargetMode="External"/><Relationship Id="rId2" Type="http://schemas.openxmlformats.org/officeDocument/2006/relationships/notesSlide" Target="../notesSlides/notesSlide164.xml"/><Relationship Id="rId1" Type="http://schemas.openxmlformats.org/officeDocument/2006/relationships/slideLayout" Target="../slideLayouts/slideLayout2.xml"/><Relationship Id="rId6" Type="http://schemas.openxmlformats.org/officeDocument/2006/relationships/hyperlink" Target="https://www.pccd.pa.gov/schoolsafety/Documents/Assessment%20Criteria/5-Physical%20Assessment%20Criteria.docx" TargetMode="External"/><Relationship Id="rId5" Type="http://schemas.openxmlformats.org/officeDocument/2006/relationships/hyperlink" Target="https://www.pccd.pa.gov/schoolsafety/Documents/Assessment%20Criteria/4-Use%20of%20the%20Assessment%20Criteria%20By%20Assessors.docx?Web=0" TargetMode="External"/><Relationship Id="rId10" Type="http://schemas.openxmlformats.org/officeDocument/2006/relationships/image" Target="../media/image110.png"/><Relationship Id="rId4" Type="http://schemas.openxmlformats.org/officeDocument/2006/relationships/hyperlink" Target="https://www.pccd.pa.gov/schoolsafety/Documents/Assessment%20Criteria/3-Use%20of%20Assessment%20Criteria%20by%20School%20Entitities.docx?Web=0" TargetMode="External"/><Relationship Id="rId9" Type="http://schemas.openxmlformats.org/officeDocument/2006/relationships/hyperlink" Target="https://www.pccd.pa.gov/schoolsafety/Documents/Assessment%20Criteria/Appendix%20B%20-%20Additional%20Resources.docx?Web=0"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hyperlink" Target="https://rems.ed.gov/docs/TrainingPackage_Cover-TOC_508C.pdf" TargetMode="External"/><Relationship Id="rId2" Type="http://schemas.openxmlformats.org/officeDocument/2006/relationships/notesSlide" Target="../notesSlides/notesSlide165.xml"/><Relationship Id="rId1" Type="http://schemas.openxmlformats.org/officeDocument/2006/relationships/slideLayout" Target="../slideLayouts/slideLayout6.xml"/><Relationship Id="rId6" Type="http://schemas.openxmlformats.org/officeDocument/2006/relationships/hyperlink" Target="https://rems.ed.gov/TrainingPackage.aspx" TargetMode="External"/><Relationship Id="rId5" Type="http://schemas.openxmlformats.org/officeDocument/2006/relationships/hyperlink" Target="https://rems.ed.gov/docs/CPTEDK12FactSheet_508c.pdf" TargetMode="External"/><Relationship Id="rId4" Type="http://schemas.openxmlformats.org/officeDocument/2006/relationships/image" Target="../media/image137.png"/></Relationships>
</file>

<file path=ppt/slides/_rels/slide166.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10.png"/><Relationship Id="rId7" Type="http://schemas.openxmlformats.org/officeDocument/2006/relationships/hyperlink" Target="https://www.nature.com/articles/nature.2012.10698" TargetMode="External"/><Relationship Id="rId2" Type="http://schemas.openxmlformats.org/officeDocument/2006/relationships/notesSlide" Target="../notesSlides/notesSlide166.xml"/><Relationship Id="rId1" Type="http://schemas.openxmlformats.org/officeDocument/2006/relationships/slideLayout" Target="../slideLayouts/slideLayout6.xml"/><Relationship Id="rId6" Type="http://schemas.openxmlformats.org/officeDocument/2006/relationships/image" Target="../media/image138.png"/><Relationship Id="rId5" Type="http://schemas.openxmlformats.org/officeDocument/2006/relationships/hyperlink" Target="https://www.psychologytoday.com/us/basics/broken-windows-theory#:~:text=The%20broken%20windows%20theory%20states,to%20work%20and%20educational%20environments." TargetMode="External"/><Relationship Id="rId4" Type="http://schemas.openxmlformats.org/officeDocument/2006/relationships/hyperlink" Target="https://www.youtube.com/watch?v=7LMUekNoIrw" TargetMode="External"/><Relationship Id="rId9" Type="http://schemas.openxmlformats.org/officeDocument/2006/relationships/hyperlink" Target="https://www.youtube.com/watch?v=RYWCzZHlChQ"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7.xml"/><Relationship Id="rId1" Type="http://schemas.openxmlformats.org/officeDocument/2006/relationships/slideLayout" Target="../slideLayouts/slideLayout6.xml"/><Relationship Id="rId5" Type="http://schemas.openxmlformats.org/officeDocument/2006/relationships/hyperlink" Target="https://rems.ed.gov/TrainingPackage.aspx" TargetMode="External"/><Relationship Id="rId4" Type="http://schemas.openxmlformats.org/officeDocument/2006/relationships/image" Target="../media/image140.emf"/></Relationships>
</file>

<file path=ppt/slides/_rels/slide1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8.xml"/><Relationship Id="rId1" Type="http://schemas.openxmlformats.org/officeDocument/2006/relationships/slideLayout" Target="../slideLayouts/slideLayout6.xml"/><Relationship Id="rId5" Type="http://schemas.openxmlformats.org/officeDocument/2006/relationships/image" Target="../media/image141.emf"/><Relationship Id="rId4" Type="http://schemas.openxmlformats.org/officeDocument/2006/relationships/hyperlink" Target="https://rems.ed.gov/TrainingPackage.aspx"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s://rems.ed.gov/docs/CDC_CPTEDSchoolAssessment.pdf" TargetMode="External"/><Relationship Id="rId2" Type="http://schemas.openxmlformats.org/officeDocument/2006/relationships/notesSlide" Target="../notesSlides/notesSlide169.xml"/><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4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70.xm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44.png"/><Relationship Id="rId4" Type="http://schemas.openxmlformats.org/officeDocument/2006/relationships/hyperlink" Target="https://www.ojp.gov/pdffiles1/nij/nlectc/252856.pdf" TargetMode="External"/></Relationships>
</file>

<file path=ppt/slides/_rels/slide171.xml.rels><?xml version="1.0" encoding="UTF-8" standalone="yes"?>
<Relationships xmlns="http://schemas.openxmlformats.org/package/2006/relationships"><Relationship Id="rId3" Type="http://schemas.openxmlformats.org/officeDocument/2006/relationships/hyperlink" Target="https://passk12.org/guidelines-resources/pass-school-security-guidelines/" TargetMode="External"/><Relationship Id="rId2" Type="http://schemas.openxmlformats.org/officeDocument/2006/relationships/notesSlide" Target="../notesSlides/notesSlide171.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46.png"/><Relationship Id="rId4" Type="http://schemas.openxmlformats.org/officeDocument/2006/relationships/image" Target="../media/image145.png"/></Relationships>
</file>

<file path=ppt/slides/_rels/slide172.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10.png"/><Relationship Id="rId2" Type="http://schemas.openxmlformats.org/officeDocument/2006/relationships/notesSlide" Target="../notesSlides/notesSlide172.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hyperlink" Target="https://www.cisa.gov/sites/default/files/2022-11/k12-school-security-guide-3rd-edition-022022-508.pdf" TargetMode="External"/><Relationship Id="rId4" Type="http://schemas.openxmlformats.org/officeDocument/2006/relationships/image" Target="../media/image148.png"/></Relationships>
</file>

<file path=ppt/slides/_rels/slide1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73.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file:////Users/masonwooldridge/Library/Group%20Containers/UBF8T346G9.ms/WebArchiveCopyPasteTempFiles/com.microsoft.Word/DCC6WCPkPTbClIOy5dtVrKSOxayDfX6R8n5il88mBREr++jxHt1Mu5K7lDEj5cVv3go+XAHYK34xT3JfwNmMs6riTZpQQAAAABJRU5ErkJggg=="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4.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hyperlink" Target="mailto:ra-pspoffdomesticsecurity@pa.gov" TargetMode="External"/><Relationship Id="rId4" Type="http://schemas.openxmlformats.org/officeDocument/2006/relationships/image" Target="file:////Users/masonwooldridge/Library/Group%20Containers/UBF8T346G9.ms/WebArchiveCopyPasteTempFiles/com.microsoft.Word/2Q=="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7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jpeg"/><Relationship Id="rId7" Type="http://schemas.openxmlformats.org/officeDocument/2006/relationships/image" Target="../media/image37.jpeg"/><Relationship Id="rId2" Type="http://schemas.openxmlformats.org/officeDocument/2006/relationships/notesSlide" Target="../notesSlides/notesSlide176.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jpeg"/></Relationships>
</file>

<file path=ppt/slides/_rels/slide177.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6.jpeg"/><Relationship Id="rId2" Type="http://schemas.openxmlformats.org/officeDocument/2006/relationships/notesSlide" Target="../notesSlides/notesSlide177.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55.jpeg"/><Relationship Id="rId4" Type="http://schemas.openxmlformats.org/officeDocument/2006/relationships/image" Target="../media/image154.jpeg"/></Relationships>
</file>

<file path=ppt/slides/_rels/slide17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7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8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8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8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8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8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8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8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8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1.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9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2.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93.xml.rels><?xml version="1.0" encoding="UTF-8" standalone="yes"?>
<Relationships xmlns="http://schemas.openxmlformats.org/package/2006/relationships"><Relationship Id="rId3" Type="http://schemas.openxmlformats.org/officeDocument/2006/relationships/hyperlink" Target="https://www.pema.pa.gov/Preparedness/Planning/Community-Planning/School-Safety/Pages/default.aspx" TargetMode="External"/><Relationship Id="rId2" Type="http://schemas.openxmlformats.org/officeDocument/2006/relationships/notesSlide" Target="../notesSlides/notesSlide193.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72.png"/></Relationships>
</file>

<file path=ppt/slides/_rels/slide194.xml.rels><?xml version="1.0" encoding="UTF-8" standalone="yes"?>
<Relationships xmlns="http://schemas.openxmlformats.org/package/2006/relationships"><Relationship Id="rId3" Type="http://schemas.openxmlformats.org/officeDocument/2006/relationships/hyperlink" Target="https://rems.ed.gov/?AspxAutoDetectCookieSupport=1" TargetMode="External"/><Relationship Id="rId2" Type="http://schemas.openxmlformats.org/officeDocument/2006/relationships/notesSlide" Target="../notesSlides/notesSlide194.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73.png"/></Relationships>
</file>

<file path=ppt/slides/_rels/slide195.xml.rels><?xml version="1.0" encoding="UTF-8" standalone="yes"?>
<Relationships xmlns="http://schemas.openxmlformats.org/package/2006/relationships"><Relationship Id="rId3" Type="http://schemas.openxmlformats.org/officeDocument/2006/relationships/hyperlink" Target="https://training.fema.gov/programs/emischool/el361toolkit/start.htm" TargetMode="External"/><Relationship Id="rId2" Type="http://schemas.openxmlformats.org/officeDocument/2006/relationships/notesSlide" Target="../notesSlides/notesSlide195.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74.png"/></Relationships>
</file>

<file path=ppt/slides/_rels/slide196.xml.rels><?xml version="1.0" encoding="UTF-8" standalone="yes"?>
<Relationships xmlns="http://schemas.openxmlformats.org/package/2006/relationships"><Relationship Id="rId3" Type="http://schemas.openxmlformats.org/officeDocument/2006/relationships/hyperlink" Target="https://www.ready.gov/" TargetMode="External"/><Relationship Id="rId2" Type="http://schemas.openxmlformats.org/officeDocument/2006/relationships/notesSlide" Target="../notesSlides/notesSlide196.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76.png"/><Relationship Id="rId4" Type="http://schemas.openxmlformats.org/officeDocument/2006/relationships/image" Target="../media/image175.png"/></Relationships>
</file>

<file path=ppt/slides/_rels/slide197.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hyperlink" Target="https://www.pema.pa.gov/Preparedness/NIMS/Documents/NIMS-Implementation-Strategy-2022-2027.pdf" TargetMode="External"/><Relationship Id="rId7" Type="http://schemas.openxmlformats.org/officeDocument/2006/relationships/hyperlink" Target="https://www.pema.pa.gov/Preparedness/Training-Exercises/Pages/Pennsylvania-Integrated-Preparedness-Calendar.aspx" TargetMode="External"/><Relationship Id="rId12" Type="http://schemas.openxmlformats.org/officeDocument/2006/relationships/image" Target="../media/image181.png"/><Relationship Id="rId2" Type="http://schemas.openxmlformats.org/officeDocument/2006/relationships/notesSlide" Target="../notesSlides/notesSlide197.xml"/><Relationship Id="rId1" Type="http://schemas.openxmlformats.org/officeDocument/2006/relationships/slideLayout" Target="../slideLayouts/slideLayout7.xml"/><Relationship Id="rId6" Type="http://schemas.openxmlformats.org/officeDocument/2006/relationships/image" Target="../media/image178.png"/><Relationship Id="rId11" Type="http://schemas.openxmlformats.org/officeDocument/2006/relationships/image" Target="../media/image110.png"/><Relationship Id="rId5" Type="http://schemas.openxmlformats.org/officeDocument/2006/relationships/hyperlink" Target="https://www.train.org/pa/welcome" TargetMode="External"/><Relationship Id="rId10" Type="http://schemas.openxmlformats.org/officeDocument/2006/relationships/image" Target="../media/image180.png"/><Relationship Id="rId4" Type="http://schemas.openxmlformats.org/officeDocument/2006/relationships/image" Target="../media/image177.png"/><Relationship Id="rId9" Type="http://schemas.openxmlformats.org/officeDocument/2006/relationships/hyperlink" Target="https://www.fema.gov/sites/default/files/documents/fema_cpg-101-v3-developing-maintaining-eops.pdf"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98.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99.xml.rels><?xml version="1.0" encoding="UTF-8" standalone="yes"?>
<Relationships xmlns="http://schemas.openxmlformats.org/package/2006/relationships"><Relationship Id="rId3" Type="http://schemas.openxmlformats.org/officeDocument/2006/relationships/hyperlink" Target="https://training.fema.gov/is/courseoverview.aspx?code=IS-100.c&amp;lang=en" TargetMode="External"/><Relationship Id="rId2" Type="http://schemas.openxmlformats.org/officeDocument/2006/relationships/notesSlide" Target="../notesSlides/notesSlide199.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hyperlink" Target="https://training.fema.gov/is/courseoverview.aspx?code=IS-362.a&amp;lang=en" TargetMode="External"/><Relationship Id="rId4" Type="http://schemas.openxmlformats.org/officeDocument/2006/relationships/hyperlink" Target="https://training.fema.gov/is/courseoverview.aspx?code=IS-200.c&amp;lang=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hyperlink" Target="https://training.fema.gov/is/courseoverview.aspx?code=IS-360&amp;lang=en" TargetMode="External"/><Relationship Id="rId2" Type="http://schemas.openxmlformats.org/officeDocument/2006/relationships/notesSlide" Target="../notesSlides/notesSlide200.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hyperlink" Target="https://training.fema.gov/is/courseoverview.aspx?code=IS-800.d&amp;lang=en" TargetMode="External"/><Relationship Id="rId4" Type="http://schemas.openxmlformats.org/officeDocument/2006/relationships/hyperlink" Target="https://training.fema.gov/is/courseoverview.aspx?code=IS-700.b&amp;lang=en" TargetMode="External"/></Relationships>
</file>

<file path=ppt/slides/_rels/slide20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0.png"/><Relationship Id="rId7" Type="http://schemas.openxmlformats.org/officeDocument/2006/relationships/diagramColors" Target="../diagrams/colors2.xml"/><Relationship Id="rId2" Type="http://schemas.openxmlformats.org/officeDocument/2006/relationships/notesSlide" Target="../notesSlides/notesSlide20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02.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6.jpeg"/><Relationship Id="rId2" Type="http://schemas.openxmlformats.org/officeDocument/2006/relationships/notesSlide" Target="../notesSlides/notesSlide202.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55.jpeg"/><Relationship Id="rId4" Type="http://schemas.openxmlformats.org/officeDocument/2006/relationships/image" Target="../media/image154.jpeg"/></Relationships>
</file>

<file path=ppt/slides/_rels/slide20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03.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0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04.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0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05.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0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06.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0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07.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0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08.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0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09.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0.xml.rels><?xml version="1.0" encoding="UTF-8" standalone="yes"?>
<Relationships xmlns="http://schemas.openxmlformats.org/package/2006/relationships"><Relationship Id="rId3" Type="http://schemas.openxmlformats.org/officeDocument/2006/relationships/hyperlink" Target="https://www.ecfr.gov/current/title-34/subtitle-A/part-99" TargetMode="External"/><Relationship Id="rId2" Type="http://schemas.openxmlformats.org/officeDocument/2006/relationships/notesSlide" Target="../notesSlides/notesSlide210.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hyperlink" Target="https://aspe.hhs.gov/reports/health-insurance-portability-accountability-act-1996" TargetMode="External"/><Relationship Id="rId4" Type="http://schemas.openxmlformats.org/officeDocument/2006/relationships/hyperlink" Target="https://www.ecfr.gov/current/title-34/subtitle-B/chapter-III/part-300"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11.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1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12.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1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13.xml"/><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hyperlink" Target="https://www.education.pa.gov/Documents/K-12/Safe%20Schools/Model%20Memorandum%20of%20Understanding%20with%20Law%20Enforcement%20Agency.pdf" TargetMode="External"/><Relationship Id="rId4" Type="http://schemas.openxmlformats.org/officeDocument/2006/relationships/image" Target="../media/image110.png"/></Relationships>
</file>

<file path=ppt/slides/_rels/slide21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14.xml"/><Relationship Id="rId1" Type="http://schemas.openxmlformats.org/officeDocument/2006/relationships/slideLayout" Target="../slideLayouts/slideLayout7.xml"/><Relationship Id="rId5" Type="http://schemas.openxmlformats.org/officeDocument/2006/relationships/hyperlink" Target="https://www.education.pa.gov/Documents/K-12/Safe%20Schools/Model%20Memorandum%20of%20Understanding%20with%20Law%20Enforcement%20Agency.pdf" TargetMode="External"/><Relationship Id="rId4" Type="http://schemas.openxmlformats.org/officeDocument/2006/relationships/image" Target="../media/image110.png"/></Relationships>
</file>

<file path=ppt/slides/_rels/slide21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15.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1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16.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1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17.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1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18.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1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19.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2.xml.rels><?xml version="1.0" encoding="UTF-8" standalone="yes"?>
<Relationships xmlns="http://schemas.openxmlformats.org/package/2006/relationships"><Relationship Id="rId3" Type="http://schemas.openxmlformats.org/officeDocument/2006/relationships/hyperlink" Target="https://www.education.pa.gov/Schools/safeschools/laws/Pages/Act126.asp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jpeg"/><Relationship Id="rId7" Type="http://schemas.openxmlformats.org/officeDocument/2006/relationships/image" Target="../media/image37.jpeg"/><Relationship Id="rId2" Type="http://schemas.openxmlformats.org/officeDocument/2006/relationships/notesSlide" Target="../notesSlides/notesSlide220.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jpeg"/></Relationships>
</file>

<file path=ppt/slides/_rels/slide22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21.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2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22.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2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23.xml"/><Relationship Id="rId1" Type="http://schemas.openxmlformats.org/officeDocument/2006/relationships/slideLayout" Target="../slideLayouts/slideLayout7.xml"/><Relationship Id="rId5" Type="http://schemas.openxmlformats.org/officeDocument/2006/relationships/hyperlink" Target="https://www.pema.pa.gov/Preparedness/Planning/Community-Planning/Documents/School-Safety-Planning/PEMA-Model-School-EOP.docx" TargetMode="External"/><Relationship Id="rId4" Type="http://schemas.openxmlformats.org/officeDocument/2006/relationships/image" Target="../media/image110.png"/></Relationships>
</file>

<file path=ppt/slides/_rels/slide22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24.xml"/><Relationship Id="rId1" Type="http://schemas.openxmlformats.org/officeDocument/2006/relationships/slideLayout" Target="../slideLayouts/slideLayout7.xml"/><Relationship Id="rId6" Type="http://schemas.openxmlformats.org/officeDocument/2006/relationships/image" Target="../media/image207.png"/><Relationship Id="rId5" Type="http://schemas.openxmlformats.org/officeDocument/2006/relationships/hyperlink" Target="https://www.pema.pa.gov/Preparedness/Planning/Community-Planning/School-Safety/Pages/default.aspx" TargetMode="External"/><Relationship Id="rId4" Type="http://schemas.openxmlformats.org/officeDocument/2006/relationships/image" Target="../media/image110.png"/></Relationships>
</file>

<file path=ppt/slides/_rels/slide22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25.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2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26.xml"/><Relationship Id="rId1" Type="http://schemas.openxmlformats.org/officeDocument/2006/relationships/slideLayout" Target="../slideLayouts/slideLayout7.xml"/><Relationship Id="rId5" Type="http://schemas.openxmlformats.org/officeDocument/2006/relationships/hyperlink" Target="https://rems.ed.gov/Docs/Zip%20Files/Communications_Warning.zip" TargetMode="External"/><Relationship Id="rId4" Type="http://schemas.openxmlformats.org/officeDocument/2006/relationships/image" Target="../media/image110.png"/></Relationships>
</file>

<file path=ppt/slides/_rels/slide22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27.xml"/><Relationship Id="rId1" Type="http://schemas.openxmlformats.org/officeDocument/2006/relationships/slideLayout" Target="../slideLayouts/slideLayout7.xml"/><Relationship Id="rId5" Type="http://schemas.openxmlformats.org/officeDocument/2006/relationships/hyperlink" Target="https://www.nasponline.org/resources-and-publications/resources-and-podcasts/school-safety-and-crisis/media-and-social-media-resources/social-media-and-school-crises/using-social-media-before-during-and-after-school-crises" TargetMode="External"/><Relationship Id="rId4" Type="http://schemas.openxmlformats.org/officeDocument/2006/relationships/image" Target="../media/image110.png"/></Relationships>
</file>

<file path=ppt/slides/_rels/slide22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28.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2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29.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30.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3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31.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3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32.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3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33.xml"/><Relationship Id="rId1" Type="http://schemas.openxmlformats.org/officeDocument/2006/relationships/slideLayout" Target="../slideLayouts/slideLayout7.xml"/><Relationship Id="rId5" Type="http://schemas.openxmlformats.org/officeDocument/2006/relationships/hyperlink" Target="https://preptoolkit.fema.gov/documents/1269813/1269865/After+Action+Report_Improvement+Plan_Improvement+Planning_HSEEP+Template_2020_508.docx/ed0e143d-2a0f-132a-b645-e871e73825ae?t=1608650336529&amp;download=true" TargetMode="External"/><Relationship Id="rId4" Type="http://schemas.openxmlformats.org/officeDocument/2006/relationships/image" Target="../media/image110.png"/></Relationships>
</file>

<file path=ppt/slides/_rels/slide23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34.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3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35.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3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36.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3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37.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3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38.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3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39.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4.xml.rels><?xml version="1.0" encoding="UTF-8" standalone="yes"?>
<Relationships xmlns="http://schemas.openxmlformats.org/package/2006/relationships"><Relationship Id="rId3" Type="http://schemas.openxmlformats.org/officeDocument/2006/relationships/hyperlink" Target="https://www.pattan.net/Multi-Tiered-System-of-Support/MULTI-TIERED-SYSTEM-OF-SUPPORT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40.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4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41.xml"/><Relationship Id="rId1" Type="http://schemas.openxmlformats.org/officeDocument/2006/relationships/slideLayout" Target="../slideLayouts/slideLayout7.xml"/><Relationship Id="rId5" Type="http://schemas.openxmlformats.org/officeDocument/2006/relationships/hyperlink" Target="https://www.fema.gov/emergency-managers/nims" TargetMode="External"/><Relationship Id="rId4" Type="http://schemas.openxmlformats.org/officeDocument/2006/relationships/image" Target="../media/image110.png"/></Relationships>
</file>

<file path=ppt/slides/_rels/slide24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42.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4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43.xml"/><Relationship Id="rId1" Type="http://schemas.openxmlformats.org/officeDocument/2006/relationships/slideLayout" Target="../slideLayouts/slideLayout7.xml"/><Relationship Id="rId5" Type="http://schemas.openxmlformats.org/officeDocument/2006/relationships/hyperlink" Target="https://training.fema.gov/emiweb/is/is100c/english/handouts/ics_for_schools.pdf" TargetMode="External"/><Relationship Id="rId4" Type="http://schemas.openxmlformats.org/officeDocument/2006/relationships/image" Target="../media/image110.png"/></Relationships>
</file>

<file path=ppt/slides/_rels/slide24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44.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4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45.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4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46.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4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47.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231.png"/><Relationship Id="rId4" Type="http://schemas.openxmlformats.org/officeDocument/2006/relationships/hyperlink" Target="https://www.nasponline.org/resources-and-publications/resources-and-podcasts/school-safety-and-crisis/systems-level-prevention/best-practice-considerations-for-armed-assailant-drills-in-schools" TargetMode="External"/></Relationships>
</file>

<file path=ppt/slides/_rels/slide24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48.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4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49.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5.xml.rels><?xml version="1.0" encoding="UTF-8" standalone="yes"?>
<Relationships xmlns="http://schemas.openxmlformats.org/package/2006/relationships"><Relationship Id="rId3" Type="http://schemas.openxmlformats.org/officeDocument/2006/relationships/hyperlink" Target="https://www.pattan.net/Multi-Tiered-System-of-Support/MULTI-TIERED-SYSTEM-OF-SUPPORTS"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9.png"/></Relationships>
</file>

<file path=ppt/slides/_rels/slide25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50.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5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51.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5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52.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5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53.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5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54.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hyperlink" Target="https://www.legis.state.pa.us/cfdocs/legis/LI/uconsCheck.cfm?txtType=HTM&amp;yr=1949&amp;sessInd=0&amp;smthLwInd=0&amp;act=14&amp;chpt=13B&amp;sctn=9&amp;subsctn=0"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NULL" TargetMode="External"/><Relationship Id="rId5" Type="http://schemas.openxmlformats.org/officeDocument/2006/relationships/hyperlink" Target="https://www.legis.state.pa.us/cfdocs/legis/LI/uconsCheck.cfm?txtType=HTM&amp;yr=1949&amp;sessInd=0&amp;smthLwInd=0&amp;act=014&amp;chpt=13C" TargetMode="External"/><Relationship Id="rId4" Type="http://schemas.openxmlformats.org/officeDocument/2006/relationships/hyperlink" Target="https://www.legis.state.pa.us/cfdocs/legis/LI/uconsCheck.cfm?txtType=HTM&amp;yr=1949&amp;sessInd=0&amp;smthLwInd=0&amp;act=14&amp;chpt=13B&amp;sctn=10&amp;subsctn=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legis.state.pa.us/cfdocs/legis/LI/uconsCheck.cfm?txtType=HTM&amp;yr=1949&amp;sessInd=0&amp;smthLwInd=0&amp;act=14&amp;chpt=13B&amp;sctn=9&amp;subsctn=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pacodeandbulletin.gov/Display/pacode?file=/secure/pacode/data/022/chapter14/s14.133.html&amp;d=reduce" TargetMode="External"/><Relationship Id="rId3" Type="http://schemas.openxmlformats.org/officeDocument/2006/relationships/hyperlink" Target="https://codes.findlaw.com/pa/title-24-ps-education/pa-st-sect-24-12-1205-6/" TargetMode="External"/><Relationship Id="rId7" Type="http://schemas.openxmlformats.org/officeDocument/2006/relationships/hyperlink" Target="https://codes.findlaw.com/pa/title-24-ps-education/pa-st-sect-24-14-1424/" TargetMode="External"/><Relationship Id="rId12"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education.pa.gov/Schools/safeschools/laws/Pages/Act71.aspx" TargetMode="External"/><Relationship Id="rId11" Type="http://schemas.openxmlformats.org/officeDocument/2006/relationships/hyperlink" Target="https://www.legis.state.pa.us/cfdocs/legis/LI/uconsCheck.cfm?txtType=HTM&amp;yr=1949&amp;sessInd=0&amp;smthLwInd=0&amp;act=14&amp;chpt=13B&amp;sctn=10&amp;subsctn=0" TargetMode="External"/><Relationship Id="rId5" Type="http://schemas.openxmlformats.org/officeDocument/2006/relationships/hyperlink" Target="https://codes.findlaw.com/pa/title-24-ps-education/pa-st-sect-24-12-1205-7/" TargetMode="External"/><Relationship Id="rId10" Type="http://schemas.openxmlformats.org/officeDocument/2006/relationships/hyperlink" Target="https://www.legis.state.pa.us/cfdocs/legis/LI/uconsCheck.cfm?txtType=HTM&amp;yr=1949&amp;sessInd=0&amp;smthLwInd=0&amp;act=14&amp;chpt=13B&amp;sctn=16&amp;subsctn=0" TargetMode="External"/><Relationship Id="rId4" Type="http://schemas.openxmlformats.org/officeDocument/2006/relationships/hyperlink" Target="https://www.pccd.pa.gov/schoolsafety/Pages/Act-18-Resources-for-PA-School-Entities.aspx" TargetMode="External"/><Relationship Id="rId9" Type="http://schemas.openxmlformats.org/officeDocument/2006/relationships/hyperlink" Target="https://www.education.pa.gov/Schools/safeschools/laws/Act67/Pages/default.aspx"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pak12ssstp.org/training/"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thebluediamondgallery.com/tablet/a/academic.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jpeg"/><Relationship Id="rId7"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4.sv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4.sv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8" Type="http://schemas.openxmlformats.org/officeDocument/2006/relationships/hyperlink" Target="https://www.ecfr.gov/current/title-34/subtitle-B/chapter-III/part-300" TargetMode="External"/><Relationship Id="rId3" Type="http://schemas.openxmlformats.org/officeDocument/2006/relationships/hyperlink" Target="https://www2.ed.gov/policy/gen/guid/fpco/ferpa/index.html#:~:text=The%20Family%20Educational%20Rights%20and,the%20U.S.%20Department%20of%20Education." TargetMode="External"/><Relationship Id="rId7" Type="http://schemas.openxmlformats.org/officeDocument/2006/relationships/hyperlink" Target="https://www.ecfr.gov/current/title-34/subtitle-A/part-99?toc=1"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law.cornell.edu/uscode/text/20/1232g" TargetMode="External"/><Relationship Id="rId5" Type="http://schemas.openxmlformats.org/officeDocument/2006/relationships/hyperlink" Target="https://aspe.hhs.gov/reports/health-insurance-portability-accountability-act-1996" TargetMode="External"/><Relationship Id="rId4" Type="http://schemas.openxmlformats.org/officeDocument/2006/relationships/hyperlink" Target="https://sites.ed.gov/idea/about-idea/#:~:text=The%20Individuals%20with%20Disabilities%20Education,related%20services%20to%20those%20children." TargetMode="External"/><Relationship Id="rId9" Type="http://schemas.openxmlformats.org/officeDocument/2006/relationships/hyperlink" Target="https://www.hhs.gov/hipaa/for-professionals/faq/513/does-hipaa-apply-to-an-elementary-school/index.html"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education.pa.gov/Documents/K-12/Safe%20Schools/MentalHealth/Empowerment%20Through%20Common%20Langauge%20in%20PA.pdf"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areti-aroundtheworldinenglish.blogspot.com/2014/05/natural-disasters-crossword-puzzle.html"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pccd.pa.gov/Juvenile-Justice/Documents/2021%20PAYS/PAYS%202021%20State%20Report.Final.pdf"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youtube.com/watch?v=Hh1idR1XkC4"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pak12ssstp.org/training/" TargetMode="External"/><Relationship Id="rId3" Type="http://schemas.openxmlformats.org/officeDocument/2006/relationships/hyperlink" Target="https://www.legis.state.pa.us/cfdocs/legis/LI/uconsCheck.cfm?txtType=HTM&amp;yr=1949&amp;sessInd=0&amp;smthLwInd=0&amp;act=014&amp;chpt=13B" TargetMode="External"/><Relationship Id="rId7" Type="http://schemas.openxmlformats.org/officeDocument/2006/relationships/hyperlink" Target="https://www.legis.state.pa.us/cfdocs/legis/li/uconsCheck.cfm?yr=2022&amp;sessInd=0&amp;act=5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legis.state.pa.us/cfdocs/legis/li/uconsCheck.cfm?yr=2020&amp;sessInd=0&amp;act=30" TargetMode="External"/><Relationship Id="rId5" Type="http://schemas.openxmlformats.org/officeDocument/2006/relationships/hyperlink" Target="https://www.legis.state.pa.us/cfdocs/legis/li/uconsCheck.cfm?yr=2019&amp;sessInd=0&amp;act=67" TargetMode="External"/><Relationship Id="rId4" Type="http://schemas.openxmlformats.org/officeDocument/2006/relationships/hyperlink" Target="https://www.legis.state.pa.us/cfdocs/legis/li/uconsCheck.cfm?yr=2019&amp;sessInd=0&amp;act=18" TargetMode="External"/><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5.png"/><Relationship Id="rId7" Type="http://schemas.openxmlformats.org/officeDocument/2006/relationships/hyperlink" Target="https://www.neurosequential.com/nme"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hyperlink" Target="https://vimeo.com/109042767"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60.pn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conflictcenter.org/the-5-rs-of-restorative-justice/#:~:text=A%20great%20way%20to%20understand,Title%2C%20founder%20of%20Resolutionaries)." TargetMode="External"/><Relationship Id="rId7" Type="http://schemas.openxmlformats.org/officeDocument/2006/relationships/hyperlink" Target="https://www.samhsa.gov/resource-search/ebp"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s://youth.gov/federal-links/samhsa%25E2%2580%2599s-national-registry-evidence-based-programs-and-practices-nrepp#:~:text=NREPP%20is%20a%20voluntary%20rating,that%20meet%20established%20evidentiary%20criteria." TargetMode="External"/><Relationship Id="rId5" Type="http://schemas.openxmlformats.org/officeDocument/2006/relationships/hyperlink" Target="https://ojjdp.ojp.gov/" TargetMode="External"/><Relationship Id="rId4" Type="http://schemas.openxmlformats.org/officeDocument/2006/relationships/hyperlink" Target="https://www.blueprintsprograms.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legis.state.pa.us/cfdocs/legis/LI/uconsCheck.cfm?txtType=HTM&amp;yr=1949&amp;sessInd=0&amp;smthLwInd=0&amp;act=014&amp;chpt=13E" TargetMode="External"/><Relationship Id="rId4" Type="http://schemas.openxmlformats.org/officeDocument/2006/relationships/hyperlink" Target="https://www.legis.state.pa.us/cfdocs/legis/LI/uconsCheck.cfm?txtType=HTM&amp;yr=1949&amp;sessInd=0&amp;smthLwInd=0&amp;act=014&amp;chpt=13B"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pccd.pa.gov/schoolsafety/Documents/Model%20Trauma-Informed%20Approach%20Plan%20-%20Guidelines%20for%20School%20Entities.pdf"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pacodeandbulletin.gov/Display/pacode?file=/secure/pacode/data/022/chapter14/s14.121.html&amp;d=reduce"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1.jpeg"/><Relationship Id="rId7" Type="http://schemas.openxmlformats.org/officeDocument/2006/relationships/image" Target="../media/image68.jpe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35.jpeg"/><Relationship Id="rId4" Type="http://schemas.openxmlformats.org/officeDocument/2006/relationships/image" Target="../media/image66.jpeg"/></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8.xml.rels><?xml version="1.0" encoding="UTF-8" standalone="yes"?>
<Relationships xmlns="http://schemas.openxmlformats.org/package/2006/relationships"><Relationship Id="rId3" Type="http://schemas.openxmlformats.org/officeDocument/2006/relationships/hyperlink" Target="https://www.thetrevorproject.org/survey-2021/"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77.png"/><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legis.state.pa.us/cfdocs/legis/LI/uconsCheck.cfm?txtType=HTM&amp;yr=1949&amp;sessInd=0&amp;smthLwInd=0&amp;act=14&amp;chpt=15&amp;sctn=26&amp;subsctn=0"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pacodeandbulletin.gov/Display/pacode?file=/secure/pacode/data/022/chapter12/s12.12.html&amp;d=reduce"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6" name="Google Shape;96;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3" cy="3240750"/>
          </a:xfrm>
          <a:prstGeom prst="rect">
            <a:avLst/>
          </a:prstGeom>
          <a:noFill/>
          <a:ln>
            <a:noFill/>
          </a:ln>
        </p:spPr>
      </p:pic>
      <p:sp>
        <p:nvSpPr>
          <p:cNvPr id="97" name="Google Shape;97;p1"/>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pic>
        <p:nvPicPr>
          <p:cNvPr id="98" name="Google Shape;98;p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800" y="1715875"/>
            <a:ext cx="8255426" cy="5124826"/>
          </a:xfrm>
          <a:prstGeom prst="rect">
            <a:avLst/>
          </a:prstGeom>
          <a:noFill/>
          <a:ln>
            <a:noFill/>
          </a:ln>
        </p:spPr>
      </p:pic>
      <p:pic>
        <p:nvPicPr>
          <p:cNvPr id="99" name="Google Shape;99;p1"/>
          <p:cNvPicPr preferRelativeResize="0"/>
          <p:nvPr/>
        </p:nvPicPr>
        <p:blipFill rotWithShape="1">
          <a:blip r:embed="rId5">
            <a:alphaModFix/>
          </a:blip>
          <a:srcRect/>
          <a:stretch/>
        </p:blipFill>
        <p:spPr>
          <a:xfrm>
            <a:off x="7066023" y="3133635"/>
            <a:ext cx="5137524" cy="3707693"/>
          </a:xfrm>
          <a:prstGeom prst="rect">
            <a:avLst/>
          </a:prstGeom>
          <a:noFill/>
          <a:ln>
            <a:noFill/>
          </a:ln>
        </p:spPr>
      </p:pic>
      <p:pic>
        <p:nvPicPr>
          <p:cNvPr id="100" name="Google Shape;100;p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285721" y="17934"/>
            <a:ext cx="4910510" cy="3401703"/>
          </a:xfrm>
          <a:prstGeom prst="rect">
            <a:avLst/>
          </a:prstGeom>
          <a:noFill/>
          <a:ln>
            <a:noFill/>
          </a:ln>
        </p:spPr>
      </p:pic>
      <p:pic>
        <p:nvPicPr>
          <p:cNvPr id="101" name="Google Shape;101;p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0" y="22247"/>
            <a:ext cx="4773800" cy="3035029"/>
          </a:xfrm>
          <a:prstGeom prst="rect">
            <a:avLst/>
          </a:prstGeom>
          <a:noFill/>
          <a:ln>
            <a:noFill/>
          </a:ln>
        </p:spPr>
      </p:pic>
      <p:pic>
        <p:nvPicPr>
          <p:cNvPr id="102" name="Google Shape;102;p1"/>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979722" y="21619"/>
            <a:ext cx="4822543" cy="3075497"/>
          </a:xfrm>
          <a:prstGeom prst="rect">
            <a:avLst/>
          </a:prstGeom>
          <a:noFill/>
          <a:ln>
            <a:noFill/>
          </a:ln>
        </p:spPr>
      </p:pic>
      <p:sp>
        <p:nvSpPr>
          <p:cNvPr id="103" name="Google Shape;103;p1"/>
          <p:cNvSpPr/>
          <p:nvPr/>
        </p:nvSpPr>
        <p:spPr>
          <a:xfrm>
            <a:off x="19802" y="3056961"/>
            <a:ext cx="12207200" cy="854580"/>
          </a:xfrm>
          <a:prstGeom prst="rect">
            <a:avLst/>
          </a:prstGeom>
          <a:solidFill>
            <a:srgbClr val="222A35">
              <a:alpha val="4627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105" name="Google Shape;105;p1"/>
          <p:cNvSpPr txBox="1"/>
          <p:nvPr/>
        </p:nvSpPr>
        <p:spPr>
          <a:xfrm>
            <a:off x="-691485" y="3137680"/>
            <a:ext cx="13572332"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orbel"/>
              <a:buNone/>
            </a:pPr>
            <a:r>
              <a:rPr lang="en-US" sz="3200" b="1" i="0" u="none" strike="noStrike" cap="none">
                <a:solidFill>
                  <a:schemeClr val="lt1"/>
                </a:solidFill>
                <a:ea typeface="Corbel"/>
                <a:cs typeface="Corbel"/>
                <a:sym typeface="Corbel"/>
              </a:rPr>
              <a:t>SCHOOL SAFETY AND SECURITY COORDINATOR </a:t>
            </a:r>
            <a:r>
              <a:rPr lang="en-US" sz="3200" b="1">
                <a:solidFill>
                  <a:schemeClr val="lt1"/>
                </a:solidFill>
                <a:ea typeface="Corbel"/>
                <a:cs typeface="Corbel"/>
                <a:sym typeface="Corbel"/>
              </a:rPr>
              <a:t>TRAINING</a:t>
            </a:r>
            <a:endParaRPr lang="en-US" sz="3200" b="1" i="0" u="none" strike="noStrike" cap="none">
              <a:solidFill>
                <a:schemeClr val="lt1"/>
              </a:solidFill>
              <a:ea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3" cy="3240750"/>
          </a:xfrm>
          <a:prstGeom prst="rect">
            <a:avLst/>
          </a:prstGeom>
          <a:noFill/>
          <a:ln>
            <a:noFill/>
          </a:ln>
        </p:spPr>
      </p:pic>
      <p:sp>
        <p:nvSpPr>
          <p:cNvPr id="166" name="Google Shape;166;p17"/>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167" name="Google Shape;167;p17"/>
          <p:cNvSpPr/>
          <p:nvPr/>
        </p:nvSpPr>
        <p:spPr>
          <a:xfrm>
            <a:off x="19802" y="3056960"/>
            <a:ext cx="12207200" cy="1158581"/>
          </a:xfrm>
          <a:prstGeom prst="rect">
            <a:avLst/>
          </a:prstGeom>
          <a:solidFill>
            <a:srgbClr val="222A35">
              <a:alpha val="4627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cxnSp>
        <p:nvCxnSpPr>
          <p:cNvPr id="168" name="Google Shape;168;p17"/>
          <p:cNvCxnSpPr/>
          <p:nvPr/>
        </p:nvCxnSpPr>
        <p:spPr>
          <a:xfrm>
            <a:off x="1840" y="4246028"/>
            <a:ext cx="12256790" cy="0"/>
          </a:xfrm>
          <a:prstGeom prst="straightConnector1">
            <a:avLst/>
          </a:prstGeom>
          <a:noFill/>
          <a:ln w="12700" cap="flat" cmpd="sng">
            <a:solidFill>
              <a:schemeClr val="lt1"/>
            </a:solidFill>
            <a:prstDash val="solid"/>
            <a:miter lim="800000"/>
            <a:headEnd type="none" w="sm" len="sm"/>
            <a:tailEnd type="none" w="sm" len="sm"/>
          </a:ln>
        </p:spPr>
      </p:cxnSp>
      <p:sp>
        <p:nvSpPr>
          <p:cNvPr id="169" name="Google Shape;169;p17"/>
          <p:cNvSpPr txBox="1"/>
          <p:nvPr/>
        </p:nvSpPr>
        <p:spPr>
          <a:xfrm>
            <a:off x="19804" y="3127850"/>
            <a:ext cx="507120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orbel"/>
              <a:buNone/>
            </a:pPr>
            <a:r>
              <a:rPr lang="en-US" sz="2800" b="1" i="0" u="none" strike="noStrike" cap="none">
                <a:solidFill>
                  <a:schemeClr val="lt1"/>
                </a:solidFill>
                <a:ea typeface="Corbel"/>
                <a:cs typeface="Corbel"/>
                <a:sym typeface="Corbel"/>
              </a:rPr>
              <a:t>CASE STUDY: </a:t>
            </a:r>
            <a:r>
              <a:rPr lang="en-US" sz="2800" b="1">
                <a:solidFill>
                  <a:schemeClr val="lt1"/>
                </a:solidFill>
                <a:ea typeface="Corbel"/>
                <a:cs typeface="Corbel"/>
                <a:sym typeface="Corbel"/>
              </a:rPr>
              <a:t>MEET </a:t>
            </a:r>
            <a:r>
              <a:rPr lang="en-US" sz="2800" b="1" i="0" u="none" strike="noStrike" cap="none">
                <a:solidFill>
                  <a:schemeClr val="lt1"/>
                </a:solidFill>
                <a:ea typeface="Corbel"/>
                <a:cs typeface="Corbel"/>
                <a:sym typeface="Corbel"/>
              </a:rPr>
              <a:t>ALEX</a:t>
            </a:r>
            <a:endParaRPr lang="en-US" sz="2800" b="1" i="0" u="none" strike="noStrike" cap="none">
              <a:solidFill>
                <a:schemeClr val="lt1"/>
              </a:solidFill>
              <a:ea typeface="Corbel"/>
              <a:cs typeface="Corbel"/>
            </a:endParaRPr>
          </a:p>
          <a:p>
            <a:pPr marL="0" marR="0" lvl="0" indent="0" algn="ctr" rtl="0">
              <a:spcBef>
                <a:spcPts val="0"/>
              </a:spcBef>
              <a:spcAft>
                <a:spcPts val="0"/>
              </a:spcAft>
              <a:buClr>
                <a:schemeClr val="lt1"/>
              </a:buClr>
              <a:buSzPts val="3200"/>
              <a:buFont typeface="Corbel"/>
              <a:buNone/>
            </a:pPr>
            <a:r>
              <a:rPr lang="en-US" sz="2800" b="1">
                <a:solidFill>
                  <a:schemeClr val="lt1"/>
                </a:solidFill>
                <a:ea typeface="Corbel"/>
                <a:cs typeface="Corbel"/>
                <a:sym typeface="Corbel"/>
              </a:rPr>
              <a:t>CHAPTER 1 + 2</a:t>
            </a:r>
            <a:endParaRPr lang="en-US" sz="2800" b="1">
              <a:solidFill>
                <a:schemeClr val="lt1"/>
              </a:solidFill>
              <a:ea typeface="Corbel"/>
              <a:cs typeface="Corbel"/>
            </a:endParaRPr>
          </a:p>
        </p:txBody>
      </p:sp>
      <p:pic>
        <p:nvPicPr>
          <p:cNvPr id="170" name="Google Shape;170;p1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90875" y="-19937"/>
            <a:ext cx="7167749" cy="6897874"/>
          </a:xfrm>
          <a:prstGeom prst="rect">
            <a:avLst/>
          </a:prstGeom>
          <a:noFill/>
          <a:ln>
            <a:noFill/>
          </a:ln>
          <a:effectLst>
            <a:outerShdw blurRad="57150" dist="19050" dir="10920000" algn="bl" rotWithShape="0">
              <a:srgbClr val="000000">
                <a:alpha val="51000"/>
              </a:srgbClr>
            </a:outerShdw>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8F83A4-4392-0FC8-A70F-D260BAD8143B}"/>
              </a:ext>
            </a:extLst>
          </p:cNvPr>
          <p:cNvSpPr>
            <a:spLocks noGrp="1"/>
          </p:cNvSpPr>
          <p:nvPr>
            <p:ph type="title"/>
          </p:nvPr>
        </p:nvSpPr>
        <p:spPr>
          <a:xfrm>
            <a:off x="581465" y="237446"/>
            <a:ext cx="4368602" cy="1297418"/>
          </a:xfrm>
        </p:spPr>
        <p:txBody>
          <a:bodyPr anchor="b">
            <a:normAutofit/>
          </a:bodyPr>
          <a:lstStyle/>
          <a:p>
            <a:pPr algn="ctr"/>
            <a:r>
              <a:rPr lang="en-US" sz="4200" b="1">
                <a:latin typeface="Arial"/>
              </a:rPr>
              <a:t>RELATIONSHIP RISK FACTORS</a:t>
            </a:r>
            <a:endParaRPr lang="en-US" sz="4200"/>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1A429B0-A41B-CDD5-8F0C-D57E41D684C6}"/>
              </a:ext>
            </a:extLst>
          </p:cNvPr>
          <p:cNvSpPr>
            <a:spLocks noGrp="1"/>
          </p:cNvSpPr>
          <p:nvPr>
            <p:ph type="body" idx="1"/>
          </p:nvPr>
        </p:nvSpPr>
        <p:spPr>
          <a:xfrm>
            <a:off x="525922" y="1578816"/>
            <a:ext cx="4785780" cy="4558917"/>
          </a:xfrm>
        </p:spPr>
        <p:txBody>
          <a:bodyPr spcFirstLastPara="1" wrap="square" lIns="91425" tIns="45700" rIns="91425" bIns="45700" anchor="t" anchorCtr="0">
            <a:noAutofit/>
          </a:bodyPr>
          <a:lstStyle/>
          <a:p>
            <a:pPr marL="0" indent="0">
              <a:spcBef>
                <a:spcPts val="0"/>
              </a:spcBef>
              <a:buSzPts val="1300"/>
              <a:buNone/>
            </a:pPr>
            <a:r>
              <a:rPr lang="en-US" sz="2400">
                <a:effectLst/>
                <a:latin typeface="Arial"/>
              </a:rPr>
              <a:t>These harmful experiences within relationships </a:t>
            </a:r>
            <a:r>
              <a:rPr lang="en-US" sz="2400">
                <a:effectLst/>
                <a:highlight>
                  <a:srgbClr val="FFFF00"/>
                </a:highlight>
                <a:latin typeface="Arial"/>
              </a:rPr>
              <a:t>contribute to risk</a:t>
            </a:r>
            <a:r>
              <a:rPr lang="en-US" sz="2400">
                <a:effectLst/>
                <a:latin typeface="Arial"/>
              </a:rPr>
              <a:t>:</a:t>
            </a:r>
          </a:p>
          <a:p>
            <a:pPr marL="0" indent="0">
              <a:spcBef>
                <a:spcPts val="0"/>
              </a:spcBef>
              <a:buSzPts val="1300"/>
              <a:buNone/>
            </a:pPr>
            <a:endParaRPr lang="en-US" sz="2400">
              <a:effectLst/>
            </a:endParaRPr>
          </a:p>
          <a:p>
            <a:pPr marL="342900" marR="0" lvl="0">
              <a:spcBef>
                <a:spcPts val="0"/>
              </a:spcBef>
              <a:spcAft>
                <a:spcPts val="0"/>
              </a:spcAft>
              <a:buSzPts val="1300"/>
            </a:pPr>
            <a:endParaRPr lang="en-US" sz="2400">
              <a:latin typeface="Arial"/>
              <a:ea typeface="Calibri" panose="020F0502020204030204" pitchFamily="34" charset="0"/>
              <a:cs typeface="Arial" panose="020B0604020202020204" pitchFamily="34" charset="0"/>
            </a:endParaRPr>
          </a:p>
          <a:p>
            <a:pPr marL="685800" marR="0" lvl="0">
              <a:spcBef>
                <a:spcPts val="0"/>
              </a:spcBef>
              <a:spcAft>
                <a:spcPts val="0"/>
              </a:spcAft>
              <a:buSzPts val="1300"/>
              <a:buFont typeface="Arial" panose="020B0604020202020204" pitchFamily="34" charset="0"/>
              <a:buChar char="•"/>
            </a:pPr>
            <a:r>
              <a:rPr lang="en-US" sz="2400" u="none" strike="noStrike">
                <a:effectLst/>
                <a:latin typeface="Arial"/>
                <a:cs typeface="Arial"/>
              </a:rPr>
              <a:t>Bullying</a:t>
            </a:r>
            <a:endParaRPr lang="en-US" sz="2400" u="none" strike="noStrike">
              <a:effectLst/>
              <a:cs typeface="Arial"/>
            </a:endParaRPr>
          </a:p>
          <a:p>
            <a:pPr marL="685800" marR="0" lvl="0">
              <a:spcBef>
                <a:spcPts val="0"/>
              </a:spcBef>
              <a:spcAft>
                <a:spcPts val="0"/>
              </a:spcAft>
              <a:buSzPts val="1300"/>
              <a:buFont typeface="Arial" panose="020B0604020202020204" pitchFamily="34" charset="0"/>
              <a:buChar char="•"/>
            </a:pPr>
            <a:r>
              <a:rPr lang="en-US" sz="2400" u="none" strike="noStrike">
                <a:effectLst/>
                <a:latin typeface="Arial"/>
                <a:cs typeface="Arial"/>
              </a:rPr>
              <a:t>Family/loved one’s history of suicide</a:t>
            </a:r>
            <a:endParaRPr lang="en-US" sz="2400" u="none" strike="noStrike">
              <a:effectLst/>
              <a:cs typeface="Arial"/>
            </a:endParaRPr>
          </a:p>
          <a:p>
            <a:pPr marL="685800" marR="0" lvl="0">
              <a:spcBef>
                <a:spcPts val="0"/>
              </a:spcBef>
              <a:spcAft>
                <a:spcPts val="0"/>
              </a:spcAft>
              <a:buSzPts val="1300"/>
              <a:buFont typeface="Arial" panose="020B0604020202020204" pitchFamily="34" charset="0"/>
              <a:buChar char="•"/>
            </a:pPr>
            <a:r>
              <a:rPr lang="en-US" sz="2400" u="none" strike="noStrike">
                <a:effectLst/>
                <a:latin typeface="Arial"/>
                <a:cs typeface="Arial"/>
              </a:rPr>
              <a:t>Loss of relationships</a:t>
            </a:r>
            <a:endParaRPr lang="en-US" sz="2400" u="none" strike="noStrike">
              <a:effectLst/>
              <a:cs typeface="Arial"/>
            </a:endParaRPr>
          </a:p>
          <a:p>
            <a:pPr marL="685800" marR="0" lvl="0">
              <a:spcBef>
                <a:spcPts val="0"/>
              </a:spcBef>
              <a:spcAft>
                <a:spcPts val="0"/>
              </a:spcAft>
              <a:buSzPts val="1300"/>
              <a:buFont typeface="Arial" panose="020B0604020202020204" pitchFamily="34" charset="0"/>
              <a:buChar char="•"/>
            </a:pPr>
            <a:r>
              <a:rPr lang="en-US" sz="2400" u="none" strike="noStrike">
                <a:effectLst/>
                <a:latin typeface="Arial"/>
                <a:cs typeface="Arial"/>
              </a:rPr>
              <a:t>High conflict or violent relationships</a:t>
            </a:r>
            <a:endParaRPr lang="en-US" sz="2400" u="none" strike="noStrike">
              <a:effectLst/>
              <a:cs typeface="Arial"/>
            </a:endParaRPr>
          </a:p>
          <a:p>
            <a:pPr marL="685800" marR="0" lvl="0">
              <a:spcBef>
                <a:spcPts val="0"/>
              </a:spcBef>
              <a:spcAft>
                <a:spcPts val="1200"/>
              </a:spcAft>
              <a:buSzPts val="1300"/>
              <a:buFont typeface="Arial" panose="020B0604020202020204" pitchFamily="34" charset="0"/>
              <a:buChar char="•"/>
            </a:pPr>
            <a:r>
              <a:rPr lang="en-US" sz="2400" u="none" strike="noStrike">
                <a:effectLst/>
                <a:latin typeface="Arial"/>
                <a:cs typeface="Arial"/>
              </a:rPr>
              <a:t>Social isolation</a:t>
            </a:r>
            <a:endParaRPr lang="en-US" sz="2400" u="none" strike="noStrike">
              <a:effectLst/>
              <a:cs typeface="Arial"/>
            </a:endParaRPr>
          </a:p>
          <a:p>
            <a:pPr indent="0"/>
            <a:endParaRPr lang="en-US" sz="2000"/>
          </a:p>
        </p:txBody>
      </p:sp>
      <p:pic>
        <p:nvPicPr>
          <p:cNvPr id="4" name="Picture 3" descr="A person sitting on the ground with her hands folded&#10;&#10;Description automatically generated">
            <a:extLst>
              <a:ext uri="{FF2B5EF4-FFF2-40B4-BE49-F238E27FC236}">
                <a16:creationId xmlns:a16="http://schemas.microsoft.com/office/drawing/2014/main" id="{2A1D1AD5-689C-3F46-CBFD-C6400FE2FF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5311702" y="-43952"/>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Google Shape;358;g2ac08e1b665_0_0" descr="Image result for pa commission on crime and delinquency logo">
            <a:extLst>
              <a:ext uri="{FF2B5EF4-FFF2-40B4-BE49-F238E27FC236}">
                <a16:creationId xmlns:a16="http://schemas.microsoft.com/office/drawing/2014/main" id="{046C2F11-2531-E204-910B-179C927354A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9144266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4EC889-33A1-5094-2128-9AB3BF139F91}"/>
              </a:ext>
            </a:extLst>
          </p:cNvPr>
          <p:cNvSpPr>
            <a:spLocks noGrp="1"/>
          </p:cNvSpPr>
          <p:nvPr>
            <p:ph type="title"/>
          </p:nvPr>
        </p:nvSpPr>
        <p:spPr>
          <a:xfrm>
            <a:off x="163392" y="316767"/>
            <a:ext cx="6764325" cy="1807305"/>
          </a:xfrm>
        </p:spPr>
        <p:txBody>
          <a:bodyPr>
            <a:normAutofit fontScale="90000"/>
          </a:bodyPr>
          <a:lstStyle/>
          <a:p>
            <a:pPr algn="ctr"/>
            <a:r>
              <a:rPr lang="en-US" b="1">
                <a:latin typeface="Arial"/>
              </a:rPr>
              <a:t>COMMUNITY &amp; SOCIETAL RISK FACTORS</a:t>
            </a:r>
            <a:endParaRPr lang="en-US">
              <a:latin typeface="Arial"/>
            </a:endParaRPr>
          </a:p>
        </p:txBody>
      </p:sp>
      <p:sp>
        <p:nvSpPr>
          <p:cNvPr id="13" name="Text Placeholder 2">
            <a:extLst>
              <a:ext uri="{FF2B5EF4-FFF2-40B4-BE49-F238E27FC236}">
                <a16:creationId xmlns:a16="http://schemas.microsoft.com/office/drawing/2014/main" id="{A77D26D8-73F3-3C8E-7381-49ACF9E44C11}"/>
              </a:ext>
            </a:extLst>
          </p:cNvPr>
          <p:cNvSpPr>
            <a:spLocks noGrp="1"/>
          </p:cNvSpPr>
          <p:nvPr>
            <p:ph type="body" idx="1"/>
          </p:nvPr>
        </p:nvSpPr>
        <p:spPr>
          <a:xfrm>
            <a:off x="538528" y="2001387"/>
            <a:ext cx="5954587" cy="4725095"/>
          </a:xfrm>
        </p:spPr>
        <p:txBody>
          <a:bodyPr spcFirstLastPara="1" wrap="square" lIns="91425" tIns="45700" rIns="91425" bIns="45700" anchor="t" anchorCtr="0">
            <a:noAutofit/>
          </a:bodyPr>
          <a:lstStyle/>
          <a:p>
            <a:pPr marL="0" marR="0" indent="0">
              <a:spcBef>
                <a:spcPts val="0"/>
              </a:spcBef>
              <a:spcAft>
                <a:spcPts val="1200"/>
              </a:spcAft>
              <a:buNone/>
            </a:pPr>
            <a:r>
              <a:rPr lang="en-US" sz="2000" b="1">
                <a:effectLst/>
                <a:highlight>
                  <a:srgbClr val="FFFF00"/>
                </a:highlight>
                <a:latin typeface="Arial"/>
              </a:rPr>
              <a:t>Community Risk Factors</a:t>
            </a:r>
            <a:endParaRPr lang="en-US" sz="2000">
              <a:effectLst/>
              <a:highlight>
                <a:srgbClr val="FFFF00"/>
              </a:highlight>
            </a:endParaRPr>
          </a:p>
          <a:p>
            <a:pPr marL="342900" marR="0" lvl="0" indent="-342900">
              <a:lnSpc>
                <a:spcPct val="100000"/>
              </a:lnSpc>
              <a:spcBef>
                <a:spcPts val="0"/>
              </a:spcBef>
              <a:spcAft>
                <a:spcPts val="0"/>
              </a:spcAft>
              <a:buSzPts val="1300"/>
              <a:buFont typeface="Arial" panose="020B0604020202020204" pitchFamily="34" charset="0"/>
              <a:buChar char="●"/>
            </a:pPr>
            <a:r>
              <a:rPr lang="en-US" sz="2000" u="none" strike="noStrike">
                <a:effectLst/>
                <a:latin typeface="Arial"/>
                <a:cs typeface="Arial"/>
              </a:rPr>
              <a:t>Lack of access to healthcare</a:t>
            </a:r>
            <a:endParaRPr lang="en-US" sz="2000" u="none" strike="noStrike">
              <a:effectLst/>
              <a:cs typeface="Arial"/>
            </a:endParaRPr>
          </a:p>
          <a:p>
            <a:pPr marL="342900" marR="0" lvl="0" indent="-342900">
              <a:lnSpc>
                <a:spcPct val="100000"/>
              </a:lnSpc>
              <a:spcBef>
                <a:spcPts val="0"/>
              </a:spcBef>
              <a:spcAft>
                <a:spcPts val="0"/>
              </a:spcAft>
              <a:buSzPts val="1300"/>
              <a:buFont typeface="Arial" panose="020B0604020202020204" pitchFamily="34" charset="0"/>
              <a:buChar char="●"/>
            </a:pPr>
            <a:r>
              <a:rPr lang="en-US" sz="2000" u="none" strike="noStrike">
                <a:effectLst/>
                <a:latin typeface="Arial"/>
                <a:cs typeface="Arial"/>
              </a:rPr>
              <a:t>Suicide cluster in the community</a:t>
            </a:r>
            <a:endParaRPr lang="en-US" sz="2000" u="none" strike="noStrike">
              <a:effectLst/>
              <a:cs typeface="Arial"/>
            </a:endParaRPr>
          </a:p>
          <a:p>
            <a:pPr marL="342900" marR="0" lvl="0" indent="-342900">
              <a:lnSpc>
                <a:spcPct val="100000"/>
              </a:lnSpc>
              <a:spcBef>
                <a:spcPts val="0"/>
              </a:spcBef>
              <a:spcAft>
                <a:spcPts val="0"/>
              </a:spcAft>
              <a:buSzPts val="1300"/>
              <a:buFont typeface="Arial" panose="020B0604020202020204" pitchFamily="34" charset="0"/>
              <a:buChar char="●"/>
            </a:pPr>
            <a:r>
              <a:rPr lang="en-US" sz="2000" u="none" strike="noStrike">
                <a:effectLst/>
                <a:latin typeface="Arial"/>
                <a:cs typeface="Arial"/>
              </a:rPr>
              <a:t>Stress of acculturation</a:t>
            </a:r>
            <a:endParaRPr lang="en-US" sz="2000" u="none" strike="noStrike">
              <a:effectLst/>
              <a:cs typeface="Arial"/>
            </a:endParaRPr>
          </a:p>
          <a:p>
            <a:pPr marL="342900" marR="0" lvl="0" indent="-342900">
              <a:lnSpc>
                <a:spcPct val="100000"/>
              </a:lnSpc>
              <a:spcBef>
                <a:spcPts val="0"/>
              </a:spcBef>
              <a:spcAft>
                <a:spcPts val="0"/>
              </a:spcAft>
              <a:buSzPts val="1300"/>
              <a:buFont typeface="Arial" panose="020B0604020202020204" pitchFamily="34" charset="0"/>
              <a:buChar char="●"/>
            </a:pPr>
            <a:r>
              <a:rPr lang="en-US" sz="2000" u="none" strike="noStrike">
                <a:effectLst/>
                <a:latin typeface="Arial"/>
                <a:cs typeface="Arial"/>
              </a:rPr>
              <a:t>Community violence</a:t>
            </a:r>
            <a:endParaRPr lang="en-US" sz="2000" u="none" strike="noStrike">
              <a:effectLst/>
              <a:cs typeface="Arial"/>
            </a:endParaRPr>
          </a:p>
          <a:p>
            <a:pPr marL="342900" marR="0" lvl="0" indent="-342900">
              <a:lnSpc>
                <a:spcPct val="100000"/>
              </a:lnSpc>
              <a:spcBef>
                <a:spcPts val="0"/>
              </a:spcBef>
              <a:spcAft>
                <a:spcPts val="0"/>
              </a:spcAft>
              <a:buSzPts val="1300"/>
              <a:buFont typeface="Arial" panose="020B0604020202020204" pitchFamily="34" charset="0"/>
              <a:buChar char="●"/>
            </a:pPr>
            <a:r>
              <a:rPr lang="en-US" sz="2000" u="none" strike="noStrike">
                <a:effectLst/>
                <a:latin typeface="Arial"/>
                <a:cs typeface="Arial"/>
              </a:rPr>
              <a:t>Historical trauma</a:t>
            </a:r>
            <a:endParaRPr lang="en-US" sz="2000" u="none" strike="noStrike">
              <a:effectLst/>
              <a:cs typeface="Arial"/>
            </a:endParaRPr>
          </a:p>
          <a:p>
            <a:pPr marL="342900" marR="0" lvl="0" indent="-342900">
              <a:lnSpc>
                <a:spcPct val="100000"/>
              </a:lnSpc>
              <a:spcBef>
                <a:spcPts val="0"/>
              </a:spcBef>
              <a:spcAft>
                <a:spcPts val="1200"/>
              </a:spcAft>
              <a:buSzPts val="1300"/>
              <a:buFont typeface="Arial" panose="020B0604020202020204" pitchFamily="34" charset="0"/>
              <a:buChar char="●"/>
            </a:pPr>
            <a:r>
              <a:rPr lang="en-US" sz="2000" u="none" strike="noStrike">
                <a:effectLst/>
                <a:latin typeface="Arial"/>
                <a:cs typeface="Arial"/>
              </a:rPr>
              <a:t>Discrimination</a:t>
            </a:r>
            <a:endParaRPr lang="en-US" sz="2000" u="none" strike="noStrike">
              <a:effectLst/>
              <a:cs typeface="Arial"/>
            </a:endParaRPr>
          </a:p>
          <a:p>
            <a:pPr marL="0" indent="0">
              <a:spcBef>
                <a:spcPts val="0"/>
              </a:spcBef>
              <a:spcAft>
                <a:spcPts val="1200"/>
              </a:spcAft>
              <a:buNone/>
            </a:pPr>
            <a:r>
              <a:rPr lang="en-US" sz="2000" b="1">
                <a:effectLst/>
                <a:highlight>
                  <a:srgbClr val="FFFF00"/>
                </a:highlight>
                <a:latin typeface="Arial"/>
              </a:rPr>
              <a:t>Societal </a:t>
            </a:r>
            <a:r>
              <a:rPr lang="en-US" sz="2000" b="1">
                <a:highlight>
                  <a:srgbClr val="FFFF00"/>
                </a:highlight>
                <a:latin typeface="Arial"/>
              </a:rPr>
              <a:t>&amp; Cultural Risk</a:t>
            </a:r>
            <a:r>
              <a:rPr lang="en-US" sz="2000" b="1">
                <a:effectLst/>
                <a:highlight>
                  <a:srgbClr val="FFFF00"/>
                </a:highlight>
                <a:latin typeface="Arial"/>
              </a:rPr>
              <a:t> Factors</a:t>
            </a:r>
            <a:endParaRPr lang="en-US" sz="2000">
              <a:effectLst/>
              <a:highlight>
                <a:srgbClr val="FFFF00"/>
              </a:highlight>
            </a:endParaRPr>
          </a:p>
          <a:p>
            <a:pPr marL="342900" marR="0" lvl="0" indent="-342900">
              <a:lnSpc>
                <a:spcPct val="100000"/>
              </a:lnSpc>
              <a:spcBef>
                <a:spcPts val="0"/>
              </a:spcBef>
              <a:spcAft>
                <a:spcPts val="0"/>
              </a:spcAft>
              <a:buSzPts val="1300"/>
              <a:buFont typeface="Arial" panose="020B0604020202020204" pitchFamily="34" charset="0"/>
              <a:buChar char="●"/>
            </a:pPr>
            <a:r>
              <a:rPr lang="en-US" sz="2000" u="none" strike="noStrike">
                <a:effectLst/>
                <a:latin typeface="Arial"/>
                <a:cs typeface="Arial"/>
              </a:rPr>
              <a:t>Stigma associated with help-seeking and mental illness</a:t>
            </a:r>
            <a:endParaRPr lang="en-US" sz="2000" u="none" strike="noStrike">
              <a:effectLst/>
              <a:cs typeface="Arial"/>
            </a:endParaRPr>
          </a:p>
          <a:p>
            <a:pPr marL="342900" marR="0" lvl="0" indent="-342900">
              <a:lnSpc>
                <a:spcPct val="100000"/>
              </a:lnSpc>
              <a:spcBef>
                <a:spcPts val="0"/>
              </a:spcBef>
              <a:spcAft>
                <a:spcPts val="0"/>
              </a:spcAft>
              <a:buSzPts val="1300"/>
              <a:buFont typeface="Arial" panose="020B0604020202020204" pitchFamily="34" charset="0"/>
              <a:buChar char="●"/>
            </a:pPr>
            <a:r>
              <a:rPr lang="en-US" sz="2000" u="none" strike="noStrike">
                <a:effectLst/>
                <a:latin typeface="Arial"/>
                <a:cs typeface="Arial"/>
              </a:rPr>
              <a:t>Easy access to lethal means of suicide among people at risk</a:t>
            </a:r>
            <a:endParaRPr lang="en-US" sz="2000" u="none" strike="noStrike">
              <a:effectLst/>
              <a:cs typeface="Arial"/>
            </a:endParaRPr>
          </a:p>
          <a:p>
            <a:pPr marL="342900" marR="0" lvl="0" indent="-342900">
              <a:lnSpc>
                <a:spcPct val="100000"/>
              </a:lnSpc>
              <a:spcBef>
                <a:spcPts val="0"/>
              </a:spcBef>
              <a:spcAft>
                <a:spcPts val="0"/>
              </a:spcAft>
              <a:buSzPts val="1300"/>
              <a:buFont typeface="Arial" panose="020B0604020202020204" pitchFamily="34" charset="0"/>
              <a:buChar char="●"/>
            </a:pPr>
            <a:r>
              <a:rPr lang="en-US" sz="2000" u="none" strike="noStrike">
                <a:effectLst/>
                <a:latin typeface="Arial"/>
                <a:cs typeface="Arial"/>
              </a:rPr>
              <a:t>Unsafe media portrayals of suicide</a:t>
            </a:r>
            <a:endParaRPr lang="en-US" sz="2000" u="none" strike="noStrike">
              <a:effectLst/>
              <a:cs typeface="Arial"/>
            </a:endParaRPr>
          </a:p>
          <a:p>
            <a:pPr>
              <a:lnSpc>
                <a:spcPct val="100000"/>
              </a:lnSpc>
            </a:pPr>
            <a:endParaRPr lang="en-US" sz="1300"/>
          </a:p>
        </p:txBody>
      </p:sp>
      <p:pic>
        <p:nvPicPr>
          <p:cNvPr id="12" name="Picture 11" descr="One in a crowd">
            <a:extLst>
              <a:ext uri="{FF2B5EF4-FFF2-40B4-BE49-F238E27FC236}">
                <a16:creationId xmlns:a16="http://schemas.microsoft.com/office/drawing/2014/main" id="{99796B49-1BEF-78BA-BC20-30C9A4DA12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93338"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Google Shape;358;g2ac08e1b665_0_0" descr="Image result for pa commission on crime and delinquency logo">
            <a:extLst>
              <a:ext uri="{FF2B5EF4-FFF2-40B4-BE49-F238E27FC236}">
                <a16:creationId xmlns:a16="http://schemas.microsoft.com/office/drawing/2014/main" id="{0C139CC1-9E7F-B0A1-7881-311CDE602EE8}"/>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10976927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A65ADD1-44E5-1CD2-9E23-7E9E38094342}"/>
              </a:ext>
            </a:extLst>
          </p:cNvPr>
          <p:cNvSpPr>
            <a:spLocks noGrp="1"/>
          </p:cNvSpPr>
          <p:nvPr>
            <p:ph type="title"/>
          </p:nvPr>
        </p:nvSpPr>
        <p:spPr>
          <a:xfrm>
            <a:off x="1361" y="155328"/>
            <a:ext cx="9392421" cy="1330841"/>
          </a:xfrm>
        </p:spPr>
        <p:txBody>
          <a:bodyPr>
            <a:normAutofit/>
          </a:bodyPr>
          <a:lstStyle/>
          <a:p>
            <a:pPr algn="ctr"/>
            <a:r>
              <a:rPr lang="en-US" b="1">
                <a:latin typeface="Arial"/>
              </a:rPr>
              <a:t>INDIVIDUAL &amp; RELATIONAL PROTECTIVE FACTORS</a:t>
            </a:r>
            <a:endParaRPr lang="en-US"/>
          </a:p>
        </p:txBody>
      </p:sp>
      <p:sp>
        <p:nvSpPr>
          <p:cNvPr id="4" name="Rectangle 1">
            <a:extLst>
              <a:ext uri="{FF2B5EF4-FFF2-40B4-BE49-F238E27FC236}">
                <a16:creationId xmlns:a16="http://schemas.microsoft.com/office/drawing/2014/main" id="{AE1E0023-65AA-EB1E-418F-09AC150DB294}"/>
              </a:ext>
            </a:extLst>
          </p:cNvPr>
          <p:cNvSpPr>
            <a:spLocks noGrp="1" noChangeArrowheads="1"/>
          </p:cNvSpPr>
          <p:nvPr>
            <p:ph type="body" idx="1"/>
          </p:nvPr>
        </p:nvSpPr>
        <p:spPr bwMode="auto">
          <a:xfrm>
            <a:off x="5950823" y="2835804"/>
            <a:ext cx="5970081" cy="39177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pPr>
            <a:r>
              <a:rPr kumimoji="0" lang="en-US" altLang="en-US" sz="1900" b="1" i="0" u="none" strike="noStrike" cap="none" normalizeH="0" baseline="0">
                <a:ln>
                  <a:noFill/>
                </a:ln>
                <a:effectLst/>
                <a:highlight>
                  <a:srgbClr val="FFFF00"/>
                </a:highlight>
                <a:latin typeface="Arial"/>
              </a:rPr>
              <a:t>Individual Protective Factors</a:t>
            </a:r>
            <a:endParaRPr lang="en-US" altLang="en-US" sz="1900" b="0" i="0" u="none" strike="noStrike" cap="none" normalizeH="0" baseline="0">
              <a:ln>
                <a:noFill/>
              </a:ln>
              <a:effectLst/>
              <a:highlight>
                <a:srgbClr val="FFFF00"/>
              </a:highlight>
              <a:latin typeface="Arial"/>
            </a:endParaRPr>
          </a:p>
          <a:p>
            <a:pPr marL="342900" marR="0" lvl="0" defTabSz="914400" rtl="0" eaLnBrk="0" fontAlgn="base" latinLnBrk="0" hangingPunct="0">
              <a:spcBef>
                <a:spcPct val="0"/>
              </a:spcBef>
              <a:spcAft>
                <a:spcPts val="600"/>
              </a:spcAft>
              <a:buClrTx/>
              <a:buSzTx/>
              <a:tabLst/>
            </a:pPr>
            <a:r>
              <a:rPr kumimoji="0" lang="en-US" altLang="en-US" sz="1900" b="0" i="0" u="none" strike="noStrike" cap="none" normalizeH="0" baseline="0">
                <a:ln>
                  <a:noFill/>
                </a:ln>
                <a:effectLst/>
                <a:latin typeface="Arial"/>
              </a:rPr>
              <a:t>Effective coping and problem-solving skills</a:t>
            </a:r>
            <a:endParaRPr lang="en-US" altLang="en-US" sz="1900" b="0" i="0" u="none" strike="noStrike" cap="none" normalizeH="0" baseline="0">
              <a:ln>
                <a:noFill/>
              </a:ln>
              <a:effectLst/>
              <a:latin typeface="Arial"/>
            </a:endParaRPr>
          </a:p>
          <a:p>
            <a:pPr marL="342900">
              <a:spcAft>
                <a:spcPts val="600"/>
              </a:spcAft>
              <a:buClrTx/>
              <a:buSzTx/>
            </a:pPr>
            <a:r>
              <a:rPr kumimoji="0" lang="en-US" altLang="en-US" sz="1900" b="0" i="0" u="none" strike="noStrike" cap="none" normalizeH="0" baseline="0">
                <a:ln>
                  <a:noFill/>
                </a:ln>
                <a:effectLst/>
                <a:latin typeface="Arial"/>
              </a:rPr>
              <a:t>Reasons for living (for example, family, friends, pets, </a:t>
            </a:r>
            <a:r>
              <a:rPr kumimoji="0" lang="en-US" altLang="en-US" sz="1900" b="0" i="0" strike="noStrike" cap="none" normalizeH="0" baseline="0">
                <a:ln>
                  <a:noFill/>
                </a:ln>
                <a:effectLst/>
                <a:latin typeface="Arial"/>
              </a:rPr>
              <a:t>ability to identify reason for living</a:t>
            </a:r>
            <a:r>
              <a:rPr kumimoji="0" lang="en-US" altLang="en-US" sz="1900" b="0" i="0" u="sng" strike="noStrike" cap="none" normalizeH="0" baseline="0">
                <a:ln>
                  <a:noFill/>
                </a:ln>
                <a:effectLst/>
                <a:latin typeface="Arial"/>
              </a:rPr>
              <a:t>,</a:t>
            </a:r>
            <a:r>
              <a:rPr lang="en-US" altLang="en-US" sz="1900">
                <a:latin typeface="Arial"/>
              </a:rPr>
              <a:t> </a:t>
            </a:r>
            <a:r>
              <a:rPr kumimoji="0" lang="en-US" altLang="en-US" sz="1900" b="0" i="0" u="none" strike="noStrike" cap="none" normalizeH="0" baseline="0">
                <a:ln>
                  <a:noFill/>
                </a:ln>
                <a:effectLst/>
                <a:latin typeface="Arial"/>
              </a:rPr>
              <a:t>etc.)</a:t>
            </a:r>
            <a:endParaRPr lang="en-US" altLang="en-US" sz="1900" b="0" i="0" u="none" strike="noStrike" cap="none" normalizeH="0" baseline="0">
              <a:ln>
                <a:noFill/>
              </a:ln>
              <a:effectLst/>
              <a:latin typeface="Arial"/>
            </a:endParaRPr>
          </a:p>
          <a:p>
            <a:pPr marL="342900" marR="0" lvl="0" defTabSz="914400" rtl="0" eaLnBrk="0" fontAlgn="base" latinLnBrk="0" hangingPunct="0">
              <a:spcBef>
                <a:spcPct val="0"/>
              </a:spcBef>
              <a:spcAft>
                <a:spcPts val="600"/>
              </a:spcAft>
              <a:buClrTx/>
              <a:buSzTx/>
              <a:tabLst/>
            </a:pPr>
            <a:r>
              <a:rPr kumimoji="0" lang="en-US" altLang="en-US" sz="1900" b="0" i="0" u="none" strike="noStrike" cap="none" normalizeH="0" baseline="0">
                <a:ln>
                  <a:noFill/>
                </a:ln>
                <a:effectLst/>
                <a:latin typeface="Arial"/>
              </a:rPr>
              <a:t>Strong sense of cultural identity</a:t>
            </a:r>
            <a:endParaRPr lang="en-US" altLang="en-US" sz="1900" b="0" i="0" u="none" strike="noStrike" cap="none" normalizeH="0" baseline="0">
              <a:ln>
                <a:noFill/>
              </a:ln>
              <a:effectLst/>
              <a:latin typeface="Arial"/>
            </a:endParaRPr>
          </a:p>
          <a:p>
            <a:pPr marL="0" marR="0" lvl="0" indent="0" defTabSz="914400" rtl="0" eaLnBrk="0" fontAlgn="base" latinLnBrk="0" hangingPunct="0">
              <a:spcBef>
                <a:spcPct val="0"/>
              </a:spcBef>
              <a:spcAft>
                <a:spcPts val="600"/>
              </a:spcAft>
              <a:buClrTx/>
              <a:buSzTx/>
              <a:buNone/>
              <a:tabLst/>
            </a:pPr>
            <a:endParaRPr lang="en-US" altLang="en-US" sz="19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None/>
              <a:tabLst/>
            </a:pPr>
            <a:r>
              <a:rPr kumimoji="0" lang="en-US" altLang="en-US" sz="1900" b="1" i="0" u="none" strike="noStrike" cap="none" normalizeH="0" baseline="0">
                <a:ln>
                  <a:noFill/>
                </a:ln>
                <a:effectLst/>
                <a:highlight>
                  <a:srgbClr val="FFFF00"/>
                </a:highlight>
                <a:latin typeface="Arial"/>
              </a:rPr>
              <a:t>Relationship Protective Factors</a:t>
            </a:r>
            <a:endParaRPr lang="en-US" altLang="en-US" sz="1900" b="0" i="0" u="none" strike="noStrike" cap="none" normalizeH="0" baseline="0">
              <a:ln>
                <a:noFill/>
              </a:ln>
              <a:effectLst/>
              <a:highlight>
                <a:srgbClr val="FFFF00"/>
              </a:highlight>
              <a:latin typeface="Arial"/>
            </a:endParaRPr>
          </a:p>
          <a:p>
            <a:pPr marL="342900" marR="0" lvl="0" defTabSz="914400" rtl="0" eaLnBrk="0" fontAlgn="base" latinLnBrk="0" hangingPunct="0">
              <a:spcBef>
                <a:spcPct val="0"/>
              </a:spcBef>
              <a:spcAft>
                <a:spcPts val="600"/>
              </a:spcAft>
              <a:buClrTx/>
              <a:buSzTx/>
              <a:tabLst/>
            </a:pPr>
            <a:r>
              <a:rPr kumimoji="0" lang="en-US" altLang="en-US" sz="1900" b="0" i="0" u="none" strike="noStrike" cap="none" normalizeH="0" baseline="0">
                <a:ln>
                  <a:noFill/>
                </a:ln>
                <a:effectLst/>
                <a:latin typeface="Arial"/>
              </a:rPr>
              <a:t>Support from parents, friends, and family</a:t>
            </a:r>
            <a:endParaRPr lang="en-US" altLang="en-US" sz="1900" b="0" i="0" u="none" strike="noStrike" cap="none" normalizeH="0" baseline="0">
              <a:ln>
                <a:noFill/>
              </a:ln>
              <a:effectLst/>
              <a:latin typeface="Arial"/>
            </a:endParaRPr>
          </a:p>
          <a:p>
            <a:pPr marL="342900" marR="0" lvl="0" defTabSz="914400" rtl="0" eaLnBrk="0" fontAlgn="base" latinLnBrk="0" hangingPunct="0">
              <a:spcBef>
                <a:spcPct val="0"/>
              </a:spcBef>
              <a:spcAft>
                <a:spcPts val="600"/>
              </a:spcAft>
              <a:buClrTx/>
              <a:buSzTx/>
              <a:tabLst/>
            </a:pPr>
            <a:r>
              <a:rPr kumimoji="0" lang="en-US" altLang="en-US" sz="1900" b="0" i="0" u="none" strike="noStrike" cap="none" normalizeH="0" baseline="0">
                <a:ln>
                  <a:noFill/>
                </a:ln>
                <a:effectLst/>
                <a:latin typeface="Arial"/>
                <a:cs typeface="Times New Roman"/>
              </a:rPr>
              <a:t>Feeling connected to others; trusted adults at school can meet this need</a:t>
            </a:r>
            <a:endParaRPr lang="en-US" altLang="en-US" sz="1900" b="0" i="0" u="none" strike="noStrike" cap="none" normalizeH="0" baseline="0">
              <a:ln>
                <a:noFill/>
              </a:ln>
              <a:effectLst/>
              <a:latin typeface="Arial"/>
              <a:cs typeface="Times New Roman"/>
            </a:endParaRPr>
          </a:p>
        </p:txBody>
      </p:sp>
      <p:pic>
        <p:nvPicPr>
          <p:cNvPr id="3" name="Picture 2" descr="A group of people standing next to a door&#10;&#10;Description automatically generated">
            <a:extLst>
              <a:ext uri="{FF2B5EF4-FFF2-40B4-BE49-F238E27FC236}">
                <a16:creationId xmlns:a16="http://schemas.microsoft.com/office/drawing/2014/main" id="{59CCC648-5469-7501-C2A8-D920C50A1A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194" y="2886266"/>
            <a:ext cx="5887543" cy="3818595"/>
          </a:xfrm>
          <a:prstGeom prst="rect">
            <a:avLst/>
          </a:prstGeom>
        </p:spPr>
      </p:pic>
      <p:sp>
        <p:nvSpPr>
          <p:cNvPr id="25" name="Freeform: Shape 2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C5F2142B-B77D-6B77-86E8-7D329A0EA330}"/>
              </a:ext>
            </a:extLst>
          </p:cNvPr>
          <p:cNvSpPr txBox="1"/>
          <p:nvPr/>
        </p:nvSpPr>
        <p:spPr>
          <a:xfrm>
            <a:off x="1596923" y="2062616"/>
            <a:ext cx="97184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highlight>
                  <a:srgbClr val="FFFF00"/>
                </a:highlight>
                <a:cs typeface="Segoe UI"/>
              </a:rPr>
              <a:t>BIG IDEA:</a:t>
            </a:r>
            <a:r>
              <a:rPr lang="en-US" sz="3200">
                <a:cs typeface="Segoe UI"/>
              </a:rPr>
              <a:t> There are specific things that can help! </a:t>
            </a:r>
          </a:p>
        </p:txBody>
      </p:sp>
      <p:pic>
        <p:nvPicPr>
          <p:cNvPr id="6" name="Google Shape;358;g2ac08e1b665_0_0" descr="Image result for pa commission on crime and delinquency logo">
            <a:extLst>
              <a:ext uri="{FF2B5EF4-FFF2-40B4-BE49-F238E27FC236}">
                <a16:creationId xmlns:a16="http://schemas.microsoft.com/office/drawing/2014/main" id="{DFED4F6F-9533-4C60-A724-0E47754A4F1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32915581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C2F22AE-3D23-9DB0-BA82-E25FD5C2B201}"/>
              </a:ext>
            </a:extLst>
          </p:cNvPr>
          <p:cNvSpPr>
            <a:spLocks noGrp="1"/>
          </p:cNvSpPr>
          <p:nvPr>
            <p:ph type="title"/>
          </p:nvPr>
        </p:nvSpPr>
        <p:spPr>
          <a:xfrm>
            <a:off x="3265333" y="234590"/>
            <a:ext cx="8924896" cy="735221"/>
          </a:xfrm>
        </p:spPr>
        <p:txBody>
          <a:bodyPr>
            <a:normAutofit/>
          </a:bodyPr>
          <a:lstStyle/>
          <a:p>
            <a:pPr algn="ctr"/>
            <a:r>
              <a:rPr lang="en-US" sz="2800" b="1">
                <a:solidFill>
                  <a:schemeClr val="tx1"/>
                </a:solidFill>
                <a:latin typeface="Arial"/>
              </a:rPr>
              <a:t>COMMUNITY &amp; SOCIETAL PROTECTIVE FACTORS </a:t>
            </a:r>
            <a:endParaRPr lang="en-US" b="1">
              <a:solidFill>
                <a:schemeClr val="tx1"/>
              </a:solidFill>
              <a:latin typeface="Arial"/>
            </a:endParaRPr>
          </a:p>
        </p:txBody>
      </p:sp>
      <p:sp>
        <p:nvSpPr>
          <p:cNvPr id="3" name="Text Placeholder 2">
            <a:extLst>
              <a:ext uri="{FF2B5EF4-FFF2-40B4-BE49-F238E27FC236}">
                <a16:creationId xmlns:a16="http://schemas.microsoft.com/office/drawing/2014/main" id="{6FBA64D0-6C57-FD6E-4231-6E415E2C201A}"/>
              </a:ext>
            </a:extLst>
          </p:cNvPr>
          <p:cNvSpPr>
            <a:spLocks noGrp="1"/>
          </p:cNvSpPr>
          <p:nvPr>
            <p:ph type="body" idx="1"/>
          </p:nvPr>
        </p:nvSpPr>
        <p:spPr>
          <a:xfrm>
            <a:off x="5193282" y="815360"/>
            <a:ext cx="6673689" cy="6531887"/>
          </a:xfrm>
        </p:spPr>
        <p:txBody>
          <a:bodyPr spcFirstLastPara="1" wrap="square" lIns="91425" tIns="45700" rIns="91425" bIns="45700" anchor="ctr" anchorCtr="0">
            <a:noAutofit/>
          </a:bodyPr>
          <a:lstStyle/>
          <a:p>
            <a:pPr marL="0" marR="0" indent="0">
              <a:spcBef>
                <a:spcPts val="0"/>
              </a:spcBef>
              <a:spcAft>
                <a:spcPts val="1200"/>
              </a:spcAft>
              <a:buNone/>
            </a:pPr>
            <a:r>
              <a:rPr lang="en-US" sz="2700" b="1">
                <a:solidFill>
                  <a:schemeClr val="tx1"/>
                </a:solidFill>
                <a:effectLst/>
                <a:highlight>
                  <a:srgbClr val="FFFF00"/>
                </a:highlight>
                <a:latin typeface="+mj-lt"/>
              </a:rPr>
              <a:t>Community Protective Factors</a:t>
            </a:r>
            <a:endParaRPr lang="en-US" sz="2700">
              <a:solidFill>
                <a:schemeClr val="tx1"/>
              </a:solidFill>
              <a:effectLst/>
              <a:highlight>
                <a:srgbClr val="FFFF00"/>
              </a:highlight>
              <a:latin typeface="+mj-lt"/>
            </a:endParaRPr>
          </a:p>
          <a:p>
            <a:pPr marL="342900" marR="0" lvl="0" indent="-342900">
              <a:spcBef>
                <a:spcPts val="0"/>
              </a:spcBef>
              <a:spcAft>
                <a:spcPts val="0"/>
              </a:spcAft>
              <a:buSzPts val="1300"/>
              <a:buFont typeface="Arial" panose="020B0604020202020204" pitchFamily="34" charset="0"/>
              <a:buChar char="●"/>
            </a:pPr>
            <a:r>
              <a:rPr lang="en-US" sz="2700" u="none" strike="noStrike">
                <a:solidFill>
                  <a:schemeClr val="tx1"/>
                </a:solidFill>
                <a:effectLst/>
                <a:latin typeface="+mj-lt"/>
                <a:cs typeface="Arial"/>
              </a:rPr>
              <a:t>Feeling connected to school, community, and other social institutions</a:t>
            </a:r>
          </a:p>
          <a:p>
            <a:pPr marL="342900" marR="0" lvl="0" indent="-342900">
              <a:spcBef>
                <a:spcPts val="0"/>
              </a:spcBef>
              <a:spcAft>
                <a:spcPts val="1200"/>
              </a:spcAft>
              <a:buSzPts val="1300"/>
              <a:buFont typeface="Arial" panose="020B0604020202020204" pitchFamily="34" charset="0"/>
              <a:buChar char="●"/>
            </a:pPr>
            <a:r>
              <a:rPr lang="en-US" sz="2700" u="none" strike="noStrike">
                <a:solidFill>
                  <a:schemeClr val="tx1"/>
                </a:solidFill>
                <a:effectLst/>
                <a:latin typeface="+mj-lt"/>
                <a:cs typeface="Arial"/>
              </a:rPr>
              <a:t>Availability of safe and adequate housing and nutrition, and consistent and high quality physical and behavioral healthcare</a:t>
            </a:r>
          </a:p>
          <a:p>
            <a:pPr marL="0" marR="0" indent="0">
              <a:spcBef>
                <a:spcPts val="0"/>
              </a:spcBef>
              <a:spcAft>
                <a:spcPts val="1200"/>
              </a:spcAft>
              <a:buNone/>
            </a:pPr>
            <a:r>
              <a:rPr lang="en-US" sz="2700" b="1">
                <a:solidFill>
                  <a:schemeClr val="tx1"/>
                </a:solidFill>
                <a:effectLst/>
                <a:highlight>
                  <a:srgbClr val="FFFF00"/>
                </a:highlight>
                <a:latin typeface="+mj-lt"/>
              </a:rPr>
              <a:t>Societal Protective Factors</a:t>
            </a:r>
            <a:endParaRPr lang="en-US" sz="2700">
              <a:solidFill>
                <a:schemeClr val="tx1"/>
              </a:solidFill>
              <a:effectLst/>
              <a:highlight>
                <a:srgbClr val="FFFF00"/>
              </a:highlight>
              <a:latin typeface="+mj-lt"/>
            </a:endParaRPr>
          </a:p>
          <a:p>
            <a:pPr marL="342900" marR="0" lvl="0" indent="-342900">
              <a:spcBef>
                <a:spcPts val="0"/>
              </a:spcBef>
              <a:spcAft>
                <a:spcPts val="0"/>
              </a:spcAft>
              <a:buSzPts val="1300"/>
              <a:buFont typeface="Arial" panose="020B0604020202020204" pitchFamily="34" charset="0"/>
              <a:buChar char="●"/>
            </a:pPr>
            <a:r>
              <a:rPr lang="en-US" sz="2700" u="none" strike="noStrike">
                <a:solidFill>
                  <a:schemeClr val="tx1"/>
                </a:solidFill>
                <a:effectLst/>
                <a:latin typeface="+mj-lt"/>
                <a:cs typeface="Arial"/>
              </a:rPr>
              <a:t>Reduced access to lethal means of suicide among people at risk</a:t>
            </a:r>
          </a:p>
          <a:p>
            <a:pPr marL="342900" marR="0" lvl="0" indent="-342900">
              <a:spcBef>
                <a:spcPts val="0"/>
              </a:spcBef>
              <a:spcAft>
                <a:spcPts val="0"/>
              </a:spcAft>
              <a:buSzPts val="1300"/>
              <a:buFont typeface="Arial" panose="020B0604020202020204" pitchFamily="34" charset="0"/>
              <a:buChar char="●"/>
            </a:pPr>
            <a:r>
              <a:rPr lang="en-US" sz="2700" u="none" strike="noStrike">
                <a:solidFill>
                  <a:schemeClr val="tx1"/>
                </a:solidFill>
                <a:effectLst/>
                <a:latin typeface="+mj-lt"/>
                <a:cs typeface="Arial"/>
              </a:rPr>
              <a:t>Cultural, religious, or moral objections to suicide</a:t>
            </a:r>
          </a:p>
          <a:p>
            <a:endParaRPr lang="en-US" sz="1800">
              <a:solidFill>
                <a:schemeClr val="tx2"/>
              </a:solidFill>
            </a:endParaRPr>
          </a:p>
        </p:txBody>
      </p:sp>
      <p:pic>
        <p:nvPicPr>
          <p:cNvPr id="4" name="Picture 3">
            <a:extLst>
              <a:ext uri="{FF2B5EF4-FFF2-40B4-BE49-F238E27FC236}">
                <a16:creationId xmlns:a16="http://schemas.microsoft.com/office/drawing/2014/main" id="{B5C375D3-92E4-850C-2C57-D40300F197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473" y="1927804"/>
            <a:ext cx="3370397" cy="3308304"/>
          </a:xfrm>
          <a:prstGeom prst="rect">
            <a:avLst/>
          </a:prstGeom>
        </p:spPr>
      </p:pic>
      <p:pic>
        <p:nvPicPr>
          <p:cNvPr id="5" name="Google Shape;358;g2ac08e1b665_0_0" descr="Image result for pa commission on crime and delinquency logo">
            <a:extLst>
              <a:ext uri="{FF2B5EF4-FFF2-40B4-BE49-F238E27FC236}">
                <a16:creationId xmlns:a16="http://schemas.microsoft.com/office/drawing/2014/main" id="{EDC7D8F3-7B34-B0F3-3A15-880DD583AD4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18134191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78"/>
          <p:cNvSpPr txBox="1">
            <a:spLocks noGrp="1"/>
          </p:cNvSpPr>
          <p:nvPr>
            <p:ph type="title"/>
          </p:nvPr>
        </p:nvSpPr>
        <p:spPr>
          <a:xfrm>
            <a:off x="186834" y="204199"/>
            <a:ext cx="11839575" cy="849300"/>
          </a:xfrm>
          <a:prstGeom prst="rect">
            <a:avLst/>
          </a:prstGeom>
          <a:noFill/>
          <a:ln>
            <a:noFill/>
          </a:ln>
        </p:spPr>
        <p:txBody>
          <a:bodyPr spcFirstLastPara="1" wrap="square" lIns="91425" tIns="45700" rIns="91425" bIns="45700" anchor="ctr" anchorCtr="0">
            <a:noAutofit/>
          </a:bodyPr>
          <a:lstStyle/>
          <a:p>
            <a:pPr algn="ctr">
              <a:buSzPts val="3600"/>
            </a:pPr>
            <a:r>
              <a:rPr lang="en-US" sz="3200" b="1">
                <a:latin typeface="Arial"/>
              </a:rPr>
              <a:t>HOW TO RESPOND TO A STUDENT WHO </a:t>
            </a:r>
            <a:br>
              <a:rPr lang="en-US" sz="3200" b="1">
                <a:latin typeface="Arial"/>
              </a:rPr>
            </a:br>
            <a:r>
              <a:rPr lang="en-US" sz="3200" b="1">
                <a:latin typeface="Arial"/>
              </a:rPr>
              <a:t>MAY BE AT RISK OF SUICIDE</a:t>
            </a:r>
          </a:p>
        </p:txBody>
      </p:sp>
      <p:sp>
        <p:nvSpPr>
          <p:cNvPr id="938" name="Google Shape;938;p78"/>
          <p:cNvSpPr txBox="1">
            <a:spLocks noGrp="1"/>
          </p:cNvSpPr>
          <p:nvPr>
            <p:ph type="body" idx="1"/>
          </p:nvPr>
        </p:nvSpPr>
        <p:spPr>
          <a:xfrm>
            <a:off x="184372" y="1344569"/>
            <a:ext cx="11743628" cy="5511944"/>
          </a:xfrm>
          <a:prstGeom prst="rect">
            <a:avLst/>
          </a:prstGeom>
          <a:noFill/>
          <a:ln>
            <a:noFill/>
          </a:ln>
        </p:spPr>
        <p:txBody>
          <a:bodyPr spcFirstLastPara="1" wrap="square" lIns="91425" tIns="45700" rIns="91425" bIns="45700" anchor="t" anchorCtr="0">
            <a:normAutofit lnSpcReduction="10000"/>
          </a:bodyPr>
          <a:lstStyle/>
          <a:p>
            <a:pPr marL="0" lvl="1" indent="0" algn="ctr">
              <a:spcBef>
                <a:spcPts val="0"/>
              </a:spcBef>
              <a:buSzPct val="108292"/>
              <a:buNone/>
            </a:pPr>
            <a:r>
              <a:rPr lang="en-US" sz="2600" b="1">
                <a:highlight>
                  <a:srgbClr val="FFFF00"/>
                </a:highlight>
                <a:latin typeface="Arial"/>
              </a:rPr>
              <a:t>BIG IDEA</a:t>
            </a:r>
            <a:r>
              <a:rPr lang="en-US" sz="2600" b="1">
                <a:latin typeface="Arial"/>
              </a:rPr>
              <a:t>: </a:t>
            </a:r>
            <a:r>
              <a:rPr lang="en-US" sz="2600">
                <a:latin typeface="Arial"/>
              </a:rPr>
              <a:t>Do not dismiss or minimize the seriousness of the information you get about a student who is at risk for suicide</a:t>
            </a:r>
            <a:endParaRPr lang="en-US" sz="2600">
              <a:solidFill>
                <a:srgbClr val="000000"/>
              </a:solidFill>
              <a:latin typeface="Arial"/>
            </a:endParaRPr>
          </a:p>
          <a:p>
            <a:pPr marL="0" lvl="1" indent="0" algn="ctr">
              <a:spcBef>
                <a:spcPts val="0"/>
              </a:spcBef>
              <a:buNone/>
            </a:pPr>
            <a:endParaRPr lang="en-US" sz="2600">
              <a:latin typeface="Arial"/>
            </a:endParaRPr>
          </a:p>
          <a:p>
            <a:pPr marL="457200" lvl="0" indent="-335280" algn="l" rtl="0">
              <a:lnSpc>
                <a:spcPct val="115000"/>
              </a:lnSpc>
              <a:spcBef>
                <a:spcPts val="400"/>
              </a:spcBef>
              <a:spcAft>
                <a:spcPts val="0"/>
              </a:spcAft>
              <a:buSzPct val="100000"/>
              <a:buChar char="●"/>
            </a:pPr>
            <a:r>
              <a:rPr lang="en-US" sz="1800">
                <a:latin typeface="Arial"/>
              </a:rPr>
              <a:t>Call 911 if the risk for suicide is imminent or completed</a:t>
            </a:r>
          </a:p>
          <a:p>
            <a:pPr marL="457200" lvl="0" indent="-335280" algn="l" rtl="0">
              <a:lnSpc>
                <a:spcPct val="115000"/>
              </a:lnSpc>
              <a:spcBef>
                <a:spcPts val="400"/>
              </a:spcBef>
              <a:spcAft>
                <a:spcPts val="0"/>
              </a:spcAft>
              <a:buSzPct val="100000"/>
              <a:buChar char="●"/>
            </a:pPr>
            <a:r>
              <a:rPr lang="en-US" sz="1800">
                <a:latin typeface="Arial"/>
              </a:rPr>
              <a:t>Follow established district policies/procedures/protocols regarding suicidal students</a:t>
            </a:r>
          </a:p>
          <a:p>
            <a:pPr marL="457200" lvl="0" indent="-335280" algn="l" rtl="0">
              <a:lnSpc>
                <a:spcPct val="115000"/>
              </a:lnSpc>
              <a:spcBef>
                <a:spcPts val="400"/>
              </a:spcBef>
              <a:spcAft>
                <a:spcPts val="0"/>
              </a:spcAft>
              <a:buSzPct val="100000"/>
              <a:buChar char="●"/>
            </a:pPr>
            <a:r>
              <a:rPr lang="en-US" sz="1800">
                <a:latin typeface="Arial"/>
              </a:rPr>
              <a:t>Listen. Affirm and support their need for help. Thank the child for talking with you</a:t>
            </a:r>
          </a:p>
          <a:p>
            <a:pPr marL="457200" lvl="0" indent="-335280" algn="l" rtl="0">
              <a:lnSpc>
                <a:spcPct val="115000"/>
              </a:lnSpc>
              <a:spcBef>
                <a:spcPts val="400"/>
              </a:spcBef>
              <a:spcAft>
                <a:spcPts val="0"/>
              </a:spcAft>
              <a:buSzPct val="100000"/>
              <a:buChar char="●"/>
            </a:pPr>
            <a:r>
              <a:rPr lang="en-US" sz="1800">
                <a:latin typeface="Arial"/>
              </a:rPr>
              <a:t>Immediately contact the appropriate school-based mental health professional (such as the school counselor, school psychologist or school social worker), the school nurse, an administrator, or your direct supervisor, as defined in your suicide prevention policy.</a:t>
            </a:r>
          </a:p>
          <a:p>
            <a:pPr indent="-335280">
              <a:lnSpc>
                <a:spcPct val="115000"/>
              </a:lnSpc>
              <a:spcBef>
                <a:spcPts val="400"/>
              </a:spcBef>
              <a:buSzPct val="100000"/>
              <a:buChar char="●"/>
            </a:pPr>
            <a:r>
              <a:rPr lang="en-US" sz="1800" b="1" u="sng">
                <a:highlight>
                  <a:srgbClr val="FFFF00"/>
                </a:highlight>
                <a:latin typeface="Arial"/>
              </a:rPr>
              <a:t>Do not leave the child alone</a:t>
            </a:r>
            <a:r>
              <a:rPr lang="en-US" sz="1800">
                <a:latin typeface="Arial"/>
              </a:rPr>
              <a:t>, ensure a trusted adult remains with the child while  you speak with a member of your school entity’s crisis team, a school-based behavioral health professional, the appropriate administrator, or your direct supervisor</a:t>
            </a:r>
          </a:p>
          <a:p>
            <a:pPr marL="457200" lvl="0" indent="-335280" algn="l" rtl="0">
              <a:lnSpc>
                <a:spcPct val="115000"/>
              </a:lnSpc>
              <a:spcBef>
                <a:spcPts val="400"/>
              </a:spcBef>
              <a:spcAft>
                <a:spcPts val="0"/>
              </a:spcAft>
              <a:buSzPct val="100000"/>
              <a:buChar char="●"/>
            </a:pPr>
            <a:r>
              <a:rPr lang="en-US" sz="1800">
                <a:latin typeface="Arial"/>
              </a:rPr>
              <a:t>If you learn about this information outside of school hours:</a:t>
            </a:r>
          </a:p>
          <a:p>
            <a:pPr marL="914400" lvl="1" indent="-335280" algn="l" rtl="0">
              <a:lnSpc>
                <a:spcPct val="115000"/>
              </a:lnSpc>
              <a:spcBef>
                <a:spcPts val="400"/>
              </a:spcBef>
              <a:spcAft>
                <a:spcPts val="0"/>
              </a:spcAft>
              <a:buSzPct val="100000"/>
              <a:buChar char="○"/>
            </a:pPr>
            <a:r>
              <a:rPr lang="en-US" sz="1800">
                <a:latin typeface="Arial"/>
              </a:rPr>
              <a:t>In the case of imminent risk: Call 911</a:t>
            </a:r>
          </a:p>
          <a:p>
            <a:pPr lvl="1" indent="-335280">
              <a:lnSpc>
                <a:spcPct val="115000"/>
              </a:lnSpc>
              <a:spcBef>
                <a:spcPts val="400"/>
              </a:spcBef>
              <a:buSzPct val="100000"/>
              <a:buChar char="○"/>
            </a:pPr>
            <a:r>
              <a:rPr lang="en-US" sz="1800">
                <a:latin typeface="Arial"/>
              </a:rPr>
              <a:t>Follow your school's policies, procedures, and protocols</a:t>
            </a:r>
          </a:p>
          <a:p>
            <a:pPr marL="914400" lvl="1" indent="-335280" algn="l" rtl="0">
              <a:lnSpc>
                <a:spcPct val="115000"/>
              </a:lnSpc>
              <a:spcBef>
                <a:spcPts val="400"/>
              </a:spcBef>
              <a:spcAft>
                <a:spcPts val="0"/>
              </a:spcAft>
              <a:buSzPct val="100000"/>
              <a:buChar char="○"/>
            </a:pPr>
            <a:r>
              <a:rPr lang="en-US" sz="1800">
                <a:latin typeface="Arial"/>
              </a:rPr>
              <a:t>Report your concern to Safe2Say Something</a:t>
            </a:r>
          </a:p>
          <a:p>
            <a:pPr marL="0" lvl="0" indent="0" algn="l" rtl="0">
              <a:lnSpc>
                <a:spcPct val="115000"/>
              </a:lnSpc>
              <a:spcBef>
                <a:spcPts val="400"/>
              </a:spcBef>
              <a:spcAft>
                <a:spcPts val="0"/>
              </a:spcAft>
              <a:buClr>
                <a:schemeClr val="dk1"/>
              </a:buClr>
              <a:buSzPct val="64398"/>
              <a:buNone/>
            </a:pPr>
            <a:endParaRPr sz="1708"/>
          </a:p>
          <a:p>
            <a:pPr marL="457200" lvl="1" indent="0" algn="l" rtl="0">
              <a:lnSpc>
                <a:spcPct val="90000"/>
              </a:lnSpc>
              <a:spcBef>
                <a:spcPts val="0"/>
              </a:spcBef>
              <a:spcAft>
                <a:spcPts val="0"/>
              </a:spcAft>
              <a:buClr>
                <a:schemeClr val="dk1"/>
              </a:buClr>
              <a:buSzPct val="150000"/>
              <a:buNone/>
            </a:pPr>
            <a:endParaRPr sz="1600" b="1"/>
          </a:p>
        </p:txBody>
      </p:sp>
      <p:sp>
        <p:nvSpPr>
          <p:cNvPr id="940" name="Google Shape;940;p78"/>
          <p:cNvSpPr txBox="1"/>
          <p:nvPr/>
        </p:nvSpPr>
        <p:spPr>
          <a:xfrm>
            <a:off x="7114108" y="5261642"/>
            <a:ext cx="4816182" cy="1564501"/>
          </a:xfrm>
          <a:prstGeom prst="rect">
            <a:avLst/>
          </a:prstGeom>
          <a:solidFill>
            <a:srgbClr val="FFFF00"/>
          </a:solidFill>
          <a:ln>
            <a:solidFill>
              <a:schemeClr val="tx1"/>
            </a:solidFill>
          </a:ln>
        </p:spPr>
        <p:txBody>
          <a:bodyPr spcFirstLastPara="1" wrap="square" lIns="91425" tIns="91425" rIns="91425" bIns="91425" anchor="t" anchorCtr="0">
            <a:spAutoFit/>
          </a:bodyPr>
          <a:lstStyle/>
          <a:p>
            <a:pPr algn="ctr">
              <a:spcBef>
                <a:spcPts val="200"/>
              </a:spcBef>
            </a:pPr>
            <a:r>
              <a:rPr lang="en-US" sz="2000" b="1">
                <a:solidFill>
                  <a:srgbClr val="FF0000"/>
                </a:solidFill>
                <a:highlight>
                  <a:srgbClr val="FFFF00"/>
                </a:highlight>
                <a:ea typeface="Calibri"/>
                <a:sym typeface="Calibri"/>
              </a:rPr>
              <a:t>SUICIDE IS PREVENTABLE: </a:t>
            </a:r>
            <a:r>
              <a:rPr lang="en-US" sz="2200" b="1">
                <a:solidFill>
                  <a:srgbClr val="FF0000"/>
                </a:solidFill>
                <a:ea typeface="Calibri"/>
                <a:cs typeface="Calibri"/>
                <a:sym typeface="Calibri"/>
              </a:rPr>
              <a:t>Asking a child if they are thinking about suicide does not increase their risk.</a:t>
            </a:r>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458E0-22AA-CBD1-C912-90A371A24F1C}"/>
              </a:ext>
            </a:extLst>
          </p:cNvPr>
          <p:cNvSpPr>
            <a:spLocks noGrp="1"/>
          </p:cNvSpPr>
          <p:nvPr>
            <p:ph type="title"/>
          </p:nvPr>
        </p:nvSpPr>
        <p:spPr/>
        <p:txBody>
          <a:bodyPr/>
          <a:lstStyle/>
          <a:p>
            <a:pPr algn="ctr"/>
            <a:r>
              <a:rPr lang="en-US" sz="3400" b="1" baseline="0">
                <a:latin typeface="Arial"/>
              </a:rPr>
              <a:t>SMALL GROUP ACTIVITY </a:t>
            </a:r>
            <a:br>
              <a:rPr lang="en-US" sz="3400" b="1">
                <a:latin typeface="Arial"/>
              </a:rPr>
            </a:br>
            <a:r>
              <a:rPr lang="en-US" sz="3400" b="1" baseline="0">
                <a:latin typeface="Arial"/>
              </a:rPr>
              <a:t>FOR BULLYING AND SUICIDE</a:t>
            </a:r>
            <a:endParaRPr lang="en-US"/>
          </a:p>
        </p:txBody>
      </p:sp>
      <p:pic>
        <p:nvPicPr>
          <p:cNvPr id="5" name="Picture 4" descr="A group of people with speech bubbles&#10;&#10;Description automatically generated">
            <a:extLst>
              <a:ext uri="{FF2B5EF4-FFF2-40B4-BE49-F238E27FC236}">
                <a16:creationId xmlns:a16="http://schemas.microsoft.com/office/drawing/2014/main" id="{4AB731A3-306A-7342-0E9B-6BCE6CDDB2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4228" y="2185737"/>
            <a:ext cx="3253672" cy="3143090"/>
          </a:xfrm>
          <a:prstGeom prst="rect">
            <a:avLst/>
          </a:prstGeom>
        </p:spPr>
      </p:pic>
      <p:sp>
        <p:nvSpPr>
          <p:cNvPr id="7" name="Google Shape;946;p79">
            <a:extLst>
              <a:ext uri="{FF2B5EF4-FFF2-40B4-BE49-F238E27FC236}">
                <a16:creationId xmlns:a16="http://schemas.microsoft.com/office/drawing/2014/main" id="{6CEE57BC-4CC9-65EF-3444-CC445B22F41D}"/>
              </a:ext>
            </a:extLst>
          </p:cNvPr>
          <p:cNvSpPr txBox="1">
            <a:spLocks/>
          </p:cNvSpPr>
          <p:nvPr/>
        </p:nvSpPr>
        <p:spPr>
          <a:xfrm>
            <a:off x="5196026" y="1693255"/>
            <a:ext cx="6430087" cy="4362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lvl="1" indent="0">
              <a:spcBef>
                <a:spcPts val="0"/>
              </a:spcBef>
              <a:spcAft>
                <a:spcPts val="600"/>
              </a:spcAft>
              <a:buSzPts val="2400"/>
              <a:buFont typeface="Arial"/>
              <a:buNone/>
            </a:pPr>
            <a:endParaRPr lang="en-US" sz="2000"/>
          </a:p>
          <a:p>
            <a:pPr marL="800100" lvl="1">
              <a:spcBef>
                <a:spcPts val="0"/>
              </a:spcBef>
              <a:spcAft>
                <a:spcPts val="600"/>
              </a:spcAft>
              <a:buSzPts val="2400"/>
            </a:pPr>
            <a:r>
              <a:rPr lang="en-US" sz="2200">
                <a:latin typeface="Arial"/>
              </a:rPr>
              <a:t>Discuss the policies and procedures around bullying and suicide prevention that are currently being  used at your school.  </a:t>
            </a:r>
          </a:p>
          <a:p>
            <a:pPr marL="800100" lvl="1">
              <a:spcBef>
                <a:spcPts val="0"/>
              </a:spcBef>
              <a:spcAft>
                <a:spcPts val="600"/>
              </a:spcAft>
              <a:buSzPts val="2400"/>
            </a:pPr>
            <a:endParaRPr lang="en-US" sz="2200">
              <a:latin typeface="Arial"/>
            </a:endParaRPr>
          </a:p>
          <a:p>
            <a:pPr marL="800100" lvl="1">
              <a:spcBef>
                <a:spcPts val="0"/>
              </a:spcBef>
              <a:spcAft>
                <a:spcPts val="600"/>
              </a:spcAft>
              <a:buSzPts val="2400"/>
            </a:pPr>
            <a:r>
              <a:rPr lang="en-US" sz="2200">
                <a:latin typeface="Arial"/>
              </a:rPr>
              <a:t>What is working well?</a:t>
            </a:r>
          </a:p>
          <a:p>
            <a:pPr marL="800100" lvl="1">
              <a:spcBef>
                <a:spcPts val="0"/>
              </a:spcBef>
              <a:spcAft>
                <a:spcPts val="600"/>
              </a:spcAft>
              <a:buSzPts val="2400"/>
            </a:pPr>
            <a:endParaRPr lang="en-US" sz="2200">
              <a:latin typeface="Arial"/>
            </a:endParaRPr>
          </a:p>
          <a:p>
            <a:pPr marL="800100" lvl="1">
              <a:spcBef>
                <a:spcPts val="0"/>
              </a:spcBef>
              <a:spcAft>
                <a:spcPts val="600"/>
              </a:spcAft>
              <a:buSzPts val="2400"/>
            </a:pPr>
            <a:r>
              <a:rPr lang="en-US" sz="2200">
                <a:latin typeface="Arial"/>
              </a:rPr>
              <a:t>What can be improved?</a:t>
            </a:r>
          </a:p>
          <a:p>
            <a:pPr marL="800100" lvl="1">
              <a:spcBef>
                <a:spcPts val="0"/>
              </a:spcBef>
              <a:spcAft>
                <a:spcPts val="600"/>
              </a:spcAft>
              <a:buSzPts val="2400"/>
            </a:pPr>
            <a:endParaRPr lang="en-US" sz="2200">
              <a:latin typeface="Arial"/>
            </a:endParaRPr>
          </a:p>
          <a:p>
            <a:pPr marL="800100" lvl="1">
              <a:spcBef>
                <a:spcPts val="0"/>
              </a:spcBef>
              <a:spcAft>
                <a:spcPts val="600"/>
              </a:spcAft>
              <a:buSzPts val="2400"/>
            </a:pPr>
            <a:r>
              <a:rPr lang="en-US" sz="2200">
                <a:latin typeface="Arial"/>
              </a:rPr>
              <a:t>Is there anyone else who should be around the table when these policies and procedures are being reviewed?</a:t>
            </a:r>
          </a:p>
          <a:p>
            <a:pPr marL="0" indent="0">
              <a:spcBef>
                <a:spcPts val="0"/>
              </a:spcBef>
              <a:spcAft>
                <a:spcPts val="600"/>
              </a:spcAft>
              <a:buFont typeface="Arial"/>
              <a:buNone/>
            </a:pPr>
            <a:endParaRPr lang="en-US" sz="1100"/>
          </a:p>
        </p:txBody>
      </p:sp>
      <p:pic>
        <p:nvPicPr>
          <p:cNvPr id="4" name="Google Shape;358;g2ac08e1b665_0_0" descr="Image result for pa commission on crime and delinquency logo">
            <a:extLst>
              <a:ext uri="{FF2B5EF4-FFF2-40B4-BE49-F238E27FC236}">
                <a16:creationId xmlns:a16="http://schemas.microsoft.com/office/drawing/2014/main" id="{0B4BA1D5-8C88-6B81-931A-C490658029B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32109927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5" name="Google Shape;955;g1ed868a2790_0_12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pic>
        <p:nvPicPr>
          <p:cNvPr id="956" name="Google Shape;956;g1ed868a2790_0_12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2815190"/>
            <a:ext cx="12192001" cy="858249"/>
          </a:xfrm>
          <a:prstGeom prst="rect">
            <a:avLst/>
          </a:prstGeom>
          <a:noFill/>
          <a:ln>
            <a:noFill/>
          </a:ln>
        </p:spPr>
      </p:pic>
      <p:sp>
        <p:nvSpPr>
          <p:cNvPr id="2" name="TextBox 1">
            <a:extLst>
              <a:ext uri="{FF2B5EF4-FFF2-40B4-BE49-F238E27FC236}">
                <a16:creationId xmlns:a16="http://schemas.microsoft.com/office/drawing/2014/main" id="{E57A6797-9884-0F7F-8BE5-5796DA9E1748}"/>
              </a:ext>
            </a:extLst>
          </p:cNvPr>
          <p:cNvSpPr txBox="1"/>
          <p:nvPr/>
        </p:nvSpPr>
        <p:spPr>
          <a:xfrm>
            <a:off x="657342" y="2934159"/>
            <a:ext cx="108864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FFFFFF"/>
                </a:solidFill>
              </a:rPr>
              <a:t>SUBSTANCE USE AWARENESS</a:t>
            </a:r>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77" name="Rectangle 976">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3" name="Google Shape;963;p81"/>
          <p:cNvSpPr txBox="1">
            <a:spLocks noGrp="1"/>
          </p:cNvSpPr>
          <p:nvPr>
            <p:ph type="title"/>
          </p:nvPr>
        </p:nvSpPr>
        <p:spPr>
          <a:xfrm>
            <a:off x="372941" y="738411"/>
            <a:ext cx="3426726" cy="5125844"/>
          </a:xfrm>
          <a:prstGeom prst="rect">
            <a:avLst/>
          </a:prstGeom>
        </p:spPr>
        <p:txBody>
          <a:bodyPr spcFirstLastPara="1" vert="horz" lIns="91440" tIns="45720" rIns="91440" bIns="45720" rtlCol="0" anchor="t" anchorCtr="0">
            <a:normAutofit/>
          </a:bodyPr>
          <a:lstStyle/>
          <a:p>
            <a:pPr algn="ctr">
              <a:spcBef>
                <a:spcPct val="0"/>
              </a:spcBef>
              <a:buSzPts val="4400"/>
            </a:pPr>
            <a:r>
              <a:rPr lang="en-US" sz="3200" b="1" kern="1200">
                <a:solidFill>
                  <a:srgbClr val="FFFFFF"/>
                </a:solidFill>
                <a:latin typeface="+mj-lt"/>
                <a:ea typeface="+mj-ea"/>
                <a:cs typeface="+mj-cs"/>
              </a:rPr>
              <a:t>SUBSTANCE USE AWARENESS</a:t>
            </a:r>
            <a:br>
              <a:rPr lang="en-US" sz="3100" b="1" kern="1200">
                <a:latin typeface="+mj-lt"/>
                <a:ea typeface="+mj-ea"/>
                <a:cs typeface="Arial"/>
              </a:rPr>
            </a:br>
            <a:br>
              <a:rPr lang="en-US" sz="3100" b="1" kern="1200">
                <a:latin typeface="+mj-lt"/>
                <a:ea typeface="+mj-ea"/>
                <a:cs typeface="Arial"/>
              </a:rPr>
            </a:br>
            <a:r>
              <a:rPr lang="en-US" sz="2400" b="1" kern="1200">
                <a:solidFill>
                  <a:srgbClr val="FFFF00"/>
                </a:solidFill>
                <a:latin typeface="+mj-lt"/>
                <a:ea typeface="+mj-ea"/>
                <a:cs typeface="Arial"/>
              </a:rPr>
              <a:t>BIG IDEA:</a:t>
            </a:r>
            <a:r>
              <a:rPr lang="en-US" sz="2400" b="1" kern="1200">
                <a:solidFill>
                  <a:schemeClr val="bg1"/>
                </a:solidFill>
                <a:latin typeface="+mj-lt"/>
                <a:ea typeface="+mj-ea"/>
                <a:cs typeface="Arial"/>
              </a:rPr>
              <a:t> Adolescent substance use is a major problem that often creates </a:t>
            </a:r>
            <a:r>
              <a:rPr lang="en-US" sz="2400" b="1" kern="1200">
                <a:solidFill>
                  <a:srgbClr val="FFFF00"/>
                </a:solidFill>
                <a:latin typeface="+mj-lt"/>
                <a:ea typeface="+mj-ea"/>
                <a:cs typeface="Arial"/>
              </a:rPr>
              <a:t>barriers to learning</a:t>
            </a:r>
            <a:r>
              <a:rPr lang="en-US" sz="2400" b="1" kern="1200">
                <a:solidFill>
                  <a:schemeClr val="bg1"/>
                </a:solidFill>
                <a:latin typeface="+mj-lt"/>
                <a:ea typeface="+mj-ea"/>
                <a:cs typeface="Arial"/>
              </a:rPr>
              <a:t> and threads to other underlying </a:t>
            </a:r>
            <a:r>
              <a:rPr lang="en-US" sz="2400" b="1" kern="1200">
                <a:solidFill>
                  <a:srgbClr val="FFFF00"/>
                </a:solidFill>
                <a:latin typeface="+mj-lt"/>
                <a:ea typeface="+mj-ea"/>
                <a:cs typeface="Arial"/>
              </a:rPr>
              <a:t>mental health issues </a:t>
            </a:r>
            <a:endParaRPr lang="en-US">
              <a:ea typeface="+mj-ea"/>
            </a:endParaRPr>
          </a:p>
        </p:txBody>
      </p:sp>
      <p:sp>
        <p:nvSpPr>
          <p:cNvPr id="964" name="Google Shape;964;p81"/>
          <p:cNvSpPr txBox="1">
            <a:spLocks noGrp="1"/>
          </p:cNvSpPr>
          <p:nvPr>
            <p:ph type="body" idx="1"/>
          </p:nvPr>
        </p:nvSpPr>
        <p:spPr>
          <a:xfrm>
            <a:off x="8241656" y="959491"/>
            <a:ext cx="3710311" cy="5679174"/>
          </a:xfrm>
          <a:prstGeom prst="rect">
            <a:avLst/>
          </a:prstGeom>
        </p:spPr>
        <p:txBody>
          <a:bodyPr spcFirstLastPara="1" vert="horz" lIns="91440" tIns="45720" rIns="91440" bIns="45720" rtlCol="0" anchorCtr="0">
            <a:normAutofit/>
          </a:bodyPr>
          <a:lstStyle/>
          <a:p>
            <a:pPr marL="285750" lvl="1" indent="-285750">
              <a:lnSpc>
                <a:spcPct val="100000"/>
              </a:lnSpc>
              <a:spcBef>
                <a:spcPts val="0"/>
              </a:spcBef>
              <a:buSzPct val="100000"/>
            </a:pPr>
            <a:r>
              <a:rPr lang="en-US" sz="1800" b="1" kern="1200">
                <a:solidFill>
                  <a:schemeClr val="tx1"/>
                </a:solidFill>
                <a:highlight>
                  <a:srgbClr val="FFFF00"/>
                </a:highlight>
                <a:latin typeface="+mn-lt"/>
                <a:ea typeface="+mn-ea"/>
                <a:cs typeface="+mn-cs"/>
              </a:rPr>
              <a:t> ‘Substance use’</a:t>
            </a:r>
            <a:r>
              <a:rPr lang="en-US" sz="1800" b="1" kern="1200">
                <a:solidFill>
                  <a:schemeClr val="tx1"/>
                </a:solidFill>
                <a:latin typeface="+mn-lt"/>
                <a:ea typeface="+mn-ea"/>
                <a:cs typeface="+mn-cs"/>
              </a:rPr>
              <a:t> is a term used to include alcohol, tobacco and other drugs</a:t>
            </a:r>
            <a:endParaRPr lang="en-US" sz="1800" b="1" kern="1200">
              <a:solidFill>
                <a:schemeClr val="tx1"/>
              </a:solidFill>
              <a:highlight>
                <a:srgbClr val="00FF00"/>
              </a:highlight>
              <a:latin typeface="+mn-lt"/>
              <a:ea typeface="+mn-ea"/>
              <a:cs typeface="Arial"/>
            </a:endParaRPr>
          </a:p>
          <a:p>
            <a:pPr marL="0" lvl="1" indent="0">
              <a:lnSpc>
                <a:spcPct val="100000"/>
              </a:lnSpc>
              <a:spcBef>
                <a:spcPts val="0"/>
              </a:spcBef>
              <a:buSzPct val="100000"/>
              <a:buNone/>
            </a:pPr>
            <a:endParaRPr lang="en-US" sz="1800" b="1" kern="1200">
              <a:solidFill>
                <a:schemeClr val="tx1"/>
              </a:solidFill>
              <a:latin typeface="+mn-lt"/>
              <a:ea typeface="+mn-ea"/>
              <a:cs typeface="Arial"/>
            </a:endParaRPr>
          </a:p>
          <a:p>
            <a:pPr marL="285750" indent="-285750">
              <a:spcBef>
                <a:spcPts val="600"/>
              </a:spcBef>
              <a:buSzPts val="275"/>
            </a:pPr>
            <a:r>
              <a:rPr lang="en-US" sz="1800" b="1" kern="1200">
                <a:solidFill>
                  <a:schemeClr val="tx1"/>
                </a:solidFill>
                <a:latin typeface="+mn-lt"/>
                <a:ea typeface="+mn-ea"/>
                <a:cs typeface="+mn-cs"/>
              </a:rPr>
              <a:t>It is essential that schools  offer </a:t>
            </a:r>
            <a:r>
              <a:rPr lang="en-US" sz="1800" b="1" kern="1200">
                <a:solidFill>
                  <a:schemeClr val="tx1"/>
                </a:solidFill>
                <a:highlight>
                  <a:srgbClr val="FFFF00"/>
                </a:highlight>
                <a:latin typeface="+mn-lt"/>
                <a:ea typeface="+mn-ea"/>
                <a:cs typeface="+mn-cs"/>
              </a:rPr>
              <a:t>not only consequences but also interventions</a:t>
            </a:r>
            <a:r>
              <a:rPr lang="en-US" sz="1800" b="1" kern="1200">
                <a:solidFill>
                  <a:schemeClr val="tx1"/>
                </a:solidFill>
                <a:latin typeface="+mn-lt"/>
                <a:ea typeface="+mn-ea"/>
                <a:cs typeface="+mn-cs"/>
              </a:rPr>
              <a:t> that provide access to treatment</a:t>
            </a:r>
            <a:endParaRPr lang="en-US" sz="1800" b="1" kern="1200">
              <a:solidFill>
                <a:schemeClr val="tx1"/>
              </a:solidFill>
              <a:latin typeface="+mn-lt"/>
              <a:ea typeface="+mn-ea"/>
              <a:cs typeface="Arial"/>
            </a:endParaRPr>
          </a:p>
          <a:p>
            <a:pPr marL="0" indent="0">
              <a:spcBef>
                <a:spcPts val="600"/>
              </a:spcBef>
              <a:buSzPts val="275"/>
              <a:buNone/>
            </a:pPr>
            <a:endParaRPr lang="en-US" sz="1800" b="1" kern="1200">
              <a:solidFill>
                <a:schemeClr val="tx1"/>
              </a:solidFill>
              <a:latin typeface="+mn-lt"/>
              <a:ea typeface="+mn-ea"/>
              <a:cs typeface="Arial"/>
            </a:endParaRPr>
          </a:p>
          <a:p>
            <a:pPr marL="285750" indent="-285750">
              <a:spcBef>
                <a:spcPts val="600"/>
              </a:spcBef>
              <a:buSzPts val="275"/>
            </a:pPr>
            <a:r>
              <a:rPr lang="en-US" sz="1800" b="1" kern="1200">
                <a:solidFill>
                  <a:schemeClr val="tx1"/>
                </a:solidFill>
                <a:highlight>
                  <a:srgbClr val="FFFFFF"/>
                </a:highlight>
                <a:latin typeface="+mn-lt"/>
                <a:ea typeface="+mn-ea"/>
                <a:cs typeface="+mn-cs"/>
              </a:rPr>
              <a:t>Addiction is a chronic but treatable medical condition</a:t>
            </a:r>
            <a:endParaRPr lang="en-US" sz="1800" b="1" kern="1200">
              <a:solidFill>
                <a:schemeClr val="tx1"/>
              </a:solidFill>
              <a:highlight>
                <a:srgbClr val="FFFFFF"/>
              </a:highlight>
              <a:latin typeface="+mn-lt"/>
              <a:ea typeface="+mn-ea"/>
              <a:cs typeface="Arial"/>
            </a:endParaRPr>
          </a:p>
          <a:p>
            <a:pPr marL="0" indent="0">
              <a:spcBef>
                <a:spcPts val="600"/>
              </a:spcBef>
              <a:buSzPts val="275"/>
              <a:buNone/>
            </a:pPr>
            <a:endParaRPr lang="en-US" sz="1800" b="1" kern="1200">
              <a:solidFill>
                <a:schemeClr val="tx1"/>
              </a:solidFill>
              <a:highlight>
                <a:srgbClr val="FFFFFF"/>
              </a:highlight>
              <a:latin typeface="+mn-lt"/>
              <a:ea typeface="+mn-ea"/>
              <a:cs typeface="Arial"/>
            </a:endParaRPr>
          </a:p>
          <a:p>
            <a:pPr marL="285750" indent="-285750">
              <a:spcBef>
                <a:spcPts val="600"/>
              </a:spcBef>
              <a:buSzPts val="275"/>
            </a:pPr>
            <a:r>
              <a:rPr lang="en-US" sz="1800" b="1" kern="1200">
                <a:solidFill>
                  <a:schemeClr val="tx1"/>
                </a:solidFill>
                <a:highlight>
                  <a:srgbClr val="FFFFFF"/>
                </a:highlight>
                <a:latin typeface="+mn-lt"/>
                <a:ea typeface="+mn-ea"/>
                <a:cs typeface="+mn-cs"/>
              </a:rPr>
              <a:t> Using </a:t>
            </a:r>
            <a:r>
              <a:rPr lang="en-US" sz="1800" b="1" kern="1200">
                <a:solidFill>
                  <a:schemeClr val="tx1"/>
                </a:solidFill>
                <a:highlight>
                  <a:srgbClr val="FFFF00"/>
                </a:highlight>
                <a:latin typeface="+mn-lt"/>
                <a:ea typeface="+mn-ea"/>
                <a:cs typeface="+mn-cs"/>
              </a:rPr>
              <a:t>person-centered language</a:t>
            </a:r>
            <a:r>
              <a:rPr lang="en-US" sz="1800" b="1" kern="1200">
                <a:solidFill>
                  <a:schemeClr val="tx1"/>
                </a:solidFill>
                <a:highlight>
                  <a:srgbClr val="FFFFFF"/>
                </a:highlight>
                <a:latin typeface="+mn-lt"/>
                <a:ea typeface="+mn-ea"/>
                <a:cs typeface="+mn-cs"/>
              </a:rPr>
              <a:t>, reduces the harmful stigma and negativity around substance use disorders</a:t>
            </a:r>
            <a:endParaRPr lang="en-US" sz="1800" kern="1200">
              <a:solidFill>
                <a:schemeClr val="tx1"/>
              </a:solidFill>
              <a:highlight>
                <a:srgbClr val="FFFFFF"/>
              </a:highlight>
              <a:latin typeface="+mn-lt"/>
              <a:ea typeface="+mn-ea"/>
              <a:cs typeface="Arial"/>
            </a:endParaRPr>
          </a:p>
        </p:txBody>
      </p:sp>
      <p:cxnSp>
        <p:nvCxnSpPr>
          <p:cNvPr id="978" name="Straight Connector 97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66" name="Google Shape;966;p81"/>
          <p:cNvSpPr txBox="1"/>
          <p:nvPr/>
        </p:nvSpPr>
        <p:spPr>
          <a:xfrm>
            <a:off x="4292110" y="842827"/>
            <a:ext cx="3607276" cy="5469104"/>
          </a:xfrm>
          <a:prstGeom prst="rect">
            <a:avLst/>
          </a:prstGeom>
        </p:spPr>
        <p:txBody>
          <a:bodyPr spcFirstLastPara="1" vert="horz" lIns="91440" tIns="45720" rIns="91440" bIns="45720" rtlCol="0" anchor="t" anchorCtr="0">
            <a:normAutofit/>
          </a:bodyPr>
          <a:lstStyle/>
          <a:p>
            <a:pPr lvl="1" algn="ctr">
              <a:lnSpc>
                <a:spcPct val="90000"/>
              </a:lnSpc>
              <a:spcAft>
                <a:spcPts val="600"/>
              </a:spcAft>
            </a:pPr>
            <a:r>
              <a:rPr lang="en-US" sz="2400" b="1" i="1" kern="1200">
                <a:solidFill>
                  <a:schemeClr val="tx1"/>
                </a:solidFill>
                <a:highlight>
                  <a:srgbClr val="FFFFFF"/>
                </a:highlight>
                <a:latin typeface="+mn-lt"/>
                <a:ea typeface="+mn-ea"/>
                <a:cs typeface="+mn-cs"/>
                <a:sym typeface="Calibri"/>
              </a:rPr>
              <a:t>“The majority of adults who meet the criteria for having a substance use disorder </a:t>
            </a:r>
            <a:r>
              <a:rPr lang="en-US" sz="2400" b="1" i="1" u="sng" kern="1200">
                <a:solidFill>
                  <a:schemeClr val="tx1"/>
                </a:solidFill>
                <a:highlight>
                  <a:srgbClr val="FFFFFF"/>
                </a:highlight>
                <a:latin typeface="+mn-lt"/>
                <a:ea typeface="+mn-ea"/>
                <a:cs typeface="+mn-cs"/>
                <a:sym typeface="Calibri"/>
              </a:rPr>
              <a:t>started using substances during their teen</a:t>
            </a:r>
            <a:r>
              <a:rPr lang="en-US" sz="2400" b="1" i="1" kern="1200">
                <a:solidFill>
                  <a:schemeClr val="tx1"/>
                </a:solidFill>
                <a:highlight>
                  <a:srgbClr val="FFFFFF"/>
                </a:highlight>
                <a:latin typeface="+mn-lt"/>
                <a:ea typeface="+mn-ea"/>
                <a:cs typeface="+mn-cs"/>
                <a:sym typeface="Calibri"/>
              </a:rPr>
              <a:t> and young adult years”</a:t>
            </a:r>
            <a:endParaRPr lang="en-US" sz="2400" i="1">
              <a:solidFill>
                <a:schemeClr val="tx1"/>
              </a:solidFill>
              <a:ea typeface="+mn-ea"/>
            </a:endParaRPr>
          </a:p>
          <a:p>
            <a:pPr lvl="1" indent="-228600">
              <a:lnSpc>
                <a:spcPct val="90000"/>
              </a:lnSpc>
              <a:spcAft>
                <a:spcPts val="600"/>
              </a:spcAft>
              <a:buFont typeface="Arial" panose="020B0604020202020204" pitchFamily="34" charset="0"/>
              <a:buChar char="•"/>
            </a:pPr>
            <a:endParaRPr lang="en-US" sz="2800" b="1" kern="1200">
              <a:solidFill>
                <a:schemeClr val="tx1"/>
              </a:solidFill>
              <a:highlight>
                <a:srgbClr val="FFFFFF"/>
              </a:highlight>
              <a:latin typeface="+mn-lt"/>
              <a:ea typeface="+mn-ea"/>
            </a:endParaRPr>
          </a:p>
          <a:p>
            <a:pPr lvl="1">
              <a:lnSpc>
                <a:spcPct val="90000"/>
              </a:lnSpc>
              <a:spcAft>
                <a:spcPts val="600"/>
              </a:spcAft>
            </a:pPr>
            <a:endParaRPr lang="en-US" sz="2800" b="1" kern="1200">
              <a:solidFill>
                <a:schemeClr val="tx1"/>
              </a:solidFill>
              <a:highlight>
                <a:srgbClr val="FFFFFF"/>
              </a:highlight>
              <a:latin typeface="+mn-lt"/>
              <a:ea typeface="+mn-ea"/>
            </a:endParaRPr>
          </a:p>
          <a:p>
            <a:pPr lvl="1">
              <a:lnSpc>
                <a:spcPct val="90000"/>
              </a:lnSpc>
              <a:spcAft>
                <a:spcPts val="600"/>
              </a:spcAft>
            </a:pPr>
            <a:endParaRPr lang="en-US" sz="2800" b="1" kern="1200">
              <a:solidFill>
                <a:schemeClr val="tx1"/>
              </a:solidFill>
              <a:highlight>
                <a:srgbClr val="FFFFFF"/>
              </a:highlight>
              <a:latin typeface="+mn-lt"/>
              <a:ea typeface="+mn-ea"/>
            </a:endParaRPr>
          </a:p>
          <a:p>
            <a:pPr lvl="1">
              <a:lnSpc>
                <a:spcPct val="90000"/>
              </a:lnSpc>
              <a:spcAft>
                <a:spcPts val="600"/>
              </a:spcAft>
            </a:pPr>
            <a:endParaRPr lang="en-US" sz="2800" b="1" kern="1200">
              <a:solidFill>
                <a:schemeClr val="tx1"/>
              </a:solidFill>
              <a:highlight>
                <a:srgbClr val="FFFFFF"/>
              </a:highlight>
              <a:latin typeface="+mn-lt"/>
              <a:ea typeface="+mn-ea"/>
            </a:endParaRPr>
          </a:p>
          <a:p>
            <a:pPr lvl="1" indent="-228600">
              <a:lnSpc>
                <a:spcPct val="90000"/>
              </a:lnSpc>
              <a:spcAft>
                <a:spcPts val="600"/>
              </a:spcAft>
              <a:buFont typeface="Arial" panose="020B0604020202020204" pitchFamily="34" charset="0"/>
              <a:buChar char="•"/>
            </a:pPr>
            <a:endParaRPr lang="en-US" sz="1000" b="1" kern="1200">
              <a:solidFill>
                <a:schemeClr val="tx1"/>
              </a:solidFill>
              <a:highlight>
                <a:srgbClr val="FFFFFF"/>
              </a:highlight>
              <a:latin typeface="+mn-lt"/>
              <a:ea typeface="+mn-ea"/>
            </a:endParaRPr>
          </a:p>
        </p:txBody>
      </p:sp>
      <p:sp>
        <p:nvSpPr>
          <p:cNvPr id="2" name="Google Shape;966;p81">
            <a:extLst>
              <a:ext uri="{FF2B5EF4-FFF2-40B4-BE49-F238E27FC236}">
                <a16:creationId xmlns:a16="http://schemas.microsoft.com/office/drawing/2014/main" id="{B233DBF8-0774-6793-CDC6-CCFD1F084749}"/>
              </a:ext>
            </a:extLst>
          </p:cNvPr>
          <p:cNvSpPr txBox="1"/>
          <p:nvPr/>
        </p:nvSpPr>
        <p:spPr>
          <a:xfrm>
            <a:off x="4022503" y="5467528"/>
            <a:ext cx="7932147" cy="933368"/>
          </a:xfrm>
          <a:prstGeom prst="rect">
            <a:avLst/>
          </a:prstGeom>
        </p:spPr>
        <p:txBody>
          <a:bodyPr spcFirstLastPara="1" vert="horz" lIns="91440" tIns="45720" rIns="91440" bIns="45720" rtlCol="0" anchor="t" anchorCtr="0">
            <a:noAutofit/>
          </a:bodyPr>
          <a:lstStyle/>
          <a:p>
            <a:pPr lvl="1">
              <a:lnSpc>
                <a:spcPct val="90000"/>
              </a:lnSpc>
              <a:spcAft>
                <a:spcPts val="600"/>
              </a:spcAft>
            </a:pPr>
            <a:endParaRPr lang="en-US" sz="2800" b="1" kern="1200">
              <a:solidFill>
                <a:schemeClr val="tx1"/>
              </a:solidFill>
              <a:highlight>
                <a:srgbClr val="FFFFFF"/>
              </a:highlight>
              <a:latin typeface="+mn-lt"/>
              <a:ea typeface="+mn-ea"/>
            </a:endParaRPr>
          </a:p>
          <a:p>
            <a:pPr lvl="1">
              <a:lnSpc>
                <a:spcPct val="90000"/>
              </a:lnSpc>
              <a:spcAft>
                <a:spcPts val="600"/>
              </a:spcAft>
            </a:pPr>
            <a:endParaRPr lang="en-US" sz="1200" b="1" kern="1200">
              <a:solidFill>
                <a:schemeClr val="tx1"/>
              </a:solidFill>
              <a:highlight>
                <a:srgbClr val="FFFFFF"/>
              </a:highlight>
              <a:latin typeface="+mn-lt"/>
              <a:ea typeface="+mn-ea"/>
            </a:endParaRPr>
          </a:p>
          <a:p>
            <a:pPr lvl="1" indent="-228600">
              <a:lnSpc>
                <a:spcPct val="90000"/>
              </a:lnSpc>
              <a:spcAft>
                <a:spcPts val="600"/>
              </a:spcAft>
              <a:buFont typeface="Arial" panose="020B0604020202020204" pitchFamily="34" charset="0"/>
              <a:buChar char="•"/>
            </a:pPr>
            <a:endParaRPr lang="en-US" sz="1200" b="1" kern="1200">
              <a:solidFill>
                <a:schemeClr val="tx1"/>
              </a:solidFill>
              <a:highlight>
                <a:srgbClr val="FFFFFF"/>
              </a:highlight>
              <a:latin typeface="+mn-lt"/>
              <a:ea typeface="+mn-ea"/>
            </a:endParaRPr>
          </a:p>
          <a:p>
            <a:pPr lvl="1">
              <a:lnSpc>
                <a:spcPct val="90000"/>
              </a:lnSpc>
              <a:spcAft>
                <a:spcPts val="600"/>
              </a:spcAft>
            </a:pPr>
            <a:r>
              <a:rPr lang="en-US" sz="1200" kern="1200">
                <a:solidFill>
                  <a:schemeClr val="tx1"/>
                </a:solidFill>
                <a:highlight>
                  <a:srgbClr val="FFFFFF"/>
                </a:highlight>
                <a:latin typeface="+mn-lt"/>
                <a:ea typeface="+mn-ea"/>
              </a:rPr>
              <a:t>US Department of Health and Human Services (HHS), Office of the Surgeon General Facing Addiction in America: The Surgeon General’s Report on Alcohol, Drugs, and Health. Washington, DC: HHS, November 2016.</a:t>
            </a:r>
            <a:endParaRPr lang="en-US" sz="1200" b="1" kern="1200">
              <a:solidFill>
                <a:schemeClr val="tx1"/>
              </a:solidFill>
              <a:highlight>
                <a:srgbClr val="FFFFFF"/>
              </a:highlight>
              <a:latin typeface="+mn-lt"/>
              <a:ea typeface="+mn-ea"/>
            </a:endParaRPr>
          </a:p>
        </p:txBody>
      </p:sp>
      <p:pic>
        <p:nvPicPr>
          <p:cNvPr id="4" name="Picture 3" descr="A group of pills and bottles&#10;&#10;Description automatically generated">
            <a:extLst>
              <a:ext uri="{FF2B5EF4-FFF2-40B4-BE49-F238E27FC236}">
                <a16:creationId xmlns:a16="http://schemas.microsoft.com/office/drawing/2014/main" id="{B8747531-0283-5CEF-3767-3507339551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8763" y="3798488"/>
            <a:ext cx="2015919" cy="2305049"/>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82"/>
          <p:cNvSpPr txBox="1">
            <a:spLocks noGrp="1"/>
          </p:cNvSpPr>
          <p:nvPr>
            <p:ph type="title"/>
          </p:nvPr>
        </p:nvSpPr>
        <p:spPr>
          <a:xfrm>
            <a:off x="838200" y="204583"/>
            <a:ext cx="10515600" cy="8494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200" b="1">
                <a:latin typeface="Arial"/>
              </a:rPr>
              <a:t>SUBSTANCE USE AWARENESS</a:t>
            </a:r>
            <a:endParaRPr lang="en-US" sz="3200">
              <a:latin typeface="Arial"/>
            </a:endParaRPr>
          </a:p>
        </p:txBody>
      </p:sp>
      <p:sp>
        <p:nvSpPr>
          <p:cNvPr id="972" name="Google Shape;972;p82"/>
          <p:cNvSpPr txBox="1">
            <a:spLocks noGrp="1"/>
          </p:cNvSpPr>
          <p:nvPr>
            <p:ph type="body" idx="1"/>
          </p:nvPr>
        </p:nvSpPr>
        <p:spPr>
          <a:xfrm>
            <a:off x="417722" y="2224446"/>
            <a:ext cx="11255712" cy="4714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1800" u="sng">
                <a:latin typeface="Arial"/>
              </a:rPr>
              <a:t>Substance Use Awareness</a:t>
            </a:r>
            <a:endParaRPr lang="en-US" sz="1800">
              <a:latin typeface="Arial"/>
            </a:endParaRPr>
          </a:p>
          <a:p>
            <a:pPr marL="457200" lvl="0" indent="-349250" algn="l" rtl="0">
              <a:lnSpc>
                <a:spcPct val="100000"/>
              </a:lnSpc>
              <a:spcBef>
                <a:spcPts val="800"/>
              </a:spcBef>
              <a:spcAft>
                <a:spcPts val="0"/>
              </a:spcAft>
              <a:buSzPts val="1900"/>
              <a:buFont typeface="Noto Sans Symbols"/>
              <a:buChar char="●"/>
            </a:pPr>
            <a:r>
              <a:rPr lang="en-US" sz="1800">
                <a:solidFill>
                  <a:srgbClr val="0563C1"/>
                </a:solidFill>
                <a:latin typeface="Arial"/>
                <a:hlinkClick r:id="rId3">
                  <a:extLst>
                    <a:ext uri="{A12FA001-AC4F-418D-AE19-62706E023703}">
                      <ahyp:hlinkClr xmlns:ahyp="http://schemas.microsoft.com/office/drawing/2018/hyperlinkcolor" val="tx"/>
                    </a:ext>
                  </a:extLst>
                </a:hlinkClick>
              </a:rPr>
              <a:t>42 Pa. C.S. §8337</a:t>
            </a:r>
            <a:r>
              <a:rPr lang="en-US" sz="1800">
                <a:latin typeface="Arial"/>
              </a:rPr>
              <a:t> and </a:t>
            </a:r>
            <a:r>
              <a:rPr lang="en-US" sz="1800">
                <a:solidFill>
                  <a:srgbClr val="0563C1"/>
                </a:solidFill>
                <a:latin typeface="Arial"/>
                <a:hlinkClick r:id="rId4">
                  <a:extLst>
                    <a:ext uri="{A12FA001-AC4F-418D-AE19-62706E023703}">
                      <ahyp:hlinkClr xmlns:ahyp="http://schemas.microsoft.com/office/drawing/2018/hyperlinkcolor" val="tx"/>
                    </a:ext>
                  </a:extLst>
                </a:hlinkClick>
              </a:rPr>
              <a:t>§8337.1</a:t>
            </a:r>
            <a:r>
              <a:rPr lang="en-US" sz="1800">
                <a:latin typeface="Arial"/>
              </a:rPr>
              <a:t> </a:t>
            </a:r>
            <a:r>
              <a:rPr lang="en-US" sz="1800">
                <a:highlight>
                  <a:srgbClr val="FFFF00"/>
                </a:highlight>
                <a:latin typeface="Arial"/>
              </a:rPr>
              <a:t>(Civil immunity of school officers/ employees related to emergency care)</a:t>
            </a:r>
          </a:p>
          <a:p>
            <a:pPr marL="457200" lvl="0" indent="-349250" algn="l" rtl="0">
              <a:lnSpc>
                <a:spcPct val="100000"/>
              </a:lnSpc>
              <a:spcBef>
                <a:spcPts val="0"/>
              </a:spcBef>
              <a:spcAft>
                <a:spcPts val="0"/>
              </a:spcAft>
              <a:buSzPts val="1900"/>
              <a:buFont typeface="Noto Sans Symbols"/>
              <a:buChar char="●"/>
            </a:pPr>
            <a:r>
              <a:rPr lang="en-US" sz="1800">
                <a:solidFill>
                  <a:srgbClr val="0563C1"/>
                </a:solidFill>
                <a:latin typeface="Arial"/>
                <a:hlinkClick r:id="rId5">
                  <a:extLst>
                    <a:ext uri="{A12FA001-AC4F-418D-AE19-62706E023703}">
                      <ahyp:hlinkClr xmlns:ahyp="http://schemas.microsoft.com/office/drawing/2018/hyperlinkcolor" val="tx"/>
                    </a:ext>
                  </a:extLst>
                </a:hlinkClick>
              </a:rPr>
              <a:t>24 P.S. §13-1302.1-A</a:t>
            </a:r>
            <a:r>
              <a:rPr lang="en-US" sz="1800">
                <a:latin typeface="Arial"/>
              </a:rPr>
              <a:t> </a:t>
            </a:r>
            <a:r>
              <a:rPr lang="en-US" sz="1800">
                <a:highlight>
                  <a:srgbClr val="FFFF00"/>
                </a:highlight>
                <a:latin typeface="Arial"/>
              </a:rPr>
              <a:t>(Model memorandum of understanding between schools and local police depts)</a:t>
            </a:r>
          </a:p>
          <a:p>
            <a:pPr indent="-349250">
              <a:lnSpc>
                <a:spcPct val="100000"/>
              </a:lnSpc>
              <a:spcBef>
                <a:spcPts val="0"/>
              </a:spcBef>
              <a:buSzPts val="1900"/>
              <a:buFont typeface="Noto Sans Symbols"/>
              <a:buChar char="●"/>
            </a:pPr>
            <a:r>
              <a:rPr lang="en-US" sz="1800">
                <a:solidFill>
                  <a:srgbClr val="0563C1"/>
                </a:solidFill>
                <a:latin typeface="Arial"/>
                <a:hlinkClick r:id="rId6">
                  <a:extLst>
                    <a:ext uri="{A12FA001-AC4F-418D-AE19-62706E023703}">
                      <ahyp:hlinkClr xmlns:ahyp="http://schemas.microsoft.com/office/drawing/2018/hyperlinkcolor" val="tx"/>
                    </a:ext>
                  </a:extLst>
                </a:hlinkClick>
              </a:rPr>
              <a:t>24 P.S. §15-1547</a:t>
            </a:r>
            <a:r>
              <a:rPr lang="en-US" sz="1800">
                <a:latin typeface="Arial"/>
              </a:rPr>
              <a:t> </a:t>
            </a:r>
            <a:r>
              <a:rPr lang="en-US" sz="1800">
                <a:highlight>
                  <a:srgbClr val="FFFF00"/>
                </a:highlight>
                <a:latin typeface="Arial"/>
              </a:rPr>
              <a:t>(Mandatory drug and alcohol use prevention and intervention programming) </a:t>
            </a:r>
          </a:p>
          <a:p>
            <a:pPr marL="457200" lvl="0" indent="-349250" algn="l" rtl="0">
              <a:lnSpc>
                <a:spcPct val="100000"/>
              </a:lnSpc>
              <a:spcBef>
                <a:spcPts val="0"/>
              </a:spcBef>
              <a:spcAft>
                <a:spcPts val="0"/>
              </a:spcAft>
              <a:buSzPts val="1900"/>
              <a:buFont typeface="Noto Sans Symbols"/>
              <a:buChar char="●"/>
            </a:pPr>
            <a:r>
              <a:rPr lang="en-US" sz="1800">
                <a:solidFill>
                  <a:srgbClr val="0563C1"/>
                </a:solidFill>
                <a:latin typeface="Arial"/>
                <a:hlinkClick r:id="rId7">
                  <a:extLst>
                    <a:ext uri="{A12FA001-AC4F-418D-AE19-62706E023703}">
                      <ahyp:hlinkClr xmlns:ahyp="http://schemas.microsoft.com/office/drawing/2018/hyperlinkcolor" val="tx"/>
                    </a:ext>
                  </a:extLst>
                </a:hlinkClick>
              </a:rPr>
              <a:t>35 P.S. §807.1 et seq</a:t>
            </a:r>
            <a:r>
              <a:rPr lang="en-US" sz="1800">
                <a:latin typeface="Arial"/>
              </a:rPr>
              <a:t>.(Schools enforce rules that prohibit the use of steroids) </a:t>
            </a:r>
          </a:p>
          <a:p>
            <a:pPr marL="457200" lvl="0" indent="-349250" algn="l" rtl="0">
              <a:lnSpc>
                <a:spcPct val="100000"/>
              </a:lnSpc>
              <a:spcBef>
                <a:spcPts val="0"/>
              </a:spcBef>
              <a:spcAft>
                <a:spcPts val="0"/>
              </a:spcAft>
              <a:buSzPts val="1900"/>
              <a:buFont typeface="Noto Sans Symbols"/>
              <a:buChar char="●"/>
            </a:pPr>
            <a:r>
              <a:rPr lang="en-US" sz="1800">
                <a:latin typeface="Arial"/>
              </a:rPr>
              <a:t>22 Pa. Code </a:t>
            </a:r>
            <a:r>
              <a:rPr lang="en-US" sz="1800">
                <a:solidFill>
                  <a:srgbClr val="0563C1"/>
                </a:solidFill>
                <a:latin typeface="Arial"/>
                <a:hlinkClick r:id="rId8">
                  <a:extLst>
                    <a:ext uri="{A12FA001-AC4F-418D-AE19-62706E023703}">
                      <ahyp:hlinkClr xmlns:ahyp="http://schemas.microsoft.com/office/drawing/2018/hyperlinkcolor" val="tx"/>
                    </a:ext>
                  </a:extLst>
                </a:hlinkClick>
              </a:rPr>
              <a:t>§10.21</a:t>
            </a:r>
            <a:r>
              <a:rPr lang="en-US" sz="1800">
                <a:latin typeface="Arial"/>
              </a:rPr>
              <a:t>, </a:t>
            </a:r>
            <a:r>
              <a:rPr lang="en-US" sz="1800">
                <a:solidFill>
                  <a:srgbClr val="0563C1"/>
                </a:solidFill>
                <a:latin typeface="Arial"/>
                <a:hlinkClick r:id="rId9">
                  <a:extLst>
                    <a:ext uri="{A12FA001-AC4F-418D-AE19-62706E023703}">
                      <ahyp:hlinkClr xmlns:ahyp="http://schemas.microsoft.com/office/drawing/2018/hyperlinkcolor" val="tx"/>
                    </a:ext>
                  </a:extLst>
                </a:hlinkClick>
              </a:rPr>
              <a:t>§10.22</a:t>
            </a:r>
            <a:r>
              <a:rPr lang="en-US" sz="1800">
                <a:latin typeface="Arial"/>
              </a:rPr>
              <a:t>, </a:t>
            </a:r>
            <a:r>
              <a:rPr lang="en-US" sz="1800">
                <a:solidFill>
                  <a:srgbClr val="0563C1"/>
                </a:solidFill>
                <a:latin typeface="Arial"/>
                <a:hlinkClick r:id="rId10">
                  <a:extLst>
                    <a:ext uri="{A12FA001-AC4F-418D-AE19-62706E023703}">
                      <ahyp:hlinkClr xmlns:ahyp="http://schemas.microsoft.com/office/drawing/2018/hyperlinkcolor" val="tx"/>
                    </a:ext>
                  </a:extLst>
                </a:hlinkClick>
              </a:rPr>
              <a:t>§10.23</a:t>
            </a:r>
            <a:r>
              <a:rPr lang="en-US" sz="1800">
                <a:latin typeface="Arial"/>
              </a:rPr>
              <a:t>, </a:t>
            </a:r>
            <a:r>
              <a:rPr lang="en-US" sz="1800">
                <a:solidFill>
                  <a:srgbClr val="0563C1"/>
                </a:solidFill>
                <a:latin typeface="Arial"/>
                <a:hlinkClick r:id="rId11">
                  <a:extLst>
                    <a:ext uri="{A12FA001-AC4F-418D-AE19-62706E023703}">
                      <ahyp:hlinkClr xmlns:ahyp="http://schemas.microsoft.com/office/drawing/2018/hyperlinkcolor" val="tx"/>
                    </a:ext>
                  </a:extLst>
                </a:hlinkClick>
              </a:rPr>
              <a:t>§10.25</a:t>
            </a:r>
            <a:r>
              <a:rPr lang="en-US" sz="1800">
                <a:latin typeface="Arial"/>
              </a:rPr>
              <a:t> (Response and handling of a student with a disability)</a:t>
            </a:r>
          </a:p>
          <a:p>
            <a:pPr indent="-349250">
              <a:lnSpc>
                <a:spcPct val="100000"/>
              </a:lnSpc>
              <a:spcBef>
                <a:spcPts val="0"/>
              </a:spcBef>
              <a:buSzPts val="1900"/>
              <a:buFont typeface="Noto Sans Symbols"/>
              <a:buChar char="●"/>
            </a:pPr>
            <a:r>
              <a:rPr lang="en-US" sz="1800">
                <a:latin typeface="Arial"/>
              </a:rPr>
              <a:t>22 Pa. Code </a:t>
            </a:r>
            <a:r>
              <a:rPr lang="en-US" sz="1800">
                <a:solidFill>
                  <a:srgbClr val="0563C1"/>
                </a:solidFill>
                <a:latin typeface="Arial"/>
                <a:hlinkClick r:id="rId12">
                  <a:extLst>
                    <a:ext uri="{A12FA001-AC4F-418D-AE19-62706E023703}">
                      <ahyp:hlinkClr xmlns:ahyp="http://schemas.microsoft.com/office/drawing/2018/hyperlinkcolor" val="tx"/>
                    </a:ext>
                  </a:extLst>
                </a:hlinkClick>
              </a:rPr>
              <a:t>§12.16</a:t>
            </a:r>
            <a:r>
              <a:rPr lang="en-US" sz="1800">
                <a:latin typeface="Arial"/>
              </a:rPr>
              <a:t>, </a:t>
            </a:r>
            <a:r>
              <a:rPr lang="en-US" sz="1800">
                <a:solidFill>
                  <a:srgbClr val="0563C1"/>
                </a:solidFill>
                <a:latin typeface="Arial"/>
                <a:hlinkClick r:id="rId13">
                  <a:extLst>
                    <a:ext uri="{A12FA001-AC4F-418D-AE19-62706E023703}">
                      <ahyp:hlinkClr xmlns:ahyp="http://schemas.microsoft.com/office/drawing/2018/hyperlinkcolor" val="tx"/>
                    </a:ext>
                  </a:extLst>
                </a:hlinkClick>
              </a:rPr>
              <a:t>§12.42</a:t>
            </a:r>
            <a:r>
              <a:rPr lang="en-US" sz="1800">
                <a:latin typeface="Arial"/>
              </a:rPr>
              <a:t> (Student rights and student services) </a:t>
            </a:r>
          </a:p>
          <a:p>
            <a:pPr marL="457200" lvl="0" indent="-349250" algn="l" rtl="0">
              <a:lnSpc>
                <a:spcPct val="100000"/>
              </a:lnSpc>
              <a:spcBef>
                <a:spcPts val="0"/>
              </a:spcBef>
              <a:spcAft>
                <a:spcPts val="0"/>
              </a:spcAft>
              <a:buSzPts val="1900"/>
              <a:buFont typeface="Noto Sans Symbols"/>
              <a:buChar char="●"/>
            </a:pPr>
            <a:r>
              <a:rPr lang="en-US" sz="1800">
                <a:solidFill>
                  <a:srgbClr val="0563C1"/>
                </a:solidFill>
                <a:latin typeface="Arial"/>
                <a:hlinkClick r:id="rId14">
                  <a:extLst>
                    <a:ext uri="{A12FA001-AC4F-418D-AE19-62706E023703}">
                      <ahyp:hlinkClr xmlns:ahyp="http://schemas.microsoft.com/office/drawing/2018/hyperlinkcolor" val="tx"/>
                    </a:ext>
                  </a:extLst>
                </a:hlinkClick>
              </a:rPr>
              <a:t>20 U.S.C. 1232g</a:t>
            </a:r>
            <a:r>
              <a:rPr lang="en-US" sz="1800">
                <a:latin typeface="Arial"/>
              </a:rPr>
              <a:t> (FERPA) (Family Educational and Privacy Rights)</a:t>
            </a:r>
          </a:p>
          <a:p>
            <a:pPr marL="457200" lvl="0" indent="-349250" algn="l" rtl="0">
              <a:lnSpc>
                <a:spcPct val="100000"/>
              </a:lnSpc>
              <a:spcBef>
                <a:spcPts val="0"/>
              </a:spcBef>
              <a:spcAft>
                <a:spcPts val="0"/>
              </a:spcAft>
              <a:buSzPts val="1900"/>
              <a:buFont typeface="Noto Sans Symbols"/>
              <a:buChar char="●"/>
            </a:pPr>
            <a:r>
              <a:rPr lang="en-US" sz="1800">
                <a:solidFill>
                  <a:srgbClr val="0563C1"/>
                </a:solidFill>
                <a:latin typeface="Arial"/>
                <a:hlinkClick r:id="rId15">
                  <a:extLst>
                    <a:ext uri="{A12FA001-AC4F-418D-AE19-62706E023703}">
                      <ahyp:hlinkClr xmlns:ahyp="http://schemas.microsoft.com/office/drawing/2018/hyperlinkcolor" val="tx"/>
                    </a:ext>
                  </a:extLst>
                </a:hlinkClick>
              </a:rPr>
              <a:t>34 CFR Part 99</a:t>
            </a:r>
            <a:r>
              <a:rPr lang="en-US" sz="1800">
                <a:latin typeface="Arial"/>
              </a:rPr>
              <a:t> (FERPA related, parents / students right to inspect and review educational records)</a:t>
            </a:r>
          </a:p>
          <a:p>
            <a:pPr marL="457200" lvl="0" indent="-349250" algn="l" rtl="0">
              <a:lnSpc>
                <a:spcPct val="100000"/>
              </a:lnSpc>
              <a:spcBef>
                <a:spcPts val="0"/>
              </a:spcBef>
              <a:spcAft>
                <a:spcPts val="0"/>
              </a:spcAft>
              <a:buSzPts val="1900"/>
              <a:buFont typeface="Noto Sans Symbols"/>
              <a:buChar char="●"/>
            </a:pPr>
            <a:r>
              <a:rPr lang="en-US" sz="1800">
                <a:solidFill>
                  <a:srgbClr val="0563C1"/>
                </a:solidFill>
                <a:latin typeface="Arial"/>
                <a:hlinkClick r:id="rId16">
                  <a:extLst>
                    <a:ext uri="{A12FA001-AC4F-418D-AE19-62706E023703}">
                      <ahyp:hlinkClr xmlns:ahyp="http://schemas.microsoft.com/office/drawing/2018/hyperlinkcolor" val="tx"/>
                    </a:ext>
                  </a:extLst>
                </a:hlinkClick>
              </a:rPr>
              <a:t>20 U.S.C. §7114</a:t>
            </a:r>
            <a:r>
              <a:rPr lang="en-US" sz="1800">
                <a:latin typeface="Arial"/>
              </a:rPr>
              <a:t> (Use of state funds)</a:t>
            </a:r>
          </a:p>
          <a:p>
            <a:pPr marL="457200" lvl="0" indent="-349250" algn="l" rtl="0">
              <a:lnSpc>
                <a:spcPct val="100000"/>
              </a:lnSpc>
              <a:spcBef>
                <a:spcPts val="0"/>
              </a:spcBef>
              <a:spcAft>
                <a:spcPts val="0"/>
              </a:spcAft>
              <a:buSzPts val="1900"/>
              <a:buFont typeface="Noto Sans Symbols"/>
              <a:buChar char="●"/>
            </a:pPr>
            <a:r>
              <a:rPr lang="en-US" sz="1800">
                <a:solidFill>
                  <a:srgbClr val="0563C1"/>
                </a:solidFill>
                <a:latin typeface="Arial"/>
                <a:hlinkClick r:id="rId17">
                  <a:extLst>
                    <a:ext uri="{A12FA001-AC4F-418D-AE19-62706E023703}">
                      <ahyp:hlinkClr xmlns:ahyp="http://schemas.microsoft.com/office/drawing/2018/hyperlinkcolor" val="tx"/>
                    </a:ext>
                  </a:extLst>
                </a:hlinkClick>
              </a:rPr>
              <a:t>20 U.S.C. §7118</a:t>
            </a:r>
            <a:r>
              <a:rPr lang="en-US" sz="1800">
                <a:latin typeface="Arial"/>
              </a:rPr>
              <a:t> - (Activities to support safe and healthy students)</a:t>
            </a:r>
          </a:p>
          <a:p>
            <a:pPr marL="457200" lvl="0" indent="-349250" algn="l" rtl="0">
              <a:lnSpc>
                <a:spcPct val="100000"/>
              </a:lnSpc>
              <a:spcBef>
                <a:spcPts val="0"/>
              </a:spcBef>
              <a:spcAft>
                <a:spcPts val="0"/>
              </a:spcAft>
              <a:buSzPts val="1900"/>
              <a:buFont typeface="Noto Sans Symbols"/>
              <a:buChar char="●"/>
            </a:pPr>
            <a:r>
              <a:rPr lang="en-US" sz="1800">
                <a:solidFill>
                  <a:srgbClr val="0563C1"/>
                </a:solidFill>
                <a:latin typeface="Arial"/>
                <a:hlinkClick r:id="rId18">
                  <a:extLst>
                    <a:ext uri="{A12FA001-AC4F-418D-AE19-62706E023703}">
                      <ahyp:hlinkClr xmlns:ahyp="http://schemas.microsoft.com/office/drawing/2018/hyperlinkcolor" val="tx"/>
                    </a:ext>
                  </a:extLst>
                </a:hlinkClick>
              </a:rPr>
              <a:t>Health Insurance Portability and Accountability Act of 1996</a:t>
            </a:r>
            <a:r>
              <a:rPr lang="en-US" sz="1800">
                <a:latin typeface="Arial"/>
              </a:rPr>
              <a:t> (HIPAA)</a:t>
            </a:r>
          </a:p>
          <a:p>
            <a:pPr marL="457200" lvl="0" indent="-349250" algn="l" rtl="0">
              <a:lnSpc>
                <a:spcPct val="100000"/>
              </a:lnSpc>
              <a:spcBef>
                <a:spcPts val="0"/>
              </a:spcBef>
              <a:spcAft>
                <a:spcPts val="0"/>
              </a:spcAft>
              <a:buSzPts val="1900"/>
              <a:buFont typeface="Noto Sans Symbols"/>
              <a:buChar char="●"/>
            </a:pPr>
            <a:r>
              <a:rPr lang="en-US" sz="1800">
                <a:solidFill>
                  <a:srgbClr val="0563C1"/>
                </a:solidFill>
                <a:latin typeface="Arial"/>
                <a:hlinkClick r:id="rId19">
                  <a:extLst>
                    <a:ext uri="{A12FA001-AC4F-418D-AE19-62706E023703}">
                      <ahyp:hlinkClr xmlns:ahyp="http://schemas.microsoft.com/office/drawing/2018/hyperlinkcolor" val="tx"/>
                    </a:ext>
                  </a:extLst>
                </a:hlinkClick>
              </a:rPr>
              <a:t>24 P.S. §15-1547</a:t>
            </a:r>
            <a:r>
              <a:rPr lang="en-US" sz="1800">
                <a:latin typeface="Arial"/>
              </a:rPr>
              <a:t> (PDE Basic Education Circular (BEC) that provides for Student Assistance)</a:t>
            </a:r>
          </a:p>
        </p:txBody>
      </p:sp>
      <p:pic>
        <p:nvPicPr>
          <p:cNvPr id="973" name="Google Shape;973;p82" descr="Image result for pa commission on crime and delinquency logo"/>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9886083" y="6198768"/>
            <a:ext cx="2163240" cy="570547"/>
          </a:xfrm>
          <a:prstGeom prst="rect">
            <a:avLst/>
          </a:prstGeom>
          <a:noFill/>
          <a:ln>
            <a:noFill/>
          </a:ln>
        </p:spPr>
      </p:pic>
      <p:sp>
        <p:nvSpPr>
          <p:cNvPr id="974" name="Google Shape;974;p82"/>
          <p:cNvSpPr txBox="1"/>
          <p:nvPr/>
        </p:nvSpPr>
        <p:spPr>
          <a:xfrm>
            <a:off x="416973" y="879063"/>
            <a:ext cx="10124908" cy="1348031"/>
          </a:xfrm>
          <a:prstGeom prst="rect">
            <a:avLst/>
          </a:prstGeom>
          <a:noFill/>
          <a:ln>
            <a:noFill/>
          </a:ln>
        </p:spPr>
        <p:txBody>
          <a:bodyPr spcFirstLastPara="1" wrap="square" lIns="91425" tIns="91425" rIns="91425" bIns="91425" anchor="t" anchorCtr="0">
            <a:spAutoFit/>
          </a:bodyPr>
          <a:lstStyle/>
          <a:p>
            <a:pPr lvl="1">
              <a:lnSpc>
                <a:spcPct val="90000"/>
              </a:lnSpc>
            </a:pPr>
            <a:r>
              <a:rPr lang="en-US" sz="2800" b="1">
                <a:solidFill>
                  <a:schemeClr val="dk1"/>
                </a:solidFill>
                <a:highlight>
                  <a:srgbClr val="FFFF00"/>
                </a:highlight>
                <a:ea typeface="Calibri"/>
                <a:cs typeface="Calibri"/>
                <a:sym typeface="Calibri"/>
              </a:rPr>
              <a:t>BIG IDEA</a:t>
            </a:r>
            <a:r>
              <a:rPr lang="en-US" sz="2800" b="1">
                <a:solidFill>
                  <a:schemeClr val="dk1"/>
                </a:solidFill>
                <a:ea typeface="Calibri"/>
                <a:cs typeface="Calibri"/>
                <a:sym typeface="Calibri"/>
              </a:rPr>
              <a:t>: The legal issues that impact schools’ responses to substance use overlap with other laws in    all other areas.  </a:t>
            </a:r>
            <a:endParaRPr lang="en-US" sz="2900" b="1">
              <a:solidFill>
                <a:schemeClr val="dk1"/>
              </a:solidFill>
              <a:latin typeface="Calibri"/>
              <a:ea typeface="Calibri"/>
              <a:cs typeface="Calibri"/>
              <a:sym typeface="Calibri"/>
            </a:endParaRPr>
          </a:p>
        </p:txBody>
      </p:sp>
      <p:pic>
        <p:nvPicPr>
          <p:cNvPr id="2" name="Picture 1" descr="A light bulb with rays of light coming out of it&#10;&#10;Description automatically generated">
            <a:extLst>
              <a:ext uri="{FF2B5EF4-FFF2-40B4-BE49-F238E27FC236}">
                <a16:creationId xmlns:a16="http://schemas.microsoft.com/office/drawing/2014/main" id="{CD404C9B-8E96-5230-5CC9-DE0F7415C127}"/>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886217" y="148004"/>
            <a:ext cx="1944565" cy="2224454"/>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Shape 1047"/>
        <p:cNvGrpSpPr/>
        <p:nvPr/>
      </p:nvGrpSpPr>
      <p:grpSpPr>
        <a:xfrm>
          <a:off x="0" y="0"/>
          <a:ext cx="0" cy="0"/>
          <a:chOff x="0" y="0"/>
          <a:chExt cx="0" cy="0"/>
        </a:xfrm>
      </p:grpSpPr>
      <p:sp useBgFill="1">
        <p:nvSpPr>
          <p:cNvPr id="1080" name="Rectangle 107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Google Shape;1048;p86"/>
          <p:cNvSpPr txBox="1">
            <a:spLocks noGrp="1"/>
          </p:cNvSpPr>
          <p:nvPr>
            <p:ph type="title"/>
          </p:nvPr>
        </p:nvSpPr>
        <p:spPr>
          <a:xfrm>
            <a:off x="127195" y="285221"/>
            <a:ext cx="11935499" cy="1065042"/>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sz="5400" b="1">
                <a:latin typeface="Arial"/>
              </a:rPr>
              <a:t>SUBSTANCE USE AWARENESS</a:t>
            </a:r>
            <a:endParaRPr lang="en-US" sz="5400">
              <a:latin typeface="Arial"/>
            </a:endParaRPr>
          </a:p>
        </p:txBody>
      </p:sp>
      <p:sp>
        <p:nvSpPr>
          <p:cNvPr id="108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Google Shape;1049;p86"/>
          <p:cNvSpPr txBox="1">
            <a:spLocks noGrp="1"/>
          </p:cNvSpPr>
          <p:nvPr>
            <p:ph type="body" idx="1"/>
          </p:nvPr>
        </p:nvSpPr>
        <p:spPr>
          <a:xfrm>
            <a:off x="640080" y="1900665"/>
            <a:ext cx="6469615" cy="4736765"/>
          </a:xfrm>
          <a:prstGeom prst="rect">
            <a:avLst/>
          </a:prstGeom>
        </p:spPr>
        <p:txBody>
          <a:bodyPr spcFirstLastPara="1" lIns="91425" tIns="45700" rIns="91425" bIns="45700" anchorCtr="0">
            <a:normAutofit/>
          </a:bodyPr>
          <a:lstStyle/>
          <a:p>
            <a:pPr marL="0" lvl="1" indent="0" rtl="0">
              <a:spcBef>
                <a:spcPts val="0"/>
              </a:spcBef>
              <a:spcAft>
                <a:spcPts val="0"/>
              </a:spcAft>
              <a:buClr>
                <a:schemeClr val="dk1"/>
              </a:buClr>
              <a:buSzPts val="2400"/>
              <a:buNone/>
            </a:pPr>
            <a:r>
              <a:rPr lang="en-US" sz="2200" b="1">
                <a:latin typeface="Arial"/>
              </a:rPr>
              <a:t>SMALL GROUP ACTIVITY</a:t>
            </a:r>
            <a:endParaRPr lang="en-US" sz="2200">
              <a:latin typeface="Arial"/>
            </a:endParaRPr>
          </a:p>
          <a:p>
            <a:pPr marL="457200" lvl="1" indent="0" rtl="0">
              <a:spcBef>
                <a:spcPts val="0"/>
              </a:spcBef>
              <a:spcAft>
                <a:spcPts val="0"/>
              </a:spcAft>
              <a:buClr>
                <a:schemeClr val="dk1"/>
              </a:buClr>
              <a:buSzPts val="2400"/>
              <a:buNone/>
            </a:pPr>
            <a:endParaRPr lang="en-US" sz="1900">
              <a:latin typeface="Arial"/>
            </a:endParaRPr>
          </a:p>
          <a:p>
            <a:pPr marL="0" indent="0">
              <a:spcBef>
                <a:spcPts val="0"/>
              </a:spcBef>
              <a:buSzPts val="1100"/>
              <a:buNone/>
            </a:pPr>
            <a:r>
              <a:rPr lang="en-US" sz="2200" b="1">
                <a:latin typeface="Arial"/>
              </a:rPr>
              <a:t>Directions:  </a:t>
            </a:r>
            <a:r>
              <a:rPr lang="en-US" sz="2200">
                <a:latin typeface="Arial"/>
              </a:rPr>
              <a:t>In small groups, discuss the following questions. Be prepared to share with the large group. </a:t>
            </a:r>
          </a:p>
          <a:p>
            <a:pPr marL="0" indent="0">
              <a:spcBef>
                <a:spcPts val="600"/>
              </a:spcBef>
              <a:buSzPts val="1100"/>
              <a:buNone/>
            </a:pPr>
            <a:r>
              <a:rPr lang="en-US" sz="2200">
                <a:latin typeface="Arial"/>
              </a:rPr>
              <a:t>  </a:t>
            </a:r>
            <a:endParaRPr lang="en-US" sz="2200" b="1">
              <a:latin typeface="Arial"/>
            </a:endParaRPr>
          </a:p>
          <a:p>
            <a:pPr marL="571500" indent="-457200">
              <a:spcBef>
                <a:spcPts val="600"/>
              </a:spcBef>
              <a:buAutoNum type="arabicPeriod"/>
            </a:pPr>
            <a:r>
              <a:rPr lang="en-US" sz="2200">
                <a:latin typeface="Arial"/>
              </a:rPr>
              <a:t>Review the data on the next slide.  How does this data help you determine ATOD prevention and intervention needs?</a:t>
            </a:r>
          </a:p>
          <a:p>
            <a:pPr marL="571500" indent="-457200">
              <a:spcBef>
                <a:spcPts val="600"/>
              </a:spcBef>
              <a:buAutoNum type="arabicPeriod"/>
            </a:pPr>
            <a:r>
              <a:rPr lang="en-US" sz="2200">
                <a:latin typeface="Arial"/>
              </a:rPr>
              <a:t>As a coordinator, how can you advocate for using the PAYS or other tools that will assist your school entity in collecting and assessing overall data trends related to substance use in schools?</a:t>
            </a:r>
          </a:p>
          <a:p>
            <a:pPr marL="457200" lvl="0" indent="0" rtl="0">
              <a:spcBef>
                <a:spcPts val="0"/>
              </a:spcBef>
              <a:spcAft>
                <a:spcPts val="0"/>
              </a:spcAft>
              <a:buNone/>
            </a:pPr>
            <a:endParaRPr lang="en-US" sz="1900">
              <a:latin typeface="Arial"/>
            </a:endParaRPr>
          </a:p>
          <a:p>
            <a:pPr marL="457200" lvl="1" indent="0" rtl="0">
              <a:spcBef>
                <a:spcPts val="500"/>
              </a:spcBef>
              <a:spcAft>
                <a:spcPts val="0"/>
              </a:spcAft>
              <a:buClr>
                <a:schemeClr val="dk1"/>
              </a:buClr>
              <a:buSzPts val="2400"/>
              <a:buNone/>
            </a:pPr>
            <a:endParaRPr lang="en-US" sz="1900">
              <a:latin typeface="Arial"/>
            </a:endParaRPr>
          </a:p>
        </p:txBody>
      </p:sp>
      <p:pic>
        <p:nvPicPr>
          <p:cNvPr id="6" name="Picture 5" descr="A group of people with speech bubbles&#10;&#10;Description automatically generated">
            <a:extLst>
              <a:ext uri="{FF2B5EF4-FFF2-40B4-BE49-F238E27FC236}">
                <a16:creationId xmlns:a16="http://schemas.microsoft.com/office/drawing/2014/main" id="{D17A0E84-1073-E615-41A6-CCF9EEAFAE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29992" y="1897145"/>
            <a:ext cx="3554372" cy="3429969"/>
          </a:xfrm>
          <a:prstGeom prst="rect">
            <a:avLst/>
          </a:prstGeom>
        </p:spPr>
      </p:pic>
      <p:pic>
        <p:nvPicPr>
          <p:cNvPr id="2" name="Google Shape;973;p82" descr="Image result for pa commission on crime and delinquency logo">
            <a:extLst>
              <a:ext uri="{FF2B5EF4-FFF2-40B4-BE49-F238E27FC236}">
                <a16:creationId xmlns:a16="http://schemas.microsoft.com/office/drawing/2014/main" id="{624AF809-9949-1EB3-3D32-278E1F21973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886083" y="6198768"/>
            <a:ext cx="2163240" cy="5705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a:extLst>
            <a:ext uri="{FF2B5EF4-FFF2-40B4-BE49-F238E27FC236}">
              <a16:creationId xmlns:a16="http://schemas.microsoft.com/office/drawing/2014/main" id="{54781892-BBB7-630C-D785-F58B5CA91503}"/>
            </a:ext>
          </a:extLst>
        </p:cNvPr>
        <p:cNvGrpSpPr/>
        <p:nvPr/>
      </p:nvGrpSpPr>
      <p:grpSpPr>
        <a:xfrm>
          <a:off x="0" y="0"/>
          <a:ext cx="0" cy="0"/>
          <a:chOff x="0" y="0"/>
          <a:chExt cx="0" cy="0"/>
        </a:xfrm>
      </p:grpSpPr>
      <p:sp useBgFill="1">
        <p:nvSpPr>
          <p:cNvPr id="213" name="Rectangle 212">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Google Shape;175;p18">
            <a:extLst>
              <a:ext uri="{FF2B5EF4-FFF2-40B4-BE49-F238E27FC236}">
                <a16:creationId xmlns:a16="http://schemas.microsoft.com/office/drawing/2014/main" id="{31CCA989-E8E8-451D-E565-F31781986F18}"/>
              </a:ext>
            </a:extLst>
          </p:cNvPr>
          <p:cNvSpPr txBox="1">
            <a:spLocks noGrp="1"/>
          </p:cNvSpPr>
          <p:nvPr>
            <p:ph type="title"/>
          </p:nvPr>
        </p:nvSpPr>
        <p:spPr>
          <a:xfrm>
            <a:off x="113675" y="76468"/>
            <a:ext cx="11976372" cy="1114548"/>
          </a:xfrm>
          <a:prstGeom prst="rect">
            <a:avLst/>
          </a:prstGeom>
        </p:spPr>
        <p:txBody>
          <a:bodyPr spcFirstLastPara="1" lIns="91425" tIns="45700" rIns="91425" bIns="45700" anchorCtr="0">
            <a:noAutofit/>
          </a:bodyPr>
          <a:lstStyle/>
          <a:p>
            <a:pPr algn="ctr">
              <a:buSzPts val="4400"/>
            </a:pPr>
            <a:r>
              <a:rPr lang="en-US" sz="4000" b="1">
                <a:latin typeface="Arial"/>
              </a:rPr>
              <a:t>ALEX CHAPTER 1: </a:t>
            </a:r>
            <a:r>
              <a:rPr lang="en-US" sz="4000" b="1">
                <a:latin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INTRODUCTION</a:t>
            </a:r>
            <a:r>
              <a:rPr lang="en-US" sz="4000" b="1">
                <a:latin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 </a:t>
            </a:r>
            <a:endParaRPr lang="en-US" sz="4000">
              <a:latin typeface="Arial"/>
            </a:endParaRPr>
          </a:p>
        </p:txBody>
      </p:sp>
      <p:sp>
        <p:nvSpPr>
          <p:cNvPr id="176" name="Google Shape;176;p18">
            <a:extLst>
              <a:ext uri="{FF2B5EF4-FFF2-40B4-BE49-F238E27FC236}">
                <a16:creationId xmlns:a16="http://schemas.microsoft.com/office/drawing/2014/main" id="{101E37BF-BECE-993C-7C50-C31981FC04D9}"/>
              </a:ext>
            </a:extLst>
          </p:cNvPr>
          <p:cNvSpPr txBox="1">
            <a:spLocks noGrp="1"/>
          </p:cNvSpPr>
          <p:nvPr>
            <p:ph type="body" idx="1"/>
          </p:nvPr>
        </p:nvSpPr>
        <p:spPr>
          <a:xfrm>
            <a:off x="285751" y="1244287"/>
            <a:ext cx="7800324" cy="5142225"/>
          </a:xfrm>
          <a:prstGeom prst="rect">
            <a:avLst/>
          </a:prstGeom>
        </p:spPr>
        <p:txBody>
          <a:bodyPr spcFirstLastPara="1" wrap="square" lIns="91425" tIns="45700" rIns="91425" bIns="45700" anchor="t" anchorCtr="0">
            <a:noAutofit/>
          </a:bodyPr>
          <a:lstStyle/>
          <a:p>
            <a:pPr marL="0" indent="0">
              <a:spcBef>
                <a:spcPts val="0"/>
              </a:spcBef>
              <a:spcAft>
                <a:spcPts val="600"/>
              </a:spcAft>
              <a:buNone/>
            </a:pPr>
            <a:r>
              <a:rPr lang="en-US" sz="2000" b="1">
                <a:highlight>
                  <a:srgbClr val="FFFF00"/>
                </a:highlight>
                <a:latin typeface="Arial"/>
                <a:cs typeface="Arial"/>
              </a:rPr>
              <a:t>Consider key developmental periods </a:t>
            </a:r>
            <a:r>
              <a:rPr lang="en-US" sz="2000" b="1">
                <a:latin typeface="Arial"/>
                <a:cs typeface="Arial"/>
              </a:rPr>
              <a:t>in Alex’s life.  </a:t>
            </a:r>
          </a:p>
          <a:p>
            <a:pPr marL="0" indent="0">
              <a:spcBef>
                <a:spcPts val="0"/>
              </a:spcBef>
              <a:buNone/>
            </a:pPr>
            <a:endParaRPr lang="en-US" sz="2000">
              <a:latin typeface="Arial"/>
              <a:cs typeface="Arial"/>
            </a:endParaRPr>
          </a:p>
          <a:p>
            <a:pPr marL="0" indent="0">
              <a:spcBef>
                <a:spcPts val="0"/>
              </a:spcBef>
              <a:spcAft>
                <a:spcPts val="600"/>
              </a:spcAft>
              <a:buNone/>
            </a:pPr>
            <a:r>
              <a:rPr lang="en-US" sz="2000">
                <a:latin typeface="Arial"/>
                <a:cs typeface="Arial"/>
              </a:rPr>
              <a:t>Alex’s story is organized below by the following chapters: </a:t>
            </a:r>
            <a:endParaRPr lang="en-US" sz="2000">
              <a:latin typeface="Arial"/>
            </a:endParaRPr>
          </a:p>
          <a:p>
            <a:pPr marL="0" indent="0">
              <a:spcBef>
                <a:spcPts val="0"/>
              </a:spcBef>
              <a:spcAft>
                <a:spcPts val="600"/>
              </a:spcAft>
              <a:buNone/>
            </a:pPr>
            <a:endParaRPr lang="en-US" sz="2000">
              <a:latin typeface="Arial"/>
              <a:cs typeface="Arial"/>
            </a:endParaRPr>
          </a:p>
          <a:p>
            <a:pPr marL="0" indent="0">
              <a:lnSpc>
                <a:spcPct val="100000"/>
              </a:lnSpc>
              <a:spcBef>
                <a:spcPts val="0"/>
              </a:spcBef>
              <a:buSzPts val="2000"/>
              <a:buFont typeface="Calibri"/>
              <a:buAutoNum type="arabicPeriod"/>
            </a:pPr>
            <a:r>
              <a:rPr lang="en-US" sz="2000">
                <a:latin typeface="Arial"/>
                <a:cs typeface="Arial"/>
              </a:rPr>
              <a:t>   Prenatal through 1-2 Years Old: Intergenerational Trauma </a:t>
            </a:r>
            <a:endParaRPr lang="en-US" sz="2000">
              <a:latin typeface="Arial"/>
            </a:endParaRPr>
          </a:p>
          <a:p>
            <a:pPr marL="0" indent="0">
              <a:lnSpc>
                <a:spcPct val="100000"/>
              </a:lnSpc>
              <a:spcBef>
                <a:spcPts val="0"/>
              </a:spcBef>
              <a:buSzPts val="2000"/>
              <a:buNone/>
            </a:pPr>
            <a:endParaRPr lang="en-US" sz="2000">
              <a:latin typeface="Arial"/>
              <a:cs typeface="Arial"/>
            </a:endParaRPr>
          </a:p>
          <a:p>
            <a:pPr marL="0" indent="0">
              <a:lnSpc>
                <a:spcPct val="100000"/>
              </a:lnSpc>
              <a:spcBef>
                <a:spcPts val="0"/>
              </a:spcBef>
              <a:buSzPts val="2000"/>
              <a:buNone/>
            </a:pPr>
            <a:r>
              <a:rPr lang="en-US" sz="2000">
                <a:latin typeface="Arial"/>
                <a:cs typeface="Arial"/>
              </a:rPr>
              <a:t>2.   2-3 Years Old: Early Childhood Trauma </a:t>
            </a:r>
            <a:endParaRPr lang="en-US" sz="2000">
              <a:latin typeface="Arial"/>
            </a:endParaRPr>
          </a:p>
          <a:p>
            <a:pPr marL="0" indent="0">
              <a:lnSpc>
                <a:spcPct val="100000"/>
              </a:lnSpc>
              <a:spcBef>
                <a:spcPts val="0"/>
              </a:spcBef>
              <a:buSzPts val="2000"/>
              <a:buNone/>
            </a:pPr>
            <a:endParaRPr lang="en-US" sz="2000">
              <a:latin typeface="Arial"/>
              <a:cs typeface="Arial"/>
            </a:endParaRPr>
          </a:p>
          <a:p>
            <a:pPr marL="0" indent="0">
              <a:lnSpc>
                <a:spcPct val="100000"/>
              </a:lnSpc>
              <a:spcBef>
                <a:spcPts val="0"/>
              </a:spcBef>
              <a:buSzPts val="2000"/>
              <a:buNone/>
            </a:pPr>
            <a:r>
              <a:rPr lang="en-US" sz="2000">
                <a:latin typeface="Arial"/>
                <a:cs typeface="Arial"/>
              </a:rPr>
              <a:t>3.   K- 2nd Grade: Academic, Emotional, &amp; Social Challenges</a:t>
            </a:r>
            <a:endParaRPr lang="en-US" sz="2000">
              <a:latin typeface="Arial"/>
            </a:endParaRPr>
          </a:p>
          <a:p>
            <a:pPr marL="0" indent="0">
              <a:lnSpc>
                <a:spcPct val="100000"/>
              </a:lnSpc>
              <a:spcBef>
                <a:spcPts val="0"/>
              </a:spcBef>
              <a:buSzPts val="2000"/>
              <a:buNone/>
            </a:pPr>
            <a:endParaRPr lang="en-US" sz="2000">
              <a:latin typeface="Arial"/>
              <a:cs typeface="Arial"/>
            </a:endParaRPr>
          </a:p>
          <a:p>
            <a:pPr marL="0" indent="0">
              <a:lnSpc>
                <a:spcPct val="100000"/>
              </a:lnSpc>
              <a:spcBef>
                <a:spcPts val="0"/>
              </a:spcBef>
              <a:buSzPts val="2000"/>
              <a:buNone/>
            </a:pPr>
            <a:r>
              <a:rPr lang="en-US" sz="2000">
                <a:latin typeface="Arial"/>
                <a:cs typeface="Arial"/>
              </a:rPr>
              <a:t>4.   5-6th Grade: Emerging Behavioral &amp; Academic Challenges</a:t>
            </a:r>
          </a:p>
          <a:p>
            <a:pPr marL="0" indent="0">
              <a:lnSpc>
                <a:spcPct val="100000"/>
              </a:lnSpc>
              <a:spcBef>
                <a:spcPts val="0"/>
              </a:spcBef>
              <a:buSzPts val="2000"/>
              <a:buNone/>
            </a:pPr>
            <a:endParaRPr lang="en-US" sz="2000">
              <a:latin typeface="Arial"/>
              <a:cs typeface="Arial"/>
            </a:endParaRPr>
          </a:p>
          <a:p>
            <a:pPr marL="0" indent="0">
              <a:lnSpc>
                <a:spcPct val="100000"/>
              </a:lnSpc>
              <a:spcBef>
                <a:spcPts val="0"/>
              </a:spcBef>
              <a:buSzPts val="2000"/>
              <a:buNone/>
            </a:pPr>
            <a:r>
              <a:rPr lang="en-US" sz="2000">
                <a:latin typeface="Arial"/>
                <a:cs typeface="Arial"/>
              </a:rPr>
              <a:t>5.   8-9th Grade: Intensifying of Mental Health Challenges </a:t>
            </a:r>
            <a:endParaRPr lang="en-US" sz="2000">
              <a:latin typeface="Arial"/>
            </a:endParaRPr>
          </a:p>
          <a:p>
            <a:pPr marL="0" indent="0">
              <a:lnSpc>
                <a:spcPct val="100000"/>
              </a:lnSpc>
              <a:spcBef>
                <a:spcPts val="0"/>
              </a:spcBef>
              <a:buSzPts val="2000"/>
              <a:buNone/>
            </a:pPr>
            <a:endParaRPr lang="en-US" sz="2000">
              <a:latin typeface="Arial"/>
              <a:cs typeface="Arial"/>
            </a:endParaRPr>
          </a:p>
          <a:p>
            <a:pPr marL="0" indent="0">
              <a:lnSpc>
                <a:spcPct val="100000"/>
              </a:lnSpc>
              <a:spcBef>
                <a:spcPts val="0"/>
              </a:spcBef>
              <a:spcAft>
                <a:spcPts val="600"/>
              </a:spcAft>
              <a:buSzPts val="2000"/>
              <a:buNone/>
            </a:pPr>
            <a:r>
              <a:rPr lang="en-US" sz="2000">
                <a:latin typeface="Arial"/>
                <a:cs typeface="Arial"/>
              </a:rPr>
              <a:t>6.  11-12th Grade: Increased Substance Use</a:t>
            </a:r>
          </a:p>
          <a:p>
            <a:pPr marL="914400" lvl="0" indent="0" rtl="0">
              <a:spcBef>
                <a:spcPts val="0"/>
              </a:spcBef>
              <a:spcAft>
                <a:spcPts val="600"/>
              </a:spcAft>
              <a:buNone/>
            </a:pPr>
            <a:endParaRPr lang="en-US" sz="1300">
              <a:latin typeface="Arial"/>
            </a:endParaRPr>
          </a:p>
        </p:txBody>
      </p:sp>
      <p:pic>
        <p:nvPicPr>
          <p:cNvPr id="185" name="Picture 184" descr="Toy plastic numbers">
            <a:extLst>
              <a:ext uri="{FF2B5EF4-FFF2-40B4-BE49-F238E27FC236}">
                <a16:creationId xmlns:a16="http://schemas.microsoft.com/office/drawing/2014/main" id="{5A3B9101-F600-B96D-4CCF-7297422F0A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8186893" y="1267484"/>
            <a:ext cx="3903154" cy="3306946"/>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pic>
        <p:nvPicPr>
          <p:cNvPr id="2" name="Google Shape;139;p5" descr="Image result for pa commission on crime and delinquency logo">
            <a:extLst>
              <a:ext uri="{FF2B5EF4-FFF2-40B4-BE49-F238E27FC236}">
                <a16:creationId xmlns:a16="http://schemas.microsoft.com/office/drawing/2014/main" id="{387D335F-74BE-2D62-4925-59829B7781B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513195" y="6379042"/>
            <a:ext cx="1629840" cy="481647"/>
          </a:xfrm>
          <a:prstGeom prst="rect">
            <a:avLst/>
          </a:prstGeom>
          <a:noFill/>
          <a:ln>
            <a:noFill/>
          </a:ln>
        </p:spPr>
      </p:pic>
    </p:spTree>
    <p:extLst>
      <p:ext uri="{BB962C8B-B14F-4D97-AF65-F5344CB8AC3E}">
        <p14:creationId xmlns:p14="http://schemas.microsoft.com/office/powerpoint/2010/main" val="29220458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useBgFill="1">
        <p:nvSpPr>
          <p:cNvPr id="1085" name="Rectangle 108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Google Shape;1056;g2ae9556360b_5_77"/>
          <p:cNvSpPr txBox="1">
            <a:spLocks noGrp="1"/>
          </p:cNvSpPr>
          <p:nvPr>
            <p:ph type="title"/>
          </p:nvPr>
        </p:nvSpPr>
        <p:spPr>
          <a:xfrm>
            <a:off x="46600" y="-249643"/>
            <a:ext cx="8931458" cy="1739119"/>
          </a:xfrm>
          <a:prstGeom prst="rect">
            <a:avLst/>
          </a:prstGeom>
        </p:spPr>
        <p:txBody>
          <a:bodyPr spcFirstLastPara="1" lIns="91425" tIns="45700" rIns="91425" bIns="45700" anchor="b" anchorCtr="0">
            <a:normAutofit fontScale="90000"/>
          </a:bodyPr>
          <a:lstStyle/>
          <a:p>
            <a:pPr marL="457200" indent="-228600" algn="ctr">
              <a:lnSpc>
                <a:spcPct val="100000"/>
              </a:lnSpc>
            </a:pPr>
            <a:br>
              <a:rPr lang="en-US" sz="3000" b="1">
                <a:latin typeface="Arial"/>
              </a:rPr>
            </a:br>
            <a:r>
              <a:rPr lang="en-US" b="1">
                <a:latin typeface="Arial"/>
              </a:rPr>
              <a:t>PENNSYLVANIA YOUTH SURVEY </a:t>
            </a:r>
            <a:br>
              <a:rPr lang="en-US" b="1">
                <a:latin typeface="Arial"/>
              </a:rPr>
            </a:br>
            <a:r>
              <a:rPr lang="en-US" sz="2800" b="1" i="1">
                <a:latin typeface="Arial"/>
              </a:rPr>
              <a:t>SELECTED RESULTS FROM 2021</a:t>
            </a:r>
            <a:r>
              <a:rPr lang="en-US" sz="4000" b="1">
                <a:latin typeface="Arial"/>
              </a:rPr>
              <a:t> </a:t>
            </a:r>
            <a:endParaRPr lang="en-US" sz="4000" b="1"/>
          </a:p>
        </p:txBody>
      </p:sp>
      <p:sp>
        <p:nvSpPr>
          <p:cNvPr id="108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Google Shape;1057;g2ae9556360b_5_77"/>
          <p:cNvSpPr txBox="1">
            <a:spLocks noGrp="1"/>
          </p:cNvSpPr>
          <p:nvPr>
            <p:ph type="body" idx="1"/>
          </p:nvPr>
        </p:nvSpPr>
        <p:spPr>
          <a:xfrm>
            <a:off x="317695" y="2618701"/>
            <a:ext cx="6894576" cy="4143287"/>
          </a:xfrm>
          <a:prstGeom prst="rect">
            <a:avLst/>
          </a:prstGeom>
        </p:spPr>
        <p:txBody>
          <a:bodyPr spcFirstLastPara="1" lIns="91425" tIns="45700" rIns="91425" bIns="45700" anchorCtr="0">
            <a:normAutofit/>
          </a:bodyPr>
          <a:lstStyle/>
          <a:p>
            <a:pPr marL="457200" lvl="0" indent="-381000" rtl="0">
              <a:spcBef>
                <a:spcPts val="600"/>
              </a:spcBef>
              <a:spcAft>
                <a:spcPts val="0"/>
              </a:spcAft>
              <a:buSzPts val="2400"/>
              <a:buFont typeface="Calibri"/>
              <a:buChar char="●"/>
            </a:pPr>
            <a:r>
              <a:rPr lang="en-US" sz="2000">
                <a:latin typeface="Arial"/>
              </a:rPr>
              <a:t>Overall, lifetime use of alcohol and use of alcohol in the last thirty days </a:t>
            </a:r>
            <a:r>
              <a:rPr lang="en-US" sz="2000" i="1">
                <a:latin typeface="Arial"/>
              </a:rPr>
              <a:t>decreased</a:t>
            </a:r>
            <a:r>
              <a:rPr lang="en-US" sz="2000">
                <a:latin typeface="Arial"/>
              </a:rPr>
              <a:t> among Pennsylvania youth surveyed from 2019 to 2021.</a:t>
            </a:r>
          </a:p>
          <a:p>
            <a:pPr marL="457200" lvl="0" indent="-381000" rtl="0">
              <a:spcBef>
                <a:spcPts val="600"/>
              </a:spcBef>
              <a:spcAft>
                <a:spcPts val="0"/>
              </a:spcAft>
              <a:buSzPts val="2400"/>
              <a:buFont typeface="Calibri"/>
              <a:buChar char="●"/>
            </a:pPr>
            <a:r>
              <a:rPr lang="en-US" sz="2000">
                <a:latin typeface="Arial"/>
              </a:rPr>
              <a:t>Pennsylvania youth reported higher rates of lifetime alcohol use (35%) and 30-day past use (28%) than those reported nationally 28% and 22% respectively.</a:t>
            </a:r>
          </a:p>
          <a:p>
            <a:pPr indent="-381000">
              <a:spcBef>
                <a:spcPts val="600"/>
              </a:spcBef>
              <a:buSzPts val="2400"/>
              <a:buFont typeface="Calibri"/>
              <a:buChar char="●"/>
            </a:pPr>
            <a:r>
              <a:rPr lang="en-US" sz="2000">
                <a:latin typeface="Arial"/>
              </a:rPr>
              <a:t>PA students reported using less marijuana than in 2019, although 17% of HS Seniors reported use in the past 30 days.  </a:t>
            </a:r>
          </a:p>
          <a:p>
            <a:pPr indent="-381000">
              <a:spcBef>
                <a:spcPts val="600"/>
              </a:spcBef>
              <a:buSzPts val="2400"/>
              <a:buFont typeface="Calibri"/>
              <a:buChar char="●"/>
            </a:pPr>
            <a:r>
              <a:rPr lang="en-US" sz="2000">
                <a:latin typeface="Arial"/>
              </a:rPr>
              <a:t>Nicotine was the most common substance youth reported vaping </a:t>
            </a:r>
          </a:p>
          <a:p>
            <a:pPr marL="457200" lvl="0" indent="-381000" rtl="0">
              <a:spcBef>
                <a:spcPts val="600"/>
              </a:spcBef>
              <a:spcAft>
                <a:spcPts val="0"/>
              </a:spcAft>
              <a:buSzPts val="2400"/>
              <a:buFont typeface="Calibri"/>
              <a:buChar char="●"/>
            </a:pPr>
            <a:r>
              <a:rPr lang="en-US" sz="2000">
                <a:latin typeface="Arial"/>
              </a:rPr>
              <a:t>PA students reported 30-day e-cigarette use at the same rates as the national average (both about 17%).</a:t>
            </a:r>
          </a:p>
          <a:p>
            <a:pPr marL="0" lvl="0" indent="0" rtl="0">
              <a:spcBef>
                <a:spcPts val="1000"/>
              </a:spcBef>
              <a:spcAft>
                <a:spcPts val="0"/>
              </a:spcAft>
              <a:buNone/>
            </a:pPr>
            <a:endParaRPr lang="en-US" sz="1700"/>
          </a:p>
        </p:txBody>
      </p:sp>
      <p:pic>
        <p:nvPicPr>
          <p:cNvPr id="3" name="Picture 2" descr="A hands holding a tablet with graphs and charts&#10;&#10;Description automatically generated">
            <a:extLst>
              <a:ext uri="{FF2B5EF4-FFF2-40B4-BE49-F238E27FC236}">
                <a16:creationId xmlns:a16="http://schemas.microsoft.com/office/drawing/2014/main" id="{D66E2C54-F721-B8B4-40D8-395B5E7AF3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12271" y="898740"/>
            <a:ext cx="4788330" cy="5321427"/>
          </a:xfrm>
          <a:prstGeom prst="rect">
            <a:avLst/>
          </a:prstGeom>
        </p:spPr>
      </p:pic>
      <p:pic>
        <p:nvPicPr>
          <p:cNvPr id="7" name="Google Shape;973;p82" descr="Image result for pa commission on crime and delinquency logo">
            <a:extLst>
              <a:ext uri="{FF2B5EF4-FFF2-40B4-BE49-F238E27FC236}">
                <a16:creationId xmlns:a16="http://schemas.microsoft.com/office/drawing/2014/main" id="{C5116EF3-2A34-357A-F064-746A13215FF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886083" y="6198768"/>
            <a:ext cx="2163240" cy="570547"/>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71" name="Rectangle 1070">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4" name="Google Shape;1064;g2ae38cff006_6_11"/>
          <p:cNvSpPr txBox="1">
            <a:spLocks noGrp="1"/>
          </p:cNvSpPr>
          <p:nvPr>
            <p:ph type="title"/>
          </p:nvPr>
        </p:nvSpPr>
        <p:spPr>
          <a:xfrm>
            <a:off x="132618" y="1974463"/>
            <a:ext cx="3793072" cy="4363844"/>
          </a:xfrm>
          <a:prstGeom prst="rect">
            <a:avLst/>
          </a:prstGeom>
        </p:spPr>
        <p:txBody>
          <a:bodyPr spcFirstLastPara="1" vert="horz" lIns="91440" tIns="45720" rIns="91440" bIns="45720" rtlCol="0" anchor="t" anchorCtr="0">
            <a:normAutofit/>
          </a:bodyPr>
          <a:lstStyle/>
          <a:p>
            <a:pPr algn="ctr">
              <a:spcBef>
                <a:spcPct val="0"/>
              </a:spcBef>
              <a:buSzPts val="4400"/>
            </a:pPr>
            <a:r>
              <a:rPr lang="en-US" sz="3200" b="1" kern="1200">
                <a:solidFill>
                  <a:schemeClr val="bg1"/>
                </a:solidFill>
                <a:latin typeface="+mj-lt"/>
                <a:ea typeface="+mj-ea"/>
                <a:cs typeface="+mj-cs"/>
              </a:rPr>
              <a:t>SUBSTANCE USE AWARENESS: </a:t>
            </a:r>
            <a:br>
              <a:rPr lang="en-US" sz="3200" b="1" kern="1200">
                <a:solidFill>
                  <a:schemeClr val="bg1"/>
                </a:solidFill>
                <a:latin typeface="+mj-lt"/>
                <a:ea typeface="+mj-ea"/>
                <a:cs typeface="+mj-cs"/>
              </a:rPr>
            </a:br>
            <a:r>
              <a:rPr lang="en-US" sz="3200" b="1" i="1" kern="1200">
                <a:solidFill>
                  <a:schemeClr val="bg1"/>
                </a:solidFill>
                <a:latin typeface="+mj-lt"/>
                <a:ea typeface="+mj-ea"/>
                <a:cs typeface="+mj-cs"/>
              </a:rPr>
              <a:t>MONITORING THE FUTURE STUDY </a:t>
            </a:r>
            <a:endParaRPr lang="en-US" sz="3200" i="1" kern="1200">
              <a:solidFill>
                <a:schemeClr val="bg1"/>
              </a:solidFill>
              <a:latin typeface="+mj-lt"/>
              <a:ea typeface="+mj-ea"/>
              <a:cs typeface="Arial"/>
            </a:endParaRPr>
          </a:p>
        </p:txBody>
      </p:sp>
      <p:sp>
        <p:nvSpPr>
          <p:cNvPr id="1065" name="Google Shape;1065;g2ae38cff006_6_11"/>
          <p:cNvSpPr txBox="1">
            <a:spLocks noGrp="1"/>
          </p:cNvSpPr>
          <p:nvPr>
            <p:ph type="body" idx="1"/>
          </p:nvPr>
        </p:nvSpPr>
        <p:spPr>
          <a:xfrm>
            <a:off x="4338397" y="1974463"/>
            <a:ext cx="3515206" cy="2379093"/>
          </a:xfrm>
          <a:prstGeom prst="rect">
            <a:avLst/>
          </a:prstGeom>
        </p:spPr>
        <p:txBody>
          <a:bodyPr spcFirstLastPara="1" vert="horz" wrap="square" lIns="91440" tIns="45720" rIns="91440" bIns="45720" rtlCol="0" anchor="t" anchorCtr="0">
            <a:noAutofit/>
          </a:bodyPr>
          <a:lstStyle/>
          <a:p>
            <a:pPr marL="285750" indent="-285750">
              <a:spcBef>
                <a:spcPts val="600"/>
              </a:spcBef>
              <a:buSzPct val="50000"/>
            </a:pPr>
            <a:r>
              <a:rPr lang="en-US" sz="2400" kern="1200">
                <a:solidFill>
                  <a:schemeClr val="tx1"/>
                </a:solidFill>
                <a:latin typeface="+mj-lt"/>
                <a:ea typeface="+mn-ea"/>
                <a:cs typeface="+mn-cs"/>
                <a:hlinkClick r:id="rId3">
                  <a:extLst>
                    <a:ext uri="{A12FA001-AC4F-418D-AE19-62706E023703}">
                      <ahyp:hlinkClr xmlns:ahyp="http://schemas.microsoft.com/office/drawing/2018/hyperlinkcolor" val="tx"/>
                    </a:ext>
                  </a:extLst>
                </a:hlinkClick>
              </a:rPr>
              <a:t>The Monitoring of the Future Study</a:t>
            </a:r>
            <a:r>
              <a:rPr lang="en-US" sz="2400" kern="1200">
                <a:solidFill>
                  <a:schemeClr val="tx1"/>
                </a:solidFill>
                <a:latin typeface="+mj-lt"/>
                <a:ea typeface="+mn-ea"/>
                <a:cs typeface="+mn-cs"/>
              </a:rPr>
              <a:t> emphasizes the increased use of prescription painkillers and look-alike street drugs is a major issue for schools and communities</a:t>
            </a:r>
            <a:endParaRPr lang="en-US" sz="2400" kern="1200">
              <a:solidFill>
                <a:schemeClr val="tx1"/>
              </a:solidFill>
              <a:latin typeface="+mj-lt"/>
              <a:ea typeface="+mn-ea"/>
              <a:cs typeface="Arial"/>
            </a:endParaRPr>
          </a:p>
          <a:p>
            <a:pPr marL="0" indent="0">
              <a:spcBef>
                <a:spcPts val="600"/>
              </a:spcBef>
              <a:buSzPct val="50000"/>
              <a:buNone/>
            </a:pPr>
            <a:endParaRPr lang="en-US" sz="2000" kern="1200">
              <a:solidFill>
                <a:schemeClr val="tx1"/>
              </a:solidFill>
              <a:latin typeface="+mn-lt"/>
              <a:ea typeface="+mn-ea"/>
              <a:cs typeface="Arial"/>
            </a:endParaRPr>
          </a:p>
          <a:p>
            <a:pPr marL="285750" indent="-285750">
              <a:spcBef>
                <a:spcPts val="600"/>
              </a:spcBef>
              <a:buSzPct val="50000"/>
            </a:pPr>
            <a:endParaRPr lang="en-US" sz="1600" kern="1200">
              <a:solidFill>
                <a:schemeClr val="tx1"/>
              </a:solidFill>
              <a:latin typeface="+mn-lt"/>
              <a:ea typeface="+mn-ea"/>
              <a:cs typeface="Arial"/>
            </a:endParaRPr>
          </a:p>
        </p:txBody>
      </p:sp>
      <p:cxnSp>
        <p:nvCxnSpPr>
          <p:cNvPr id="1073" name="Straight Connector 1072">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66" name="Google Shape;1066;g2ae38cff006_6_11"/>
          <p:cNvSpPr txBox="1"/>
          <p:nvPr/>
        </p:nvSpPr>
        <p:spPr>
          <a:xfrm>
            <a:off x="4235389" y="213411"/>
            <a:ext cx="7799009" cy="4363844"/>
          </a:xfrm>
          <a:prstGeom prst="rect">
            <a:avLst/>
          </a:prstGeom>
        </p:spPr>
        <p:txBody>
          <a:bodyPr spcFirstLastPara="1" vert="horz" lIns="91440" tIns="45720" rIns="91440" bIns="45720" rtlCol="0" anchor="t" anchorCtr="0">
            <a:normAutofit/>
          </a:bodyPr>
          <a:lstStyle/>
          <a:p>
            <a:pPr>
              <a:lnSpc>
                <a:spcPct val="90000"/>
              </a:lnSpc>
              <a:spcBef>
                <a:spcPts val="600"/>
              </a:spcBef>
            </a:pPr>
            <a:r>
              <a:rPr lang="en-US" sz="2200" b="1" kern="1200">
                <a:solidFill>
                  <a:schemeClr val="tx1"/>
                </a:solidFill>
                <a:highlight>
                  <a:srgbClr val="FFFF00"/>
                </a:highlight>
                <a:latin typeface="+mn-lt"/>
                <a:ea typeface="+mn-ea"/>
                <a:cs typeface="+mn-cs"/>
                <a:sym typeface="Calibri"/>
              </a:rPr>
              <a:t>BIG IDEA:  </a:t>
            </a:r>
            <a:r>
              <a:rPr lang="en-US" sz="2200" b="1" kern="1200">
                <a:solidFill>
                  <a:schemeClr val="tx1"/>
                </a:solidFill>
                <a:latin typeface="+mn-lt"/>
                <a:ea typeface="+mn-ea"/>
                <a:cs typeface="+mn-cs"/>
                <a:sym typeface="Calibri"/>
              </a:rPr>
              <a:t>Increased use of prescription painkillers and opiates, including heroin, has contributed to an increase in adolescent overdose deaths. </a:t>
            </a:r>
            <a:endParaRPr lang="en-US" sz="2200" kern="1200">
              <a:solidFill>
                <a:schemeClr val="tx1"/>
              </a:solidFill>
              <a:latin typeface="+mn-lt"/>
              <a:ea typeface="+mn-ea"/>
            </a:endParaRPr>
          </a:p>
        </p:txBody>
      </p:sp>
      <p:sp>
        <p:nvSpPr>
          <p:cNvPr id="3" name="TextBox 2">
            <a:extLst>
              <a:ext uri="{FF2B5EF4-FFF2-40B4-BE49-F238E27FC236}">
                <a16:creationId xmlns:a16="http://schemas.microsoft.com/office/drawing/2014/main" id="{BD9DE063-F1FD-7ED2-1DB1-09EA3B2D237A}"/>
              </a:ext>
            </a:extLst>
          </p:cNvPr>
          <p:cNvSpPr txBox="1"/>
          <p:nvPr/>
        </p:nvSpPr>
        <p:spPr>
          <a:xfrm>
            <a:off x="8253047" y="1484434"/>
            <a:ext cx="3593122"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r>
              <a:rPr lang="en-US" sz="2200"/>
              <a:t>Deaths due to drug overdose among adolescents nearly doubled from 2019 to 2020 ​</a:t>
            </a:r>
            <a:endParaRPr lang="en-US" sz="2200">
              <a:cs typeface="Segoe UI"/>
            </a:endParaRPr>
          </a:p>
          <a:p>
            <a:pPr marL="285750" indent="-285750">
              <a:buChar char="•"/>
            </a:pPr>
            <a:endParaRPr lang="en-US" sz="2200"/>
          </a:p>
          <a:p>
            <a:pPr marL="285750" indent="-285750">
              <a:buChar char="•"/>
            </a:pPr>
            <a:r>
              <a:rPr lang="en-US" sz="2200"/>
              <a:t>The most significant increases in these deaths were among adolescent males as well as Black and Hispanic teens</a:t>
            </a:r>
          </a:p>
        </p:txBody>
      </p:sp>
      <p:pic>
        <p:nvPicPr>
          <p:cNvPr id="8" name="Google Shape;973;p82" descr="Image result for pa commission on crime and delinquency logo">
            <a:extLst>
              <a:ext uri="{FF2B5EF4-FFF2-40B4-BE49-F238E27FC236}">
                <a16:creationId xmlns:a16="http://schemas.microsoft.com/office/drawing/2014/main" id="{931C222C-DF73-85C3-FDAD-70B690B5F5F8}"/>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886083" y="6198768"/>
            <a:ext cx="2163240" cy="570547"/>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62">
          <a:extLst>
            <a:ext uri="{FF2B5EF4-FFF2-40B4-BE49-F238E27FC236}">
              <a16:creationId xmlns:a16="http://schemas.microsoft.com/office/drawing/2014/main" id="{EDE5F33E-E71B-D7FA-D6A8-0CC908A385B2}"/>
            </a:ext>
          </a:extLst>
        </p:cNvPr>
        <p:cNvGrpSpPr/>
        <p:nvPr/>
      </p:nvGrpSpPr>
      <p:grpSpPr>
        <a:xfrm>
          <a:off x="0" y="0"/>
          <a:ext cx="0" cy="0"/>
          <a:chOff x="0" y="0"/>
          <a:chExt cx="0" cy="0"/>
        </a:xfrm>
      </p:grpSpPr>
      <p:sp>
        <p:nvSpPr>
          <p:cNvPr id="977" name="Rectangle 976">
            <a:extLst>
              <a:ext uri="{FF2B5EF4-FFF2-40B4-BE49-F238E27FC236}">
                <a16:creationId xmlns:a16="http://schemas.microsoft.com/office/drawing/2014/main" id="{1C3CB5B5-7E10-1F1C-E6F7-EA77082E9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3" name="Google Shape;963;p81">
            <a:extLst>
              <a:ext uri="{FF2B5EF4-FFF2-40B4-BE49-F238E27FC236}">
                <a16:creationId xmlns:a16="http://schemas.microsoft.com/office/drawing/2014/main" id="{B6A2F0C9-C33B-C923-5D58-40F3E73E003E}"/>
              </a:ext>
            </a:extLst>
          </p:cNvPr>
          <p:cNvSpPr txBox="1">
            <a:spLocks noGrp="1"/>
          </p:cNvSpPr>
          <p:nvPr>
            <p:ph type="title"/>
          </p:nvPr>
        </p:nvSpPr>
        <p:spPr>
          <a:xfrm>
            <a:off x="182442" y="1842417"/>
            <a:ext cx="3558610" cy="5125844"/>
          </a:xfrm>
          <a:prstGeom prst="rect">
            <a:avLst/>
          </a:prstGeom>
        </p:spPr>
        <p:txBody>
          <a:bodyPr spcFirstLastPara="1" vert="horz" lIns="91440" tIns="45720" rIns="91440" bIns="45720" rtlCol="0" anchor="t" anchorCtr="0">
            <a:normAutofit/>
          </a:bodyPr>
          <a:lstStyle/>
          <a:p>
            <a:pPr algn="ctr">
              <a:spcBef>
                <a:spcPct val="0"/>
              </a:spcBef>
              <a:buSzPts val="4400"/>
            </a:pPr>
            <a:r>
              <a:rPr lang="en-US" sz="5400" b="1" kern="1200">
                <a:solidFill>
                  <a:srgbClr val="FFFFFF"/>
                </a:solidFill>
                <a:latin typeface="+mj-lt"/>
                <a:ea typeface="+mj-ea"/>
                <a:cs typeface="Arial"/>
              </a:rPr>
              <a:t>RISK FACTORS INCLUDE</a:t>
            </a:r>
            <a:endParaRPr lang="en-US" sz="5400" b="1" kern="1200">
              <a:solidFill>
                <a:srgbClr val="FFFF00"/>
              </a:solidFill>
              <a:latin typeface="Arial"/>
              <a:cs typeface="Arial"/>
            </a:endParaRPr>
          </a:p>
        </p:txBody>
      </p:sp>
      <p:cxnSp>
        <p:nvCxnSpPr>
          <p:cNvPr id="978" name="Straight Connector 977">
            <a:extLst>
              <a:ext uri="{FF2B5EF4-FFF2-40B4-BE49-F238E27FC236}">
                <a16:creationId xmlns:a16="http://schemas.microsoft.com/office/drawing/2014/main" id="{3F130F8D-890C-B0EB-FEE9-B5371A8E20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Google Shape;964;p81">
            <a:extLst>
              <a:ext uri="{FF2B5EF4-FFF2-40B4-BE49-F238E27FC236}">
                <a16:creationId xmlns:a16="http://schemas.microsoft.com/office/drawing/2014/main" id="{88C805A9-EB37-A41A-8909-B60114AB9364}"/>
              </a:ext>
            </a:extLst>
          </p:cNvPr>
          <p:cNvSpPr txBox="1">
            <a:spLocks/>
          </p:cNvSpPr>
          <p:nvPr/>
        </p:nvSpPr>
        <p:spPr>
          <a:xfrm>
            <a:off x="4115133" y="987084"/>
            <a:ext cx="3966751" cy="6221614"/>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lvl="1" indent="-285750">
              <a:lnSpc>
                <a:spcPct val="100000"/>
              </a:lnSpc>
              <a:spcBef>
                <a:spcPts val="0"/>
              </a:spcBef>
              <a:buSzPct val="100000"/>
            </a:pPr>
            <a:r>
              <a:rPr lang="en-US" sz="1800" kern="1200">
                <a:solidFill>
                  <a:schemeClr val="tx1"/>
                </a:solidFill>
                <a:latin typeface="+mn-lt"/>
                <a:ea typeface="+mn-ea"/>
                <a:cs typeface="+mn-cs"/>
              </a:rPr>
              <a:t>Early, developmental trauma</a:t>
            </a:r>
            <a:endParaRPr lang="en-US" sz="1800" kern="1200">
              <a:solidFill>
                <a:schemeClr val="tx1"/>
              </a:solidFill>
              <a:latin typeface="+mn-lt"/>
              <a:ea typeface="+mn-ea"/>
              <a:cs typeface="Arial"/>
            </a:endParaRPr>
          </a:p>
          <a:p>
            <a:pPr marL="285750" lvl="1" indent="-285750">
              <a:lnSpc>
                <a:spcPct val="100000"/>
              </a:lnSpc>
              <a:spcBef>
                <a:spcPts val="0"/>
              </a:spcBef>
              <a:buSzPct val="100000"/>
            </a:pPr>
            <a:endParaRPr lang="en-US" sz="1800" kern="1200">
              <a:solidFill>
                <a:schemeClr val="tx1"/>
              </a:solidFill>
              <a:latin typeface="+mn-lt"/>
              <a:ea typeface="+mn-ea"/>
              <a:cs typeface="Arial"/>
            </a:endParaRPr>
          </a:p>
          <a:p>
            <a:pPr marL="285750" lvl="1" indent="-285750">
              <a:lnSpc>
                <a:spcPct val="100000"/>
              </a:lnSpc>
              <a:spcBef>
                <a:spcPts val="0"/>
              </a:spcBef>
              <a:buSzPct val="100000"/>
            </a:pPr>
            <a:r>
              <a:rPr lang="en-US" sz="1800" kern="1200">
                <a:solidFill>
                  <a:schemeClr val="tx1"/>
                </a:solidFill>
                <a:latin typeface="+mn-lt"/>
                <a:ea typeface="+mn-ea"/>
                <a:cs typeface="+mn-cs"/>
              </a:rPr>
              <a:t>Disrupted attachment with primary caregiver</a:t>
            </a:r>
            <a:endParaRPr lang="en-US" sz="1800" kern="1200">
              <a:solidFill>
                <a:schemeClr val="tx1"/>
              </a:solidFill>
              <a:latin typeface="+mn-lt"/>
              <a:ea typeface="+mn-ea"/>
              <a:cs typeface="Arial"/>
            </a:endParaRPr>
          </a:p>
          <a:p>
            <a:pPr marL="285750" lvl="1" indent="-285750">
              <a:lnSpc>
                <a:spcPct val="100000"/>
              </a:lnSpc>
              <a:spcBef>
                <a:spcPts val="0"/>
              </a:spcBef>
              <a:buSzPct val="100000"/>
            </a:pPr>
            <a:endParaRPr lang="en-US" sz="1800" kern="1200">
              <a:solidFill>
                <a:schemeClr val="tx1"/>
              </a:solidFill>
              <a:latin typeface="+mn-lt"/>
              <a:ea typeface="+mn-ea"/>
              <a:cs typeface="Arial"/>
            </a:endParaRPr>
          </a:p>
          <a:p>
            <a:pPr marL="285750" indent="-285750">
              <a:spcBef>
                <a:spcPts val="600"/>
              </a:spcBef>
              <a:buSzPts val="275"/>
            </a:pPr>
            <a:r>
              <a:rPr lang="en-US" sz="1800" kern="1200">
                <a:solidFill>
                  <a:schemeClr val="tx1"/>
                </a:solidFill>
                <a:latin typeface="+mn-lt"/>
                <a:ea typeface="+mn-ea"/>
                <a:cs typeface="Arial"/>
              </a:rPr>
              <a:t>Parental mental illness and addiction</a:t>
            </a:r>
          </a:p>
          <a:p>
            <a:pPr marL="285750" indent="-285750">
              <a:spcBef>
                <a:spcPts val="600"/>
              </a:spcBef>
              <a:buSzPts val="275"/>
            </a:pPr>
            <a:endParaRPr lang="en-US" sz="1800" kern="1200">
              <a:solidFill>
                <a:schemeClr val="tx1"/>
              </a:solidFill>
              <a:latin typeface="+mn-lt"/>
              <a:ea typeface="+mn-ea"/>
              <a:cs typeface="Arial"/>
            </a:endParaRPr>
          </a:p>
          <a:p>
            <a:pPr marL="285750" indent="-285750">
              <a:spcBef>
                <a:spcPts val="600"/>
              </a:spcBef>
              <a:buSzPts val="275"/>
            </a:pPr>
            <a:r>
              <a:rPr lang="en-US" sz="1800" kern="1200">
                <a:solidFill>
                  <a:schemeClr val="tx1"/>
                </a:solidFill>
                <a:highlight>
                  <a:srgbClr val="FFFFFF"/>
                </a:highlight>
                <a:latin typeface="+mn-lt"/>
                <a:ea typeface="+mn-ea"/>
                <a:cs typeface="Arial"/>
              </a:rPr>
              <a:t>Mother's incarceration</a:t>
            </a:r>
          </a:p>
          <a:p>
            <a:pPr marL="285750" indent="-285750">
              <a:spcBef>
                <a:spcPts val="600"/>
              </a:spcBef>
              <a:buSzPts val="275"/>
            </a:pPr>
            <a:endParaRPr lang="en-US" sz="1800" kern="1200">
              <a:solidFill>
                <a:schemeClr val="tx1"/>
              </a:solidFill>
              <a:highlight>
                <a:srgbClr val="FFFFFF"/>
              </a:highlight>
              <a:latin typeface="+mn-lt"/>
              <a:ea typeface="+mn-ea"/>
              <a:cs typeface="Arial"/>
            </a:endParaRPr>
          </a:p>
          <a:p>
            <a:pPr marL="285750" indent="-285750">
              <a:spcBef>
                <a:spcPts val="600"/>
              </a:spcBef>
              <a:buSzPts val="275"/>
            </a:pPr>
            <a:r>
              <a:rPr lang="en-US" sz="1800" kern="1200">
                <a:solidFill>
                  <a:schemeClr val="tx1"/>
                </a:solidFill>
                <a:highlight>
                  <a:srgbClr val="FFFFFF"/>
                </a:highlight>
                <a:latin typeface="+mn-lt"/>
                <a:ea typeface="+mn-ea"/>
                <a:cs typeface="Arial"/>
              </a:rPr>
              <a:t>Intergenerational trauma</a:t>
            </a:r>
          </a:p>
          <a:p>
            <a:pPr marL="285750" indent="-285750">
              <a:spcBef>
                <a:spcPts val="600"/>
              </a:spcBef>
              <a:buSzPts val="275"/>
            </a:pPr>
            <a:endParaRPr lang="en-US" sz="1800" kern="1200">
              <a:solidFill>
                <a:schemeClr val="tx1"/>
              </a:solidFill>
              <a:highlight>
                <a:srgbClr val="FFFFFF"/>
              </a:highlight>
              <a:latin typeface="+mn-lt"/>
              <a:ea typeface="+mn-ea"/>
              <a:cs typeface="Arial"/>
            </a:endParaRPr>
          </a:p>
          <a:p>
            <a:pPr marL="285750" indent="-285750">
              <a:spcBef>
                <a:spcPts val="600"/>
              </a:spcBef>
              <a:buSzPts val="275"/>
            </a:pPr>
            <a:r>
              <a:rPr lang="en-US" sz="1800" kern="1200">
                <a:solidFill>
                  <a:schemeClr val="tx1"/>
                </a:solidFill>
                <a:highlight>
                  <a:srgbClr val="FFFFFF"/>
                </a:highlight>
                <a:latin typeface="+mn-lt"/>
                <a:ea typeface="+mn-ea"/>
                <a:cs typeface="Arial"/>
              </a:rPr>
              <a:t>Housing and food insecurity</a:t>
            </a:r>
          </a:p>
          <a:p>
            <a:pPr marL="285750" indent="-285750">
              <a:spcBef>
                <a:spcPts val="600"/>
              </a:spcBef>
              <a:buSzPts val="275"/>
            </a:pPr>
            <a:endParaRPr lang="en-US" sz="1800" kern="1200">
              <a:solidFill>
                <a:schemeClr val="tx1"/>
              </a:solidFill>
              <a:highlight>
                <a:srgbClr val="FFFFFF"/>
              </a:highlight>
              <a:latin typeface="+mn-lt"/>
              <a:ea typeface="+mn-ea"/>
              <a:cs typeface="Arial"/>
            </a:endParaRPr>
          </a:p>
          <a:p>
            <a:pPr marL="285750" indent="-285750">
              <a:spcBef>
                <a:spcPts val="600"/>
              </a:spcBef>
              <a:buSzPts val="275"/>
            </a:pPr>
            <a:r>
              <a:rPr lang="en-US" sz="1800" kern="1200">
                <a:solidFill>
                  <a:schemeClr val="tx1"/>
                </a:solidFill>
                <a:highlight>
                  <a:srgbClr val="FFFFFF"/>
                </a:highlight>
                <a:latin typeface="+mn-lt"/>
                <a:ea typeface="+mn-ea"/>
                <a:cs typeface="Arial"/>
              </a:rPr>
              <a:t>Lack of consistent, predictable physical and emotional safety and availability </a:t>
            </a:r>
            <a:endParaRPr lang="en-US">
              <a:solidFill>
                <a:schemeClr val="tx1"/>
              </a:solidFill>
            </a:endParaRPr>
          </a:p>
        </p:txBody>
      </p:sp>
      <p:sp>
        <p:nvSpPr>
          <p:cNvPr id="14" name="Google Shape;964;p81">
            <a:extLst>
              <a:ext uri="{FF2B5EF4-FFF2-40B4-BE49-F238E27FC236}">
                <a16:creationId xmlns:a16="http://schemas.microsoft.com/office/drawing/2014/main" id="{B73F3DA5-F6D0-D9B7-5F1F-2A3E924589AA}"/>
              </a:ext>
            </a:extLst>
          </p:cNvPr>
          <p:cNvSpPr txBox="1">
            <a:spLocks noGrp="1"/>
          </p:cNvSpPr>
          <p:nvPr/>
        </p:nvSpPr>
        <p:spPr>
          <a:xfrm>
            <a:off x="8341997" y="987434"/>
            <a:ext cx="3798234" cy="6221614"/>
          </a:xfrm>
          <a:prstGeom prst="rect">
            <a:avLst/>
          </a:prstGeom>
          <a:noFill/>
          <a:ln>
            <a:noFill/>
          </a:ln>
        </p:spPr>
        <p:txBody>
          <a:bodyPr spcFirstLastPara="1" vert="horz" wrap="square" lIns="91440" tIns="45720" rIns="91440" bIns="45720" rtlCol="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lvl="1" indent="-285750">
              <a:lnSpc>
                <a:spcPct val="100000"/>
              </a:lnSpc>
              <a:spcBef>
                <a:spcPts val="0"/>
              </a:spcBef>
              <a:buSzPct val="100000"/>
            </a:pPr>
            <a:r>
              <a:rPr lang="en-US" sz="2000" kern="1200">
                <a:solidFill>
                  <a:schemeClr val="tx1"/>
                </a:solidFill>
                <a:latin typeface="+mn-lt"/>
                <a:ea typeface="+mn-ea"/>
                <a:cs typeface="Arial"/>
              </a:rPr>
              <a:t>Difficulty with social interactions and reading social cues</a:t>
            </a:r>
          </a:p>
          <a:p>
            <a:pPr marL="0" lvl="1" indent="0">
              <a:lnSpc>
                <a:spcPct val="100000"/>
              </a:lnSpc>
              <a:spcBef>
                <a:spcPts val="0"/>
              </a:spcBef>
              <a:buSzPct val="100000"/>
              <a:buNone/>
            </a:pPr>
            <a:endParaRPr lang="en-US" sz="2000" kern="1200">
              <a:solidFill>
                <a:schemeClr val="tx1"/>
              </a:solidFill>
              <a:latin typeface="+mn-lt"/>
              <a:ea typeface="+mn-ea"/>
              <a:cs typeface="Arial"/>
            </a:endParaRPr>
          </a:p>
          <a:p>
            <a:pPr marL="285750" lvl="1" indent="-285750">
              <a:lnSpc>
                <a:spcPct val="100000"/>
              </a:lnSpc>
              <a:spcBef>
                <a:spcPts val="0"/>
              </a:spcBef>
              <a:buSzPct val="100000"/>
            </a:pPr>
            <a:r>
              <a:rPr lang="en-US" sz="2000" kern="1200">
                <a:solidFill>
                  <a:schemeClr val="tx1"/>
                </a:solidFill>
                <a:latin typeface="+mn-lt"/>
                <a:ea typeface="+mn-ea"/>
                <a:cs typeface="Arial"/>
              </a:rPr>
              <a:t>Emotional dysregulation</a:t>
            </a:r>
          </a:p>
          <a:p>
            <a:pPr marL="0" lvl="1" indent="0">
              <a:lnSpc>
                <a:spcPct val="100000"/>
              </a:lnSpc>
              <a:spcBef>
                <a:spcPts val="0"/>
              </a:spcBef>
              <a:buSzPct val="100000"/>
              <a:buNone/>
            </a:pPr>
            <a:endParaRPr lang="en-US" sz="2000" kern="1200">
              <a:solidFill>
                <a:schemeClr val="tx1"/>
              </a:solidFill>
              <a:latin typeface="+mn-lt"/>
              <a:ea typeface="+mn-ea"/>
              <a:cs typeface="Arial"/>
            </a:endParaRPr>
          </a:p>
          <a:p>
            <a:pPr marL="285750" lvl="1" indent="-285750">
              <a:lnSpc>
                <a:spcPct val="100000"/>
              </a:lnSpc>
              <a:spcBef>
                <a:spcPts val="0"/>
              </a:spcBef>
              <a:buSzPct val="100000"/>
            </a:pPr>
            <a:r>
              <a:rPr lang="en-US" sz="2000" kern="1200">
                <a:solidFill>
                  <a:schemeClr val="tx1"/>
                </a:solidFill>
                <a:latin typeface="+mn-lt"/>
                <a:ea typeface="+mn-ea"/>
                <a:cs typeface="Arial"/>
              </a:rPr>
              <a:t>Significant academic challenges</a:t>
            </a:r>
          </a:p>
          <a:p>
            <a:pPr marL="0" lvl="1" indent="0">
              <a:lnSpc>
                <a:spcPct val="100000"/>
              </a:lnSpc>
              <a:spcBef>
                <a:spcPts val="0"/>
              </a:spcBef>
              <a:buSzPct val="100000"/>
              <a:buNone/>
            </a:pPr>
            <a:endParaRPr lang="en-US" sz="2000" kern="1200">
              <a:solidFill>
                <a:schemeClr val="tx1"/>
              </a:solidFill>
              <a:latin typeface="+mn-lt"/>
              <a:ea typeface="+mn-ea"/>
              <a:cs typeface="Arial"/>
            </a:endParaRPr>
          </a:p>
          <a:p>
            <a:pPr marL="285750" lvl="1" indent="-285750">
              <a:lnSpc>
                <a:spcPct val="100000"/>
              </a:lnSpc>
              <a:spcBef>
                <a:spcPts val="0"/>
              </a:spcBef>
              <a:buSzPct val="100000"/>
            </a:pPr>
            <a:r>
              <a:rPr lang="en-US" sz="2000" kern="1200">
                <a:solidFill>
                  <a:schemeClr val="tx1"/>
                </a:solidFill>
                <a:latin typeface="+mn-lt"/>
                <a:ea typeface="+mn-ea"/>
                <a:cs typeface="Arial"/>
              </a:rPr>
              <a:t>Target for bullying</a:t>
            </a:r>
          </a:p>
          <a:p>
            <a:pPr marL="0" lvl="1" indent="0">
              <a:lnSpc>
                <a:spcPct val="100000"/>
              </a:lnSpc>
              <a:spcBef>
                <a:spcPts val="0"/>
              </a:spcBef>
              <a:buSzPct val="100000"/>
              <a:buNone/>
            </a:pPr>
            <a:endParaRPr lang="en-US" sz="2000" kern="1200">
              <a:solidFill>
                <a:schemeClr val="tx1"/>
              </a:solidFill>
              <a:latin typeface="+mn-lt"/>
              <a:ea typeface="+mn-ea"/>
              <a:cs typeface="Arial"/>
            </a:endParaRPr>
          </a:p>
          <a:p>
            <a:pPr marL="285750" lvl="1" indent="-285750">
              <a:lnSpc>
                <a:spcPct val="100000"/>
              </a:lnSpc>
              <a:spcBef>
                <a:spcPts val="0"/>
              </a:spcBef>
              <a:buSzPct val="100000"/>
            </a:pPr>
            <a:r>
              <a:rPr lang="en-US" sz="2000" kern="1200">
                <a:solidFill>
                  <a:schemeClr val="tx1"/>
                </a:solidFill>
                <a:latin typeface="+mn-lt"/>
                <a:ea typeface="+mn-ea"/>
                <a:cs typeface="Arial"/>
              </a:rPr>
              <a:t>Intensifying mental health issues</a:t>
            </a:r>
          </a:p>
          <a:p>
            <a:pPr marL="0" lvl="1" indent="0">
              <a:lnSpc>
                <a:spcPct val="100000"/>
              </a:lnSpc>
              <a:spcBef>
                <a:spcPts val="0"/>
              </a:spcBef>
              <a:buSzPct val="100000"/>
              <a:buNone/>
            </a:pPr>
            <a:endParaRPr lang="en-US" sz="2000" kern="1200">
              <a:solidFill>
                <a:schemeClr val="tx1"/>
              </a:solidFill>
              <a:latin typeface="+mn-lt"/>
              <a:ea typeface="+mn-ea"/>
              <a:cs typeface="Arial"/>
            </a:endParaRPr>
          </a:p>
          <a:p>
            <a:pPr marL="285750" lvl="1" indent="-285750">
              <a:lnSpc>
                <a:spcPct val="100000"/>
              </a:lnSpc>
              <a:spcBef>
                <a:spcPts val="0"/>
              </a:spcBef>
              <a:buSzPct val="100000"/>
            </a:pPr>
            <a:r>
              <a:rPr lang="en-US" sz="2000" kern="1200">
                <a:solidFill>
                  <a:schemeClr val="tx1"/>
                </a:solidFill>
                <a:latin typeface="+mn-lt"/>
                <a:ea typeface="+mn-ea"/>
                <a:cs typeface="Arial"/>
              </a:rPr>
              <a:t>Suicidal ideation and self-injurious behavior</a:t>
            </a:r>
          </a:p>
        </p:txBody>
      </p:sp>
      <p:pic>
        <p:nvPicPr>
          <p:cNvPr id="17" name="Picture 16" descr="A colorful meter with a black needle&#10;&#10;Description automatically generated">
            <a:extLst>
              <a:ext uri="{FF2B5EF4-FFF2-40B4-BE49-F238E27FC236}">
                <a16:creationId xmlns:a16="http://schemas.microsoft.com/office/drawing/2014/main" id="{23C5E48B-E598-664B-BA76-E1A4DEFB6C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8590" y="4508271"/>
            <a:ext cx="1618168" cy="1477105"/>
          </a:xfrm>
          <a:prstGeom prst="rect">
            <a:avLst/>
          </a:prstGeom>
        </p:spPr>
      </p:pic>
      <p:pic>
        <p:nvPicPr>
          <p:cNvPr id="2" name="Google Shape;973;p82" descr="Image result for pa commission on crime and delinquency logo">
            <a:extLst>
              <a:ext uri="{FF2B5EF4-FFF2-40B4-BE49-F238E27FC236}">
                <a16:creationId xmlns:a16="http://schemas.microsoft.com/office/drawing/2014/main" id="{2ECA3797-583F-8913-29F3-1DECA01A799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886083" y="6198768"/>
            <a:ext cx="2163240" cy="570547"/>
          </a:xfrm>
          <a:prstGeom prst="rect">
            <a:avLst/>
          </a:prstGeom>
          <a:noFill/>
          <a:ln>
            <a:noFill/>
          </a:ln>
        </p:spPr>
      </p:pic>
    </p:spTree>
    <p:extLst>
      <p:ext uri="{BB962C8B-B14F-4D97-AF65-F5344CB8AC3E}">
        <p14:creationId xmlns:p14="http://schemas.microsoft.com/office/powerpoint/2010/main" val="15265734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62">
          <a:extLst>
            <a:ext uri="{FF2B5EF4-FFF2-40B4-BE49-F238E27FC236}">
              <a16:creationId xmlns:a16="http://schemas.microsoft.com/office/drawing/2014/main" id="{19340FF4-492B-9C5D-B8EB-1A045A33C22F}"/>
            </a:ext>
          </a:extLst>
        </p:cNvPr>
        <p:cNvGrpSpPr/>
        <p:nvPr/>
      </p:nvGrpSpPr>
      <p:grpSpPr>
        <a:xfrm>
          <a:off x="0" y="0"/>
          <a:ext cx="0" cy="0"/>
          <a:chOff x="0" y="0"/>
          <a:chExt cx="0" cy="0"/>
        </a:xfrm>
      </p:grpSpPr>
      <p:sp>
        <p:nvSpPr>
          <p:cNvPr id="977" name="Rectangle 976">
            <a:extLst>
              <a:ext uri="{FF2B5EF4-FFF2-40B4-BE49-F238E27FC236}">
                <a16:creationId xmlns:a16="http://schemas.microsoft.com/office/drawing/2014/main" id="{24763B83-09DE-9083-6080-2F9A28745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3" name="Google Shape;963;p81">
            <a:extLst>
              <a:ext uri="{FF2B5EF4-FFF2-40B4-BE49-F238E27FC236}">
                <a16:creationId xmlns:a16="http://schemas.microsoft.com/office/drawing/2014/main" id="{780D3194-3E4A-2898-2A5D-7FAD77E05310}"/>
              </a:ext>
            </a:extLst>
          </p:cNvPr>
          <p:cNvSpPr txBox="1">
            <a:spLocks noGrp="1"/>
          </p:cNvSpPr>
          <p:nvPr>
            <p:ph type="title"/>
          </p:nvPr>
        </p:nvSpPr>
        <p:spPr>
          <a:xfrm>
            <a:off x="-45934" y="2417145"/>
            <a:ext cx="4108128" cy="5125844"/>
          </a:xfrm>
          <a:prstGeom prst="rect">
            <a:avLst/>
          </a:prstGeom>
        </p:spPr>
        <p:txBody>
          <a:bodyPr spcFirstLastPara="1" vert="horz" lIns="91440" tIns="45720" rIns="91440" bIns="45720" rtlCol="0" anchor="t" anchorCtr="0">
            <a:normAutofit/>
          </a:bodyPr>
          <a:lstStyle/>
          <a:p>
            <a:pPr algn="ctr">
              <a:spcBef>
                <a:spcPct val="0"/>
              </a:spcBef>
              <a:buSzPts val="4400"/>
            </a:pPr>
            <a:r>
              <a:rPr lang="en-US" b="1" kern="1200">
                <a:solidFill>
                  <a:srgbClr val="FFFFFF"/>
                </a:solidFill>
                <a:latin typeface="+mj-lt"/>
                <a:ea typeface="+mj-ea"/>
                <a:cs typeface="Arial"/>
              </a:rPr>
              <a:t>PROTECTIVE</a:t>
            </a:r>
            <a:br>
              <a:rPr lang="en-US" b="1" kern="1200">
                <a:latin typeface="+mj-lt"/>
                <a:ea typeface="+mj-ea"/>
                <a:cs typeface="Arial"/>
              </a:rPr>
            </a:br>
            <a:r>
              <a:rPr lang="en-US" b="1" kern="1200">
                <a:solidFill>
                  <a:srgbClr val="FFFFFF"/>
                </a:solidFill>
                <a:latin typeface="+mj-lt"/>
                <a:ea typeface="+mj-ea"/>
                <a:cs typeface="Arial"/>
              </a:rPr>
              <a:t>FACTORS INCLUDE</a:t>
            </a:r>
            <a:endParaRPr lang="en-US" b="1" kern="1200">
              <a:solidFill>
                <a:srgbClr val="FFFF00"/>
              </a:solidFill>
              <a:latin typeface="Arial"/>
              <a:cs typeface="Arial"/>
            </a:endParaRPr>
          </a:p>
        </p:txBody>
      </p:sp>
      <p:cxnSp>
        <p:nvCxnSpPr>
          <p:cNvPr id="978" name="Straight Connector 977">
            <a:extLst>
              <a:ext uri="{FF2B5EF4-FFF2-40B4-BE49-F238E27FC236}">
                <a16:creationId xmlns:a16="http://schemas.microsoft.com/office/drawing/2014/main" id="{8E03B07A-9A48-7B1D-1FC7-8449642885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Google Shape;964;p81">
            <a:extLst>
              <a:ext uri="{FF2B5EF4-FFF2-40B4-BE49-F238E27FC236}">
                <a16:creationId xmlns:a16="http://schemas.microsoft.com/office/drawing/2014/main" id="{F65AE677-B07D-653B-E9D3-E17CA3DB7E42}"/>
              </a:ext>
            </a:extLst>
          </p:cNvPr>
          <p:cNvSpPr txBox="1">
            <a:spLocks/>
          </p:cNvSpPr>
          <p:nvPr/>
        </p:nvSpPr>
        <p:spPr>
          <a:xfrm>
            <a:off x="4115133" y="701335"/>
            <a:ext cx="3974077" cy="6507363"/>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lvl="1" indent="-285750">
              <a:lnSpc>
                <a:spcPct val="100000"/>
              </a:lnSpc>
              <a:spcBef>
                <a:spcPts val="0"/>
              </a:spcBef>
              <a:buSzPct val="100000"/>
            </a:pPr>
            <a:r>
              <a:rPr lang="en-US" sz="1800" kern="1200">
                <a:solidFill>
                  <a:schemeClr val="tx1"/>
                </a:solidFill>
                <a:latin typeface="+mn-lt"/>
                <a:ea typeface="+mn-ea"/>
                <a:cs typeface="+mn-cs"/>
              </a:rPr>
              <a:t>Extended family support</a:t>
            </a:r>
            <a:endParaRPr lang="en-US" sz="1800" kern="1200">
              <a:solidFill>
                <a:schemeClr val="tx1"/>
              </a:solidFill>
              <a:latin typeface="+mn-lt"/>
              <a:ea typeface="+mn-ea"/>
              <a:cs typeface="Arial"/>
            </a:endParaRPr>
          </a:p>
          <a:p>
            <a:pPr marL="285750" lvl="1" indent="-285750">
              <a:lnSpc>
                <a:spcPct val="100000"/>
              </a:lnSpc>
              <a:spcBef>
                <a:spcPts val="0"/>
              </a:spcBef>
              <a:buSzPct val="100000"/>
            </a:pPr>
            <a:endParaRPr lang="en-US" sz="1800" kern="1200">
              <a:solidFill>
                <a:schemeClr val="tx1"/>
              </a:solidFill>
              <a:latin typeface="+mn-lt"/>
              <a:ea typeface="+mn-ea"/>
              <a:cs typeface="Arial"/>
            </a:endParaRPr>
          </a:p>
          <a:p>
            <a:pPr marL="285750" lvl="1" indent="-285750">
              <a:lnSpc>
                <a:spcPct val="100000"/>
              </a:lnSpc>
              <a:spcBef>
                <a:spcPts val="0"/>
              </a:spcBef>
              <a:buSzPct val="100000"/>
            </a:pPr>
            <a:r>
              <a:rPr lang="en-US" sz="1800" kern="1200">
                <a:solidFill>
                  <a:schemeClr val="tx1"/>
                </a:solidFill>
                <a:latin typeface="+mn-lt"/>
                <a:ea typeface="+mn-ea"/>
                <a:cs typeface="+mn-cs"/>
              </a:rPr>
              <a:t>Faith community involvement</a:t>
            </a:r>
            <a:endParaRPr lang="en-US" sz="1800" kern="1200">
              <a:solidFill>
                <a:schemeClr val="tx1"/>
              </a:solidFill>
              <a:latin typeface="+mn-lt"/>
              <a:ea typeface="+mn-ea"/>
              <a:cs typeface="Arial"/>
            </a:endParaRPr>
          </a:p>
          <a:p>
            <a:pPr marL="285750" lvl="1" indent="-285750">
              <a:lnSpc>
                <a:spcPct val="100000"/>
              </a:lnSpc>
              <a:spcBef>
                <a:spcPts val="0"/>
              </a:spcBef>
              <a:buSzPct val="100000"/>
            </a:pPr>
            <a:endParaRPr lang="en-US" sz="1800" kern="1200">
              <a:solidFill>
                <a:schemeClr val="tx1"/>
              </a:solidFill>
              <a:latin typeface="+mn-lt"/>
              <a:ea typeface="+mn-ea"/>
              <a:cs typeface="Arial"/>
            </a:endParaRPr>
          </a:p>
          <a:p>
            <a:pPr marL="285750" indent="-285750">
              <a:spcBef>
                <a:spcPts val="600"/>
              </a:spcBef>
              <a:buSzPts val="275"/>
            </a:pPr>
            <a:r>
              <a:rPr lang="en-US" sz="1800" kern="1200">
                <a:solidFill>
                  <a:schemeClr val="tx1"/>
                </a:solidFill>
                <a:latin typeface="+mn-lt"/>
                <a:ea typeface="+mn-ea"/>
                <a:cs typeface="Arial"/>
              </a:rPr>
              <a:t>Involvement in early intervention (i.e. Head Start)</a:t>
            </a:r>
          </a:p>
          <a:p>
            <a:pPr marL="0" indent="0">
              <a:spcBef>
                <a:spcPts val="600"/>
              </a:spcBef>
              <a:buSzPts val="275"/>
              <a:buFont typeface="Arial"/>
              <a:buNone/>
            </a:pPr>
            <a:endParaRPr lang="en-US" sz="1800" kern="1200">
              <a:solidFill>
                <a:schemeClr val="tx1"/>
              </a:solidFill>
              <a:latin typeface="+mn-lt"/>
              <a:ea typeface="+mn-ea"/>
              <a:cs typeface="Arial"/>
            </a:endParaRPr>
          </a:p>
          <a:p>
            <a:pPr marL="285750" indent="-285750">
              <a:spcBef>
                <a:spcPts val="600"/>
              </a:spcBef>
              <a:buSzPts val="275"/>
            </a:pPr>
            <a:r>
              <a:rPr lang="en-US" sz="1800" kern="1200">
                <a:solidFill>
                  <a:schemeClr val="tx1"/>
                </a:solidFill>
                <a:highlight>
                  <a:srgbClr val="FFFFFF"/>
                </a:highlight>
                <a:latin typeface="+mn-lt"/>
                <a:ea typeface="+mn-ea"/>
                <a:cs typeface="Arial"/>
              </a:rPr>
              <a:t>Lead pre-school teacher understands trauma</a:t>
            </a:r>
          </a:p>
          <a:p>
            <a:pPr marL="0" indent="0">
              <a:spcBef>
                <a:spcPts val="600"/>
              </a:spcBef>
              <a:buSzPts val="275"/>
              <a:buNone/>
            </a:pPr>
            <a:endParaRPr lang="en-US" sz="1800" kern="1200">
              <a:solidFill>
                <a:schemeClr val="tx1"/>
              </a:solidFill>
              <a:highlight>
                <a:srgbClr val="FFFFFF"/>
              </a:highlight>
              <a:latin typeface="+mn-lt"/>
              <a:ea typeface="+mn-ea"/>
              <a:cs typeface="Arial"/>
            </a:endParaRPr>
          </a:p>
          <a:p>
            <a:pPr marL="285750" indent="-285750">
              <a:spcBef>
                <a:spcPts val="600"/>
              </a:spcBef>
              <a:buSzPts val="275"/>
            </a:pPr>
            <a:r>
              <a:rPr lang="en-US" sz="1800" kern="1200">
                <a:solidFill>
                  <a:schemeClr val="tx1"/>
                </a:solidFill>
                <a:highlight>
                  <a:srgbClr val="FFFFFF"/>
                </a:highlight>
                <a:latin typeface="+mn-lt"/>
                <a:ea typeface="+mn-ea"/>
                <a:cs typeface="Arial"/>
              </a:rPr>
              <a:t>Early identification of attention, memory and emotional regulation needs</a:t>
            </a:r>
          </a:p>
          <a:p>
            <a:pPr marL="0" indent="0">
              <a:spcBef>
                <a:spcPts val="600"/>
              </a:spcBef>
              <a:buSzPts val="275"/>
              <a:buNone/>
            </a:pPr>
            <a:endParaRPr lang="en-US" sz="1800" kern="1200">
              <a:solidFill>
                <a:schemeClr val="tx1"/>
              </a:solidFill>
              <a:highlight>
                <a:srgbClr val="FFFFFF"/>
              </a:highlight>
              <a:latin typeface="+mn-lt"/>
              <a:ea typeface="+mn-ea"/>
              <a:cs typeface="Arial"/>
            </a:endParaRPr>
          </a:p>
          <a:p>
            <a:pPr marL="285750" indent="-285750">
              <a:spcBef>
                <a:spcPts val="600"/>
              </a:spcBef>
              <a:buSzPts val="275"/>
            </a:pPr>
            <a:r>
              <a:rPr lang="en-US" sz="1800" kern="1200">
                <a:solidFill>
                  <a:schemeClr val="tx1"/>
                </a:solidFill>
                <a:highlight>
                  <a:srgbClr val="FFFFFF"/>
                </a:highlight>
                <a:latin typeface="+mn-lt"/>
                <a:ea typeface="+mn-ea"/>
                <a:cs typeface="Arial"/>
              </a:rPr>
              <a:t>MTSS framework and SAP</a:t>
            </a:r>
          </a:p>
          <a:p>
            <a:pPr marL="0" indent="0">
              <a:spcBef>
                <a:spcPts val="600"/>
              </a:spcBef>
              <a:buSzPts val="275"/>
              <a:buNone/>
            </a:pPr>
            <a:endParaRPr lang="en-US" sz="1800" kern="1200">
              <a:solidFill>
                <a:schemeClr val="tx1"/>
              </a:solidFill>
              <a:highlight>
                <a:srgbClr val="FFFFFF"/>
              </a:highlight>
              <a:latin typeface="+mn-lt"/>
              <a:ea typeface="+mn-ea"/>
              <a:cs typeface="Arial"/>
            </a:endParaRPr>
          </a:p>
          <a:p>
            <a:pPr marL="285750" indent="-285750">
              <a:spcBef>
                <a:spcPts val="600"/>
              </a:spcBef>
              <a:buSzPts val="275"/>
            </a:pPr>
            <a:r>
              <a:rPr lang="en-US" sz="1800" kern="1200">
                <a:solidFill>
                  <a:schemeClr val="tx1"/>
                </a:solidFill>
                <a:highlight>
                  <a:srgbClr val="FFFFFF"/>
                </a:highlight>
                <a:latin typeface="Arial"/>
                <a:cs typeface="Arial"/>
              </a:rPr>
              <a:t>Educators receiving training in trauma and building trauma informed culture</a:t>
            </a:r>
          </a:p>
        </p:txBody>
      </p:sp>
      <p:sp>
        <p:nvSpPr>
          <p:cNvPr id="14" name="Google Shape;964;p81">
            <a:extLst>
              <a:ext uri="{FF2B5EF4-FFF2-40B4-BE49-F238E27FC236}">
                <a16:creationId xmlns:a16="http://schemas.microsoft.com/office/drawing/2014/main" id="{1BA30C1F-D862-65E5-F723-8944F231F201}"/>
              </a:ext>
            </a:extLst>
          </p:cNvPr>
          <p:cNvSpPr txBox="1">
            <a:spLocks noGrp="1"/>
          </p:cNvSpPr>
          <p:nvPr/>
        </p:nvSpPr>
        <p:spPr>
          <a:xfrm>
            <a:off x="8175714" y="636861"/>
            <a:ext cx="4040022" cy="6727170"/>
          </a:xfrm>
          <a:prstGeom prst="rect">
            <a:avLst/>
          </a:prstGeom>
          <a:noFill/>
          <a:ln>
            <a:noFill/>
          </a:ln>
        </p:spPr>
        <p:txBody>
          <a:bodyPr spcFirstLastPara="1" vert="horz" wrap="square" lIns="91440" tIns="45720" rIns="91440" bIns="45720" rtlCol="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lvl="1" indent="-285750">
              <a:lnSpc>
                <a:spcPct val="100000"/>
              </a:lnSpc>
              <a:spcBef>
                <a:spcPts val="0"/>
              </a:spcBef>
              <a:buSzPct val="100000"/>
            </a:pPr>
            <a:r>
              <a:rPr lang="en-US" sz="1800" kern="1200">
                <a:solidFill>
                  <a:schemeClr val="tx1"/>
                </a:solidFill>
                <a:latin typeface="+mn-lt"/>
                <a:ea typeface="+mn-ea"/>
                <a:cs typeface="Arial"/>
              </a:rPr>
              <a:t>Multidisciplinary team evaluation and eventual IEP</a:t>
            </a:r>
          </a:p>
          <a:p>
            <a:pPr marL="0" lvl="1" indent="0">
              <a:lnSpc>
                <a:spcPct val="100000"/>
              </a:lnSpc>
              <a:spcBef>
                <a:spcPts val="0"/>
              </a:spcBef>
              <a:buSzPct val="100000"/>
              <a:buNone/>
            </a:pPr>
            <a:endParaRPr lang="en-US" sz="1800" kern="1200">
              <a:solidFill>
                <a:schemeClr val="tx1"/>
              </a:solidFill>
              <a:latin typeface="Arial"/>
              <a:ea typeface="+mn-ea"/>
              <a:cs typeface="Arial"/>
            </a:endParaRPr>
          </a:p>
          <a:p>
            <a:pPr marL="285750" lvl="1" indent="-285750">
              <a:lnSpc>
                <a:spcPct val="100000"/>
              </a:lnSpc>
              <a:spcBef>
                <a:spcPts val="0"/>
              </a:spcBef>
              <a:buSzPct val="100000"/>
            </a:pPr>
            <a:r>
              <a:rPr lang="en-US" sz="1800" kern="1200">
                <a:solidFill>
                  <a:schemeClr val="tx1"/>
                </a:solidFill>
                <a:latin typeface="Arial"/>
                <a:ea typeface="+mn-ea"/>
                <a:cs typeface="Arial"/>
              </a:rPr>
              <a:t>Early identification of intensifying mental health concerns</a:t>
            </a:r>
          </a:p>
          <a:p>
            <a:pPr marL="0" lvl="1" indent="0">
              <a:lnSpc>
                <a:spcPct val="100000"/>
              </a:lnSpc>
              <a:spcBef>
                <a:spcPts val="0"/>
              </a:spcBef>
              <a:buSzPct val="100000"/>
              <a:buNone/>
            </a:pPr>
            <a:endParaRPr lang="en-US" sz="1800" kern="1200">
              <a:solidFill>
                <a:schemeClr val="tx1"/>
              </a:solidFill>
              <a:latin typeface="Arial"/>
              <a:ea typeface="+mn-ea"/>
              <a:cs typeface="Arial"/>
            </a:endParaRPr>
          </a:p>
          <a:p>
            <a:pPr marL="285750" lvl="1" indent="-285750">
              <a:lnSpc>
                <a:spcPct val="100000"/>
              </a:lnSpc>
              <a:spcBef>
                <a:spcPts val="0"/>
              </a:spcBef>
              <a:buSzPct val="100000"/>
            </a:pPr>
            <a:r>
              <a:rPr lang="en-US" sz="1800" kern="1200">
                <a:solidFill>
                  <a:schemeClr val="tx1"/>
                </a:solidFill>
                <a:latin typeface="Arial"/>
                <a:ea typeface="+mn-ea"/>
                <a:cs typeface="Arial"/>
              </a:rPr>
              <a:t>Connection to appropriate interventions</a:t>
            </a:r>
          </a:p>
          <a:p>
            <a:pPr marL="0" lvl="1" indent="0">
              <a:lnSpc>
                <a:spcPct val="100000"/>
              </a:lnSpc>
              <a:spcBef>
                <a:spcPts val="0"/>
              </a:spcBef>
              <a:buSzPct val="100000"/>
              <a:buNone/>
            </a:pPr>
            <a:endParaRPr lang="en-US" sz="1800" kern="1200">
              <a:solidFill>
                <a:schemeClr val="tx1"/>
              </a:solidFill>
              <a:latin typeface="Arial"/>
              <a:ea typeface="+mn-ea"/>
              <a:cs typeface="Arial"/>
            </a:endParaRPr>
          </a:p>
          <a:p>
            <a:pPr marL="285750" lvl="1" indent="-285750">
              <a:lnSpc>
                <a:spcPct val="100000"/>
              </a:lnSpc>
              <a:spcBef>
                <a:spcPts val="0"/>
              </a:spcBef>
              <a:buSzPct val="100000"/>
            </a:pPr>
            <a:r>
              <a:rPr lang="en-US" sz="1800" kern="1200">
                <a:solidFill>
                  <a:schemeClr val="tx1"/>
                </a:solidFill>
                <a:latin typeface="Arial"/>
                <a:ea typeface="+mn-ea"/>
                <a:cs typeface="Arial"/>
              </a:rPr>
              <a:t>SAP team and liaison before, during and after treatment that was occurring outside of school</a:t>
            </a:r>
          </a:p>
          <a:p>
            <a:pPr marL="0" lvl="1" indent="0">
              <a:lnSpc>
                <a:spcPct val="100000"/>
              </a:lnSpc>
              <a:spcBef>
                <a:spcPts val="0"/>
              </a:spcBef>
              <a:buSzPct val="100000"/>
              <a:buNone/>
            </a:pPr>
            <a:endParaRPr lang="en-US" sz="1800" kern="1200">
              <a:solidFill>
                <a:schemeClr val="tx1"/>
              </a:solidFill>
              <a:latin typeface="Arial"/>
              <a:ea typeface="+mn-ea"/>
              <a:cs typeface="Arial"/>
            </a:endParaRPr>
          </a:p>
          <a:p>
            <a:pPr marL="285750" lvl="1" indent="-285750">
              <a:lnSpc>
                <a:spcPct val="100000"/>
              </a:lnSpc>
              <a:spcBef>
                <a:spcPts val="0"/>
              </a:spcBef>
              <a:buSzPct val="100000"/>
            </a:pPr>
            <a:r>
              <a:rPr lang="en-US" sz="1800" kern="1200">
                <a:solidFill>
                  <a:schemeClr val="tx1"/>
                </a:solidFill>
                <a:latin typeface="Arial"/>
                <a:ea typeface="+mn-ea"/>
                <a:cs typeface="Arial"/>
              </a:rPr>
              <a:t>In-home support for Alex, mother and family</a:t>
            </a:r>
          </a:p>
          <a:p>
            <a:pPr marL="0" lvl="1" indent="0">
              <a:lnSpc>
                <a:spcPct val="100000"/>
              </a:lnSpc>
              <a:spcBef>
                <a:spcPts val="0"/>
              </a:spcBef>
              <a:buSzPct val="100000"/>
              <a:buNone/>
            </a:pPr>
            <a:endParaRPr lang="en-US" sz="1800" kern="1200">
              <a:solidFill>
                <a:schemeClr val="tx1"/>
              </a:solidFill>
              <a:latin typeface="Arial"/>
              <a:ea typeface="+mn-ea"/>
              <a:cs typeface="Arial"/>
            </a:endParaRPr>
          </a:p>
          <a:p>
            <a:pPr marL="285750" lvl="1" indent="-285750">
              <a:lnSpc>
                <a:spcPct val="100000"/>
              </a:lnSpc>
              <a:spcBef>
                <a:spcPts val="0"/>
              </a:spcBef>
              <a:buSzPct val="100000"/>
            </a:pPr>
            <a:r>
              <a:rPr lang="en-US" sz="1800" kern="1200">
                <a:solidFill>
                  <a:schemeClr val="tx1"/>
                </a:solidFill>
                <a:latin typeface="Arial"/>
                <a:ea typeface="+mn-ea"/>
                <a:cs typeface="Arial"/>
              </a:rPr>
              <a:t>Graduation from high school and vocational training</a:t>
            </a:r>
          </a:p>
          <a:p>
            <a:pPr marL="285750" lvl="1" indent="-285750">
              <a:lnSpc>
                <a:spcPct val="100000"/>
              </a:lnSpc>
              <a:spcBef>
                <a:spcPts val="0"/>
              </a:spcBef>
              <a:buSzPct val="100000"/>
            </a:pPr>
            <a:endParaRPr lang="en-US" sz="1800" kern="1200">
              <a:solidFill>
                <a:schemeClr val="tx1"/>
              </a:solidFill>
              <a:latin typeface="Arial"/>
              <a:ea typeface="+mn-ea"/>
              <a:cs typeface="Arial"/>
            </a:endParaRPr>
          </a:p>
          <a:p>
            <a:pPr marL="285750" lvl="1" indent="-285750">
              <a:lnSpc>
                <a:spcPct val="100000"/>
              </a:lnSpc>
              <a:spcBef>
                <a:spcPts val="0"/>
              </a:spcBef>
              <a:buSzPct val="100000"/>
            </a:pPr>
            <a:r>
              <a:rPr lang="en-US" sz="1800" kern="1200">
                <a:solidFill>
                  <a:schemeClr val="tx1"/>
                </a:solidFill>
                <a:latin typeface="Arial"/>
                <a:ea typeface="+mn-ea"/>
                <a:cs typeface="Arial"/>
              </a:rPr>
              <a:t>Policy violation / behavioral infraction led to intervention (discuss on next slide)</a:t>
            </a:r>
          </a:p>
          <a:p>
            <a:pPr marL="285750" lvl="1" indent="-285750">
              <a:lnSpc>
                <a:spcPct val="100000"/>
              </a:lnSpc>
              <a:spcBef>
                <a:spcPts val="0"/>
              </a:spcBef>
              <a:buSzPct val="100000"/>
            </a:pPr>
            <a:endParaRPr lang="en-US" sz="1800" kern="1200">
              <a:solidFill>
                <a:schemeClr val="tx1"/>
              </a:solidFill>
              <a:latin typeface="Arial"/>
              <a:ea typeface="+mn-ea"/>
              <a:cs typeface="Arial"/>
            </a:endParaRPr>
          </a:p>
          <a:p>
            <a:pPr marL="285750" lvl="1" indent="-285750">
              <a:lnSpc>
                <a:spcPct val="100000"/>
              </a:lnSpc>
              <a:spcBef>
                <a:spcPts val="0"/>
              </a:spcBef>
              <a:buSzPct val="100000"/>
            </a:pPr>
            <a:endParaRPr lang="en-US" sz="1800" kern="1200">
              <a:solidFill>
                <a:schemeClr val="tx1"/>
              </a:solidFill>
              <a:latin typeface="Arial"/>
              <a:ea typeface="+mn-ea"/>
              <a:cs typeface="Arial"/>
            </a:endParaRPr>
          </a:p>
        </p:txBody>
      </p:sp>
    </p:spTree>
    <p:extLst>
      <p:ext uri="{BB962C8B-B14F-4D97-AF65-F5344CB8AC3E}">
        <p14:creationId xmlns:p14="http://schemas.microsoft.com/office/powerpoint/2010/main" val="8863733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Shape 1004"/>
        <p:cNvGrpSpPr/>
        <p:nvPr/>
      </p:nvGrpSpPr>
      <p:grpSpPr>
        <a:xfrm>
          <a:off x="0" y="0"/>
          <a:ext cx="0" cy="0"/>
          <a:chOff x="0" y="0"/>
          <a:chExt cx="0" cy="0"/>
        </a:xfrm>
      </p:grpSpPr>
      <p:sp>
        <p:nvSpPr>
          <p:cNvPr id="1024" name="Rectangle 1023">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7" name="Google Shape;1007;p84"/>
          <p:cNvSpPr txBox="1">
            <a:spLocks noGrp="1"/>
          </p:cNvSpPr>
          <p:nvPr>
            <p:ph type="title"/>
          </p:nvPr>
        </p:nvSpPr>
        <p:spPr>
          <a:xfrm>
            <a:off x="416170" y="1412488"/>
            <a:ext cx="3321219" cy="4363844"/>
          </a:xfrm>
          <a:prstGeom prst="rect">
            <a:avLst/>
          </a:prstGeom>
        </p:spPr>
        <p:txBody>
          <a:bodyPr spcFirstLastPara="1" vert="horz" lIns="91440" tIns="45720" rIns="91440" bIns="45720" rtlCol="0" anchor="t" anchorCtr="0">
            <a:normAutofit/>
          </a:bodyPr>
          <a:lstStyle/>
          <a:p>
            <a:pPr algn="ctr">
              <a:spcBef>
                <a:spcPct val="0"/>
              </a:spcBef>
              <a:buSzPts val="3960"/>
            </a:pPr>
            <a:r>
              <a:rPr lang="en-US" sz="3200" b="1" kern="1200">
                <a:solidFill>
                  <a:srgbClr val="FFFFFF"/>
                </a:solidFill>
                <a:latin typeface="+mj-lt"/>
                <a:ea typeface="+mj-ea"/>
                <a:cs typeface="+mj-cs"/>
              </a:rPr>
              <a:t>SUBSTANCE</a:t>
            </a:r>
            <a:br>
              <a:rPr lang="en-US" sz="3200" b="1" kern="1200">
                <a:latin typeface="+mj-lt"/>
                <a:ea typeface="+mj-ea"/>
                <a:cs typeface="+mj-cs"/>
              </a:rPr>
            </a:br>
            <a:r>
              <a:rPr lang="en-US" sz="3200" b="1" kern="1200">
                <a:solidFill>
                  <a:srgbClr val="FFFFFF"/>
                </a:solidFill>
                <a:latin typeface="+mj-lt"/>
                <a:ea typeface="+mj-ea"/>
                <a:cs typeface="+mj-cs"/>
              </a:rPr>
              <a:t>USE AWARENESS:  </a:t>
            </a:r>
            <a:br>
              <a:rPr lang="en-US" sz="3200" b="1" kern="1200">
                <a:latin typeface="+mj-lt"/>
                <a:ea typeface="+mj-ea"/>
                <a:cs typeface="+mj-cs"/>
              </a:rPr>
            </a:br>
            <a:r>
              <a:rPr lang="en-US" sz="3200" b="1" kern="1200">
                <a:solidFill>
                  <a:srgbClr val="FFFFFF"/>
                </a:solidFill>
                <a:latin typeface="+mj-lt"/>
                <a:ea typeface="+mj-ea"/>
                <a:cs typeface="+mj-cs"/>
              </a:rPr>
              <a:t>RISK &amp; PROTECTIVE FACTORS </a:t>
            </a:r>
            <a:endParaRPr lang="en-US" sz="3200" kern="1200">
              <a:solidFill>
                <a:srgbClr val="FFFFFF"/>
              </a:solidFill>
              <a:latin typeface="+mj-lt"/>
              <a:ea typeface="+mj-ea"/>
              <a:cs typeface="Arial"/>
            </a:endParaRPr>
          </a:p>
        </p:txBody>
      </p:sp>
      <p:sp>
        <p:nvSpPr>
          <p:cNvPr id="1005" name="Google Shape;1005;p84"/>
          <p:cNvSpPr txBox="1">
            <a:spLocks noGrp="1"/>
          </p:cNvSpPr>
          <p:nvPr>
            <p:ph type="body" idx="1"/>
          </p:nvPr>
        </p:nvSpPr>
        <p:spPr>
          <a:xfrm>
            <a:off x="8164802" y="2358196"/>
            <a:ext cx="3760658" cy="4224453"/>
          </a:xfrm>
          <a:prstGeom prst="rect">
            <a:avLst/>
          </a:prstGeom>
        </p:spPr>
        <p:txBody>
          <a:bodyPr spcFirstLastPara="1" vert="horz" lIns="91440" tIns="45720" rIns="91440" bIns="45720" rtlCol="0" anchorCtr="0">
            <a:normAutofit/>
          </a:bodyPr>
          <a:lstStyle/>
          <a:p>
            <a:pPr marL="228600" lvl="1" indent="0">
              <a:spcBef>
                <a:spcPts val="0"/>
              </a:spcBef>
              <a:spcAft>
                <a:spcPts val="0"/>
              </a:spcAft>
              <a:buClr>
                <a:schemeClr val="dk1"/>
              </a:buClr>
              <a:buSzPts val="2400"/>
              <a:buNone/>
            </a:pPr>
            <a:r>
              <a:rPr lang="en-US" sz="2000" b="1" kern="1200">
                <a:solidFill>
                  <a:schemeClr val="tx1"/>
                </a:solidFill>
                <a:highlight>
                  <a:srgbClr val="FFFF00"/>
                </a:highlight>
                <a:latin typeface="+mn-lt"/>
                <a:ea typeface="+mn-ea"/>
                <a:cs typeface="+mn-cs"/>
              </a:rPr>
              <a:t>SMALL GROUP ACTIVITY</a:t>
            </a:r>
            <a:endParaRPr lang="en-US">
              <a:solidFill>
                <a:schemeClr val="tx1"/>
              </a:solidFill>
              <a:highlight>
                <a:srgbClr val="FFFF00"/>
              </a:highlight>
            </a:endParaRPr>
          </a:p>
          <a:p>
            <a:pPr marL="457200" lvl="1" indent="-228600">
              <a:lnSpc>
                <a:spcPct val="100000"/>
              </a:lnSpc>
              <a:spcBef>
                <a:spcPts val="800"/>
              </a:spcBef>
              <a:spcAft>
                <a:spcPts val="800"/>
              </a:spcAft>
              <a:buSzPts val="2400"/>
              <a:buFont typeface="Arial" panose="020B0604020202020204" pitchFamily="34" charset="0"/>
              <a:buChar char="•"/>
            </a:pPr>
            <a:r>
              <a:rPr lang="en-US" sz="2000" b="1" kern="1200">
                <a:solidFill>
                  <a:schemeClr val="tx1"/>
                </a:solidFill>
                <a:latin typeface="+mn-lt"/>
                <a:ea typeface="+mn-ea"/>
                <a:cs typeface="+mn-cs"/>
              </a:rPr>
              <a:t>Directions:  </a:t>
            </a:r>
            <a:r>
              <a:rPr lang="en-US" sz="2000" kern="1200">
                <a:solidFill>
                  <a:schemeClr val="tx1"/>
                </a:solidFill>
                <a:latin typeface="+mn-lt"/>
                <a:ea typeface="+mn-ea"/>
                <a:cs typeface="+mn-cs"/>
              </a:rPr>
              <a:t>In small groups, review Alex’s case study and identify at least three risk factors and three protective factors for substance use disorder. (Five minutes)</a:t>
            </a:r>
            <a:r>
              <a:rPr lang="en-US" sz="2000" b="1" kern="1200">
                <a:solidFill>
                  <a:schemeClr val="tx1"/>
                </a:solidFill>
                <a:latin typeface="+mn-lt"/>
                <a:ea typeface="+mn-ea"/>
                <a:cs typeface="+mn-cs"/>
              </a:rPr>
              <a:t> </a:t>
            </a:r>
            <a:endParaRPr lang="en-US" sz="2000" b="1" kern="1200">
              <a:solidFill>
                <a:schemeClr val="tx1"/>
              </a:solidFill>
              <a:latin typeface="+mn-lt"/>
              <a:ea typeface="+mn-ea"/>
              <a:cs typeface="Arial"/>
            </a:endParaRPr>
          </a:p>
          <a:p>
            <a:pPr marL="0" lvl="0" indent="-228600">
              <a:spcBef>
                <a:spcPts val="600"/>
              </a:spcBef>
              <a:spcAft>
                <a:spcPts val="0"/>
              </a:spcAft>
              <a:buClr>
                <a:schemeClr val="dk1"/>
              </a:buClr>
              <a:buSzPts val="1100"/>
              <a:buFont typeface="Arial" panose="020B0604020202020204" pitchFamily="34" charset="0"/>
              <a:buChar char="•"/>
            </a:pPr>
            <a:endParaRPr lang="en-US" sz="2000" kern="1200">
              <a:solidFill>
                <a:schemeClr val="tx1"/>
              </a:solidFill>
              <a:latin typeface="+mn-lt"/>
              <a:ea typeface="+mn-ea"/>
              <a:cs typeface="+mn-cs"/>
            </a:endParaRPr>
          </a:p>
          <a:p>
            <a:pPr marL="0" lvl="0" indent="-228600">
              <a:spcBef>
                <a:spcPts val="600"/>
              </a:spcBef>
              <a:spcAft>
                <a:spcPts val="0"/>
              </a:spcAft>
              <a:buClr>
                <a:schemeClr val="dk1"/>
              </a:buClr>
              <a:buSzPts val="1100"/>
              <a:buFont typeface="Arial" panose="020B0604020202020204" pitchFamily="34" charset="0"/>
              <a:buChar char="•"/>
            </a:pPr>
            <a:endParaRPr lang="en-US" sz="2000" kern="1200">
              <a:solidFill>
                <a:schemeClr val="tx1"/>
              </a:solidFill>
              <a:latin typeface="+mn-lt"/>
              <a:ea typeface="+mn-ea"/>
              <a:cs typeface="+mn-cs"/>
            </a:endParaRPr>
          </a:p>
          <a:p>
            <a:pPr marL="457200" lvl="1" indent="-228600">
              <a:spcBef>
                <a:spcPts val="500"/>
              </a:spcBef>
              <a:spcAft>
                <a:spcPts val="0"/>
              </a:spcAft>
              <a:buClr>
                <a:schemeClr val="dk1"/>
              </a:buClr>
              <a:buSzPts val="2400"/>
              <a:buFont typeface="Arial" panose="020B0604020202020204" pitchFamily="34" charset="0"/>
              <a:buChar char="•"/>
            </a:pPr>
            <a:endParaRPr lang="en-US" sz="2000" kern="1200">
              <a:solidFill>
                <a:schemeClr val="tx1"/>
              </a:solidFill>
              <a:latin typeface="+mn-lt"/>
              <a:ea typeface="+mn-ea"/>
              <a:cs typeface="+mn-cs"/>
            </a:endParaRPr>
          </a:p>
        </p:txBody>
      </p:sp>
      <p:cxnSp>
        <p:nvCxnSpPr>
          <p:cNvPr id="1025" name="Straight Connector 1024">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08" name="Google Shape;1008;p84"/>
          <p:cNvSpPr txBox="1"/>
          <p:nvPr/>
        </p:nvSpPr>
        <p:spPr>
          <a:xfrm>
            <a:off x="4948758" y="190637"/>
            <a:ext cx="6734574" cy="1702276"/>
          </a:xfrm>
          <a:prstGeom prst="rect">
            <a:avLst/>
          </a:prstGeom>
        </p:spPr>
        <p:txBody>
          <a:bodyPr spcFirstLastPara="1" vert="horz" lIns="91440" tIns="45720" rIns="91440" bIns="45720" rtlCol="0" anchor="t" anchorCtr="0">
            <a:normAutofit/>
          </a:bodyPr>
          <a:lstStyle/>
          <a:p>
            <a:pPr>
              <a:lnSpc>
                <a:spcPct val="90000"/>
              </a:lnSpc>
              <a:spcBef>
                <a:spcPts val="600"/>
              </a:spcBef>
            </a:pPr>
            <a:r>
              <a:rPr lang="en-US" sz="2400" b="1" kern="1200">
                <a:solidFill>
                  <a:schemeClr val="tx1"/>
                </a:solidFill>
                <a:highlight>
                  <a:srgbClr val="FFFF00"/>
                </a:highlight>
                <a:latin typeface="+mn-lt"/>
                <a:ea typeface="+mn-ea"/>
                <a:cs typeface="+mn-cs"/>
                <a:sym typeface="Calibri"/>
              </a:rPr>
              <a:t>BIG IDEA: </a:t>
            </a:r>
            <a:r>
              <a:rPr lang="en-US" sz="2400" kern="1200">
                <a:solidFill>
                  <a:schemeClr val="tx1"/>
                </a:solidFill>
                <a:latin typeface="+mn-lt"/>
                <a:ea typeface="+mn-ea"/>
                <a:cs typeface="+mn-cs"/>
                <a:sym typeface="Calibri"/>
              </a:rPr>
              <a:t> </a:t>
            </a:r>
            <a:r>
              <a:rPr lang="en-US" sz="2000" kern="1200">
                <a:solidFill>
                  <a:schemeClr val="tx1"/>
                </a:solidFill>
                <a:latin typeface="+mn-lt"/>
                <a:ea typeface="+mn-ea"/>
                <a:cs typeface="+mn-cs"/>
                <a:sym typeface="Calibri"/>
              </a:rPr>
              <a:t>Alex demonstrates significant risk factors for the development of a substance use disorder.  He also has many circumstances and experiences that buffer these risks also known as protective factors</a:t>
            </a:r>
            <a:endParaRPr lang="en-US" sz="2000">
              <a:solidFill>
                <a:schemeClr val="tx1"/>
              </a:solidFill>
              <a:ea typeface="+mn-ea"/>
            </a:endParaRPr>
          </a:p>
        </p:txBody>
      </p:sp>
      <p:pic>
        <p:nvPicPr>
          <p:cNvPr id="6" name="Picture 5" descr="A group of people with speech bubbles&#10;&#10;Description automatically generated">
            <a:extLst>
              <a:ext uri="{FF2B5EF4-FFF2-40B4-BE49-F238E27FC236}">
                <a16:creationId xmlns:a16="http://schemas.microsoft.com/office/drawing/2014/main" id="{3E568CE1-73B0-FAF7-0F00-40362F5DF1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5732" y="2206617"/>
            <a:ext cx="3109469" cy="2972135"/>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80" name="Rectangle 107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2" name="Google Shape;1072;p87"/>
          <p:cNvSpPr txBox="1">
            <a:spLocks noGrp="1"/>
          </p:cNvSpPr>
          <p:nvPr>
            <p:ph type="title"/>
          </p:nvPr>
        </p:nvSpPr>
        <p:spPr>
          <a:xfrm>
            <a:off x="552450" y="1993513"/>
            <a:ext cx="3261139" cy="2020694"/>
          </a:xfrm>
          <a:prstGeom prst="rect">
            <a:avLst/>
          </a:prstGeom>
        </p:spPr>
        <p:txBody>
          <a:bodyPr spcFirstLastPara="1" vert="horz" lIns="91440" tIns="45720" rIns="91440" bIns="45720" rtlCol="0" anchor="t" anchorCtr="0">
            <a:noAutofit/>
          </a:bodyPr>
          <a:lstStyle/>
          <a:p>
            <a:pPr algn="ctr">
              <a:spcBef>
                <a:spcPct val="0"/>
              </a:spcBef>
              <a:buSzPct val="100000"/>
            </a:pPr>
            <a:r>
              <a:rPr lang="en-US" sz="3200" b="1" kern="1200">
                <a:solidFill>
                  <a:srgbClr val="FFFFFF"/>
                </a:solidFill>
                <a:latin typeface="+mj-lt"/>
                <a:ea typeface="+mj-ea"/>
                <a:cs typeface="+mj-cs"/>
              </a:rPr>
              <a:t>RECOGNIZING SUBSTANCE USE CONCERNS IN SCHOOLS </a:t>
            </a:r>
            <a:endParaRPr lang="en-US" sz="3200" kern="1200">
              <a:solidFill>
                <a:srgbClr val="FFFFFF"/>
              </a:solidFill>
              <a:latin typeface="+mj-lt"/>
              <a:ea typeface="+mj-ea"/>
              <a:cs typeface="Arial"/>
            </a:endParaRPr>
          </a:p>
        </p:txBody>
      </p:sp>
      <p:sp>
        <p:nvSpPr>
          <p:cNvPr id="1073" name="Google Shape;1073;p87"/>
          <p:cNvSpPr txBox="1">
            <a:spLocks noGrp="1"/>
          </p:cNvSpPr>
          <p:nvPr>
            <p:ph type="body" idx="1"/>
          </p:nvPr>
        </p:nvSpPr>
        <p:spPr>
          <a:xfrm>
            <a:off x="8319281" y="396469"/>
            <a:ext cx="3595802" cy="4843461"/>
          </a:xfrm>
          <a:prstGeom prst="rect">
            <a:avLst/>
          </a:prstGeom>
        </p:spPr>
        <p:txBody>
          <a:bodyPr spcFirstLastPara="1" vert="horz" wrap="square" lIns="91440" tIns="45720" rIns="91440" bIns="45720" rtlCol="0" anchor="t" anchorCtr="0">
            <a:noAutofit/>
          </a:bodyPr>
          <a:lstStyle/>
          <a:p>
            <a:pPr marL="0" lvl="1" indent="0">
              <a:spcBef>
                <a:spcPts val="0"/>
              </a:spcBef>
              <a:buSzPts val="2400"/>
              <a:buNone/>
            </a:pPr>
            <a:r>
              <a:rPr lang="en-US" sz="2100" kern="1200">
                <a:solidFill>
                  <a:schemeClr val="tx1"/>
                </a:solidFill>
                <a:latin typeface="+mn-lt"/>
                <a:ea typeface="+mn-ea"/>
                <a:cs typeface="+mn-cs"/>
              </a:rPr>
              <a:t>To differentiate typical adolescent behaviors from those that might indicate deeper issues include:   </a:t>
            </a:r>
            <a:endParaRPr lang="en-US" sz="2100" kern="1200">
              <a:solidFill>
                <a:schemeClr val="tx1"/>
              </a:solidFill>
              <a:latin typeface="+mn-lt"/>
              <a:ea typeface="+mn-ea"/>
              <a:cs typeface="Arial"/>
            </a:endParaRPr>
          </a:p>
          <a:p>
            <a:pPr marL="0" indent="0">
              <a:spcBef>
                <a:spcPts val="600"/>
              </a:spcBef>
              <a:buSzPts val="1100"/>
              <a:buNone/>
            </a:pPr>
            <a:endParaRPr lang="en-US" sz="2100" kern="1200">
              <a:solidFill>
                <a:schemeClr val="tx1"/>
              </a:solidFill>
              <a:latin typeface="+mn-lt"/>
              <a:ea typeface="+mn-ea"/>
              <a:cs typeface="Arial"/>
            </a:endParaRPr>
          </a:p>
          <a:p>
            <a:pPr indent="-228600">
              <a:spcBef>
                <a:spcPts val="0"/>
              </a:spcBef>
              <a:buSzPts val="1950"/>
              <a:buFont typeface="Arial" panose="020B0604020202020204" pitchFamily="34" charset="0"/>
              <a:buChar char="•"/>
            </a:pPr>
            <a:r>
              <a:rPr lang="en-US" sz="2100" kern="1200">
                <a:solidFill>
                  <a:schemeClr val="tx1"/>
                </a:solidFill>
                <a:highlight>
                  <a:srgbClr val="FFFF00"/>
                </a:highlight>
                <a:latin typeface="+mn-lt"/>
                <a:ea typeface="+mn-ea"/>
                <a:cs typeface="+mn-cs"/>
              </a:rPr>
              <a:t>Clusters of signs</a:t>
            </a:r>
            <a:r>
              <a:rPr lang="en-US" sz="2100" kern="1200">
                <a:solidFill>
                  <a:schemeClr val="tx1"/>
                </a:solidFill>
                <a:latin typeface="+mn-lt"/>
                <a:ea typeface="+mn-ea"/>
                <a:cs typeface="+mn-cs"/>
              </a:rPr>
              <a:t> happening at the same time</a:t>
            </a:r>
            <a:endParaRPr lang="en-US" sz="2100" kern="1200">
              <a:solidFill>
                <a:schemeClr val="tx1"/>
              </a:solidFill>
              <a:latin typeface="+mn-lt"/>
              <a:ea typeface="+mn-ea"/>
              <a:cs typeface="Arial"/>
            </a:endParaRPr>
          </a:p>
          <a:p>
            <a:pPr marL="228600" indent="0">
              <a:spcBef>
                <a:spcPts val="0"/>
              </a:spcBef>
              <a:buSzPts val="1950"/>
              <a:buNone/>
            </a:pPr>
            <a:endParaRPr lang="en-US" sz="2100" kern="1200">
              <a:solidFill>
                <a:schemeClr val="tx1"/>
              </a:solidFill>
              <a:latin typeface="+mn-lt"/>
              <a:ea typeface="+mn-ea"/>
              <a:cs typeface="Arial"/>
            </a:endParaRPr>
          </a:p>
          <a:p>
            <a:pPr indent="-228600">
              <a:spcBef>
                <a:spcPts val="0"/>
              </a:spcBef>
              <a:buSzPts val="1950"/>
              <a:buFont typeface="Arial" panose="020B0604020202020204" pitchFamily="34" charset="0"/>
              <a:buChar char="•"/>
            </a:pPr>
            <a:r>
              <a:rPr lang="en-US" sz="2100" kern="1200">
                <a:solidFill>
                  <a:schemeClr val="tx1"/>
                </a:solidFill>
                <a:highlight>
                  <a:srgbClr val="FFFF00"/>
                </a:highlight>
                <a:latin typeface="+mn-lt"/>
                <a:ea typeface="+mn-ea"/>
                <a:cs typeface="+mn-cs"/>
              </a:rPr>
              <a:t>Suddenly</a:t>
            </a:r>
            <a:r>
              <a:rPr lang="en-US" sz="2100" kern="1200">
                <a:solidFill>
                  <a:schemeClr val="tx1"/>
                </a:solidFill>
                <a:latin typeface="+mn-lt"/>
                <a:ea typeface="+mn-ea"/>
                <a:cs typeface="+mn-cs"/>
              </a:rPr>
              <a:t> occurring</a:t>
            </a:r>
            <a:endParaRPr lang="en-US" sz="2100" kern="1200">
              <a:solidFill>
                <a:schemeClr val="tx1"/>
              </a:solidFill>
              <a:latin typeface="+mn-lt"/>
              <a:ea typeface="+mn-ea"/>
              <a:cs typeface="Arial"/>
            </a:endParaRPr>
          </a:p>
          <a:p>
            <a:pPr marL="228600" indent="0">
              <a:spcBef>
                <a:spcPts val="0"/>
              </a:spcBef>
              <a:buSzPts val="1950"/>
              <a:buNone/>
            </a:pPr>
            <a:endParaRPr lang="en-US" sz="2100" kern="1200">
              <a:solidFill>
                <a:schemeClr val="tx1"/>
              </a:solidFill>
              <a:latin typeface="+mn-lt"/>
              <a:ea typeface="+mn-ea"/>
              <a:cs typeface="Arial"/>
            </a:endParaRPr>
          </a:p>
          <a:p>
            <a:pPr marL="457200" lvl="0" indent="-228600">
              <a:spcBef>
                <a:spcPts val="0"/>
              </a:spcBef>
              <a:spcAft>
                <a:spcPts val="0"/>
              </a:spcAft>
              <a:buSzPts val="1950"/>
              <a:buFont typeface="Arial" panose="020B0604020202020204" pitchFamily="34" charset="0"/>
              <a:buChar char="•"/>
            </a:pPr>
            <a:r>
              <a:rPr lang="en-US" sz="2100" kern="1200">
                <a:solidFill>
                  <a:schemeClr val="tx1"/>
                </a:solidFill>
                <a:highlight>
                  <a:srgbClr val="FFFF00"/>
                </a:highlight>
                <a:latin typeface="+mn-lt"/>
                <a:ea typeface="+mn-ea"/>
                <a:cs typeface="+mn-cs"/>
              </a:rPr>
              <a:t>Continue</a:t>
            </a:r>
            <a:r>
              <a:rPr lang="en-US" sz="2100" kern="1200">
                <a:solidFill>
                  <a:schemeClr val="tx1"/>
                </a:solidFill>
                <a:latin typeface="+mn-lt"/>
                <a:ea typeface="+mn-ea"/>
                <a:cs typeface="+mn-cs"/>
              </a:rPr>
              <a:t> despite negative consequences</a:t>
            </a:r>
            <a:endParaRPr lang="en-US" sz="2100" kern="1200">
              <a:solidFill>
                <a:schemeClr val="tx1"/>
              </a:solidFill>
              <a:latin typeface="+mn-lt"/>
              <a:ea typeface="+mn-ea"/>
              <a:cs typeface="Arial"/>
            </a:endParaRPr>
          </a:p>
          <a:p>
            <a:pPr marL="228600" indent="0">
              <a:spcBef>
                <a:spcPts val="0"/>
              </a:spcBef>
              <a:buSzPts val="1950"/>
              <a:buNone/>
            </a:pPr>
            <a:endParaRPr lang="en-US" sz="2100" kern="1200">
              <a:solidFill>
                <a:schemeClr val="tx1"/>
              </a:solidFill>
              <a:latin typeface="+mn-lt"/>
              <a:ea typeface="+mn-ea"/>
              <a:cs typeface="Arial"/>
            </a:endParaRPr>
          </a:p>
          <a:p>
            <a:pPr marL="457200" lvl="0" indent="-228600">
              <a:spcBef>
                <a:spcPts val="0"/>
              </a:spcBef>
              <a:spcAft>
                <a:spcPts val="0"/>
              </a:spcAft>
              <a:buSzPts val="1950"/>
              <a:buFont typeface="Arial" panose="020B0604020202020204" pitchFamily="34" charset="0"/>
              <a:buChar char="•"/>
            </a:pPr>
            <a:r>
              <a:rPr lang="en-US" sz="2100" kern="1200">
                <a:solidFill>
                  <a:schemeClr val="tx1"/>
                </a:solidFill>
                <a:highlight>
                  <a:srgbClr val="FFFF00"/>
                </a:highlight>
                <a:latin typeface="+mn-lt"/>
                <a:ea typeface="+mn-ea"/>
                <a:cs typeface="+mn-cs"/>
              </a:rPr>
              <a:t>Extreme and intense</a:t>
            </a:r>
            <a:r>
              <a:rPr lang="en-US" sz="2100" kern="1200">
                <a:solidFill>
                  <a:schemeClr val="tx1"/>
                </a:solidFill>
                <a:latin typeface="+mn-lt"/>
                <a:ea typeface="+mn-ea"/>
                <a:cs typeface="+mn-cs"/>
              </a:rPr>
              <a:t> behaviors that have a significant impact on those around them.</a:t>
            </a:r>
            <a:endParaRPr lang="en-US" sz="2100" kern="1200">
              <a:solidFill>
                <a:schemeClr val="tx1"/>
              </a:solidFill>
              <a:latin typeface="+mn-lt"/>
              <a:ea typeface="+mn-ea"/>
              <a:cs typeface="Arial"/>
            </a:endParaRPr>
          </a:p>
          <a:p>
            <a:pPr marL="457200" lvl="0" indent="-228600">
              <a:spcBef>
                <a:spcPts val="0"/>
              </a:spcBef>
              <a:spcAft>
                <a:spcPts val="0"/>
              </a:spcAft>
              <a:buClr>
                <a:schemeClr val="dk1"/>
              </a:buClr>
              <a:buSzPts val="1100"/>
              <a:buFont typeface="Arial" panose="020B0604020202020204" pitchFamily="34" charset="0"/>
              <a:buChar char="•"/>
            </a:pPr>
            <a:endParaRPr lang="en-US" sz="2400" b="1" kern="1200">
              <a:solidFill>
                <a:schemeClr val="tx1"/>
              </a:solidFill>
              <a:latin typeface="+mn-lt"/>
              <a:ea typeface="+mn-ea"/>
              <a:cs typeface="Arial"/>
            </a:endParaRPr>
          </a:p>
          <a:p>
            <a:pPr marL="457200" lvl="1" indent="-228600">
              <a:spcBef>
                <a:spcPts val="0"/>
              </a:spcBef>
              <a:spcAft>
                <a:spcPts val="0"/>
              </a:spcAft>
              <a:buClr>
                <a:schemeClr val="dk1"/>
              </a:buClr>
              <a:buSzPts val="2400"/>
              <a:buFont typeface="Arial" panose="020B0604020202020204" pitchFamily="34" charset="0"/>
              <a:buChar char="•"/>
            </a:pPr>
            <a:endParaRPr lang="en-US" b="1" kern="1200">
              <a:solidFill>
                <a:schemeClr val="tx1"/>
              </a:solidFill>
              <a:latin typeface="+mn-lt"/>
              <a:ea typeface="+mn-ea"/>
              <a:cs typeface="Arial"/>
            </a:endParaRPr>
          </a:p>
        </p:txBody>
      </p:sp>
      <p:cxnSp>
        <p:nvCxnSpPr>
          <p:cNvPr id="1082" name="Straight Connector 108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75" name="Google Shape;1075;p87"/>
          <p:cNvSpPr txBox="1"/>
          <p:nvPr/>
        </p:nvSpPr>
        <p:spPr>
          <a:xfrm>
            <a:off x="4242287" y="238716"/>
            <a:ext cx="3893757" cy="5532487"/>
          </a:xfrm>
          <a:prstGeom prst="rect">
            <a:avLst/>
          </a:prstGeom>
        </p:spPr>
        <p:txBody>
          <a:bodyPr spcFirstLastPara="1" vert="horz" lIns="91440" tIns="45720" rIns="91440" bIns="45720" rtlCol="0" anchor="t" anchorCtr="0">
            <a:noAutofit/>
          </a:bodyPr>
          <a:lstStyle/>
          <a:p>
            <a:pPr>
              <a:lnSpc>
                <a:spcPct val="90000"/>
              </a:lnSpc>
              <a:spcBef>
                <a:spcPts val="600"/>
              </a:spcBef>
            </a:pPr>
            <a:r>
              <a:rPr lang="en-US" sz="2400" b="1" kern="1200">
                <a:solidFill>
                  <a:schemeClr val="tx1"/>
                </a:solidFill>
                <a:highlight>
                  <a:srgbClr val="FFFF00"/>
                </a:highlight>
                <a:latin typeface="+mn-lt"/>
                <a:ea typeface="+mn-ea"/>
                <a:cs typeface="+mn-cs"/>
                <a:sym typeface="Calibri"/>
              </a:rPr>
              <a:t>BIG IDEA:  </a:t>
            </a:r>
            <a:r>
              <a:rPr lang="en-US" sz="2400" b="1" kern="1200">
                <a:solidFill>
                  <a:schemeClr val="tx1"/>
                </a:solidFill>
                <a:latin typeface="+mn-lt"/>
                <a:ea typeface="+mn-ea"/>
                <a:cs typeface="+mn-cs"/>
                <a:sym typeface="Calibri"/>
              </a:rPr>
              <a:t> Adolescent behaviors can stem from multiple sources.  It's important to know when to be concerned.</a:t>
            </a:r>
            <a:endParaRPr lang="en-US">
              <a:solidFill>
                <a:schemeClr val="tx1"/>
              </a:solidFill>
              <a:ea typeface="+mn-ea"/>
              <a:cs typeface="+mn-cs"/>
            </a:endParaRPr>
          </a:p>
          <a:p>
            <a:pPr algn="ctr">
              <a:lnSpc>
                <a:spcPct val="90000"/>
              </a:lnSpc>
              <a:spcBef>
                <a:spcPts val="600"/>
              </a:spcBef>
            </a:pPr>
            <a:endParaRPr lang="en-US" sz="2400" b="1" kern="1200">
              <a:solidFill>
                <a:schemeClr val="tx1"/>
              </a:solidFill>
              <a:latin typeface="+mn-lt"/>
              <a:ea typeface="+mn-ea"/>
            </a:endParaRPr>
          </a:p>
          <a:p>
            <a:pPr marL="342900" indent="-342900">
              <a:buChar char="•"/>
            </a:pPr>
            <a:r>
              <a:rPr lang="en-US" sz="2100" kern="1200">
                <a:solidFill>
                  <a:schemeClr val="tx1"/>
                </a:solidFill>
                <a:latin typeface="+mn-lt"/>
                <a:ea typeface="+mn-ea"/>
              </a:rPr>
              <a:t>Adolescent academic and behavior changes may signal issues with substance use...</a:t>
            </a:r>
          </a:p>
          <a:p>
            <a:endParaRPr lang="en-US" sz="2100" kern="1200">
              <a:solidFill>
                <a:schemeClr val="tx1"/>
              </a:solidFill>
              <a:latin typeface="+mn-lt"/>
              <a:ea typeface="+mn-ea"/>
            </a:endParaRPr>
          </a:p>
          <a:p>
            <a:pPr marL="342900" indent="-342900">
              <a:buChar char="•"/>
            </a:pPr>
            <a:r>
              <a:rPr lang="en-US" sz="2100" kern="1200">
                <a:solidFill>
                  <a:schemeClr val="tx1"/>
                </a:solidFill>
                <a:latin typeface="+mn-lt"/>
                <a:ea typeface="+mn-ea"/>
              </a:rPr>
              <a:t>But can also be considered normal behaviors associated with maturation.</a:t>
            </a:r>
            <a:endParaRPr lang="en-US">
              <a:solidFill>
                <a:schemeClr val="tx1"/>
              </a:solidFill>
              <a:ea typeface="+mn-ea"/>
            </a:endParaRPr>
          </a:p>
          <a:p>
            <a:pPr algn="ctr">
              <a:lnSpc>
                <a:spcPct val="90000"/>
              </a:lnSpc>
              <a:spcBef>
                <a:spcPts val="600"/>
              </a:spcBef>
            </a:pPr>
            <a:endParaRPr lang="en-US" sz="2400" b="1" kern="1200">
              <a:solidFill>
                <a:schemeClr val="tx1"/>
              </a:solidFill>
              <a:latin typeface="+mn-lt"/>
              <a:ea typeface="+mn-ea"/>
            </a:endParaRPr>
          </a:p>
        </p:txBody>
      </p:sp>
      <p:pic>
        <p:nvPicPr>
          <p:cNvPr id="5" name="Google Shape;973;p82" descr="Image result for pa commission on crime and delinquency logo">
            <a:extLst>
              <a:ext uri="{FF2B5EF4-FFF2-40B4-BE49-F238E27FC236}">
                <a16:creationId xmlns:a16="http://schemas.microsoft.com/office/drawing/2014/main" id="{FCEFCE86-C4FE-ECA1-7674-732F456931BF}"/>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86083" y="6198768"/>
            <a:ext cx="2163240" cy="570547"/>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8" name="Rectangle 1087">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1" name="Google Shape;1081;g2ae9556360b_5_89"/>
          <p:cNvSpPr txBox="1">
            <a:spLocks noGrp="1"/>
          </p:cNvSpPr>
          <p:nvPr>
            <p:ph type="title"/>
          </p:nvPr>
        </p:nvSpPr>
        <p:spPr>
          <a:xfrm>
            <a:off x="510687" y="1616176"/>
            <a:ext cx="3145373" cy="4363844"/>
          </a:xfrm>
          <a:prstGeom prst="rect">
            <a:avLst/>
          </a:prstGeom>
        </p:spPr>
        <p:txBody>
          <a:bodyPr spcFirstLastPara="1" vert="horz" lIns="91440" tIns="45720" rIns="91440" bIns="45720" rtlCol="0" anchor="t" anchorCtr="0">
            <a:normAutofit/>
          </a:bodyPr>
          <a:lstStyle/>
          <a:p>
            <a:pPr algn="ctr">
              <a:spcBef>
                <a:spcPct val="0"/>
              </a:spcBef>
            </a:pPr>
            <a:r>
              <a:rPr lang="en-US" sz="3200" b="1" kern="1200">
                <a:solidFill>
                  <a:srgbClr val="FFFFFF"/>
                </a:solidFill>
                <a:latin typeface="+mj-lt"/>
                <a:ea typeface="+mj-ea"/>
                <a:cs typeface="+mj-cs"/>
              </a:rPr>
              <a:t>RECOGNIZING SUBSTANCE USE CONCERNS IN SCHOOLS </a:t>
            </a:r>
            <a:endParaRPr lang="en-US" sz="3200" kern="1200">
              <a:solidFill>
                <a:srgbClr val="FFFFFF"/>
              </a:solidFill>
              <a:latin typeface="+mj-lt"/>
              <a:ea typeface="+mj-ea"/>
              <a:cs typeface="Arial"/>
            </a:endParaRPr>
          </a:p>
        </p:txBody>
      </p:sp>
      <p:sp>
        <p:nvSpPr>
          <p:cNvPr id="1082" name="Google Shape;1082;g2ae9556360b_5_89"/>
          <p:cNvSpPr txBox="1">
            <a:spLocks noGrp="1"/>
          </p:cNvSpPr>
          <p:nvPr>
            <p:ph type="body" idx="1"/>
          </p:nvPr>
        </p:nvSpPr>
        <p:spPr>
          <a:xfrm>
            <a:off x="4569737" y="260287"/>
            <a:ext cx="3456590" cy="6337426"/>
          </a:xfrm>
          <a:prstGeom prst="rect">
            <a:avLst/>
          </a:prstGeom>
        </p:spPr>
        <p:txBody>
          <a:bodyPr spcFirstLastPara="1" vert="horz" wrap="square" lIns="91440" tIns="45720" rIns="91440" bIns="45720" rtlCol="0" anchor="t" anchorCtr="0">
            <a:noAutofit/>
          </a:bodyPr>
          <a:lstStyle/>
          <a:p>
            <a:pPr marL="0" indent="0">
              <a:spcBef>
                <a:spcPts val="600"/>
              </a:spcBef>
              <a:buNone/>
            </a:pPr>
            <a:endParaRPr lang="en-US" sz="1600" kern="1200">
              <a:solidFill>
                <a:schemeClr val="tx1"/>
              </a:solidFill>
              <a:latin typeface="+mn-lt"/>
              <a:ea typeface="+mn-ea"/>
              <a:cs typeface="Arial"/>
            </a:endParaRPr>
          </a:p>
          <a:p>
            <a:pPr marL="0" indent="0">
              <a:spcBef>
                <a:spcPts val="600"/>
              </a:spcBef>
              <a:buNone/>
            </a:pPr>
            <a:r>
              <a:rPr lang="en-US" sz="2400" kern="1200">
                <a:solidFill>
                  <a:schemeClr val="tx1"/>
                </a:solidFill>
                <a:latin typeface="+mn-lt"/>
                <a:ea typeface="+mn-ea"/>
                <a:cs typeface="+mn-cs"/>
              </a:rPr>
              <a:t>Warning signs include: </a:t>
            </a:r>
          </a:p>
          <a:p>
            <a:pPr marL="0" indent="0">
              <a:spcBef>
                <a:spcPts val="600"/>
              </a:spcBef>
              <a:buNone/>
            </a:pPr>
            <a:endParaRPr lang="en-US" sz="2400" kern="1200">
              <a:solidFill>
                <a:schemeClr val="tx1"/>
              </a:solidFill>
              <a:latin typeface="+mn-lt"/>
              <a:ea typeface="+mn-ea"/>
              <a:cs typeface="Arial"/>
            </a:endParaRPr>
          </a:p>
          <a:p>
            <a:pPr indent="-228600">
              <a:lnSpc>
                <a:spcPct val="150000"/>
              </a:lnSpc>
              <a:spcBef>
                <a:spcPts val="600"/>
              </a:spcBef>
              <a:buSzPct val="100000"/>
              <a:buFont typeface="Arial" panose="020B0604020202020204" pitchFamily="34" charset="0"/>
              <a:buChar char="•"/>
            </a:pPr>
            <a:r>
              <a:rPr lang="en-US" sz="1800" kern="1200">
                <a:solidFill>
                  <a:schemeClr val="tx1"/>
                </a:solidFill>
                <a:latin typeface="+mn-lt"/>
                <a:ea typeface="+mn-ea"/>
                <a:cs typeface="+mn-cs"/>
              </a:rPr>
              <a:t>Mood changes</a:t>
            </a:r>
            <a:endParaRPr lang="en-US" sz="1800" kern="1200">
              <a:solidFill>
                <a:schemeClr val="tx1"/>
              </a:solidFill>
              <a:latin typeface="+mn-lt"/>
              <a:ea typeface="+mn-ea"/>
              <a:cs typeface="Arial"/>
            </a:endParaRPr>
          </a:p>
          <a:p>
            <a:pPr indent="-228600">
              <a:lnSpc>
                <a:spcPct val="150000"/>
              </a:lnSpc>
              <a:spcBef>
                <a:spcPts val="600"/>
              </a:spcBef>
              <a:buSzPct val="100000"/>
              <a:buFont typeface="Arial" panose="020B0604020202020204" pitchFamily="34" charset="0"/>
              <a:buChar char="•"/>
            </a:pPr>
            <a:r>
              <a:rPr lang="en-US" sz="1800" kern="1200">
                <a:solidFill>
                  <a:schemeClr val="tx1"/>
                </a:solidFill>
                <a:latin typeface="+mn-lt"/>
                <a:ea typeface="+mn-ea"/>
                <a:cs typeface="+mn-cs"/>
              </a:rPr>
              <a:t>Academic problems </a:t>
            </a:r>
            <a:endParaRPr lang="en-US" sz="1800" kern="1200">
              <a:solidFill>
                <a:schemeClr val="tx1"/>
              </a:solidFill>
              <a:latin typeface="+mn-lt"/>
              <a:ea typeface="+mn-ea"/>
              <a:cs typeface="Arial"/>
            </a:endParaRPr>
          </a:p>
          <a:p>
            <a:pPr indent="-228600">
              <a:lnSpc>
                <a:spcPct val="150000"/>
              </a:lnSpc>
              <a:spcBef>
                <a:spcPts val="600"/>
              </a:spcBef>
              <a:buSzPct val="100000"/>
              <a:buFont typeface="Arial" panose="020B0604020202020204" pitchFamily="34" charset="0"/>
              <a:buChar char="•"/>
            </a:pPr>
            <a:r>
              <a:rPr lang="en-US" sz="1800" kern="1200">
                <a:solidFill>
                  <a:schemeClr val="tx1"/>
                </a:solidFill>
                <a:latin typeface="+mn-lt"/>
                <a:ea typeface="+mn-ea"/>
                <a:cs typeface="+mn-cs"/>
              </a:rPr>
              <a:t>Changing friends and a reluctance to have family get to know the new friends</a:t>
            </a:r>
            <a:endParaRPr lang="en-US" sz="1800" kern="1200">
              <a:solidFill>
                <a:schemeClr val="tx1"/>
              </a:solidFill>
              <a:latin typeface="+mn-lt"/>
              <a:ea typeface="+mn-ea"/>
              <a:cs typeface="Arial"/>
            </a:endParaRPr>
          </a:p>
          <a:p>
            <a:pPr indent="-228600">
              <a:lnSpc>
                <a:spcPct val="150000"/>
              </a:lnSpc>
              <a:spcBef>
                <a:spcPts val="0"/>
              </a:spcBef>
              <a:buSzPct val="100000"/>
              <a:buFont typeface="Arial" panose="020B0604020202020204" pitchFamily="34" charset="0"/>
              <a:buChar char="•"/>
            </a:pPr>
            <a:r>
              <a:rPr lang="en-US" sz="1800" kern="1200">
                <a:solidFill>
                  <a:schemeClr val="tx1"/>
                </a:solidFill>
                <a:latin typeface="+mn-lt"/>
                <a:ea typeface="+mn-ea"/>
                <a:cs typeface="+mn-cs"/>
              </a:rPr>
              <a:t>A "nothing matters" attitude </a:t>
            </a:r>
            <a:endParaRPr lang="en-US" sz="1800" kern="1200">
              <a:solidFill>
                <a:schemeClr val="tx1"/>
              </a:solidFill>
              <a:latin typeface="+mn-lt"/>
              <a:ea typeface="+mn-ea"/>
              <a:cs typeface="Arial"/>
            </a:endParaRPr>
          </a:p>
          <a:p>
            <a:pPr marL="457200" lvl="0" indent="-228600">
              <a:lnSpc>
                <a:spcPct val="150000"/>
              </a:lnSpc>
              <a:spcBef>
                <a:spcPts val="0"/>
              </a:spcBef>
              <a:spcAft>
                <a:spcPts val="0"/>
              </a:spcAft>
              <a:buSzPct val="100000"/>
              <a:buFont typeface="Arial" panose="020B0604020202020204" pitchFamily="34" charset="0"/>
              <a:buChar char="•"/>
            </a:pPr>
            <a:r>
              <a:rPr lang="en-US" sz="1800" kern="1200">
                <a:solidFill>
                  <a:schemeClr val="tx1"/>
                </a:solidFill>
                <a:latin typeface="+mn-lt"/>
                <a:ea typeface="+mn-ea"/>
                <a:cs typeface="+mn-cs"/>
              </a:rPr>
              <a:t>Finding substances in youth’s room </a:t>
            </a:r>
          </a:p>
          <a:p>
            <a:pPr marL="457200" lvl="0" indent="-228600">
              <a:lnSpc>
                <a:spcPct val="150000"/>
              </a:lnSpc>
              <a:spcBef>
                <a:spcPts val="0"/>
              </a:spcBef>
              <a:spcAft>
                <a:spcPts val="0"/>
              </a:spcAft>
              <a:buSzPct val="100000"/>
              <a:buFont typeface="Arial" panose="020B0604020202020204" pitchFamily="34" charset="0"/>
              <a:buChar char="•"/>
            </a:pPr>
            <a:r>
              <a:rPr lang="en-US" sz="1800" kern="1200">
                <a:solidFill>
                  <a:schemeClr val="tx1"/>
                </a:solidFill>
                <a:latin typeface="+mn-lt"/>
                <a:ea typeface="+mn-ea"/>
                <a:cs typeface="+mn-cs"/>
              </a:rPr>
              <a:t>Physical or mental changes </a:t>
            </a:r>
            <a:endParaRPr lang="en-US" sz="1800" kern="1200">
              <a:solidFill>
                <a:schemeClr val="tx1"/>
              </a:solidFill>
              <a:latin typeface="+mn-lt"/>
              <a:ea typeface="+mn-ea"/>
              <a:cs typeface="Arial"/>
            </a:endParaRPr>
          </a:p>
          <a:p>
            <a:pPr marL="0" indent="0">
              <a:spcBef>
                <a:spcPts val="600"/>
              </a:spcBef>
              <a:buSzPct val="51515"/>
              <a:buNone/>
            </a:pPr>
            <a:endParaRPr lang="en-US" sz="1600" kern="1200">
              <a:solidFill>
                <a:schemeClr val="tx1"/>
              </a:solidFill>
              <a:latin typeface="+mn-lt"/>
              <a:ea typeface="+mn-ea"/>
              <a:cs typeface="Arial"/>
            </a:endParaRPr>
          </a:p>
          <a:p>
            <a:pPr marL="0" indent="0">
              <a:spcBef>
                <a:spcPts val="600"/>
              </a:spcBef>
              <a:buNone/>
            </a:pPr>
            <a:endParaRPr lang="en-US" sz="1600" kern="1200">
              <a:solidFill>
                <a:schemeClr val="tx1"/>
              </a:solidFill>
              <a:latin typeface="+mn-lt"/>
              <a:ea typeface="+mn-ea"/>
              <a:cs typeface="Arial"/>
            </a:endParaRPr>
          </a:p>
          <a:p>
            <a:pPr marL="0" lvl="0" indent="-228600">
              <a:spcBef>
                <a:spcPts val="1000"/>
              </a:spcBef>
              <a:spcAft>
                <a:spcPts val="0"/>
              </a:spcAft>
              <a:buFont typeface="Arial" panose="020B0604020202020204" pitchFamily="34" charset="0"/>
              <a:buChar char="•"/>
            </a:pPr>
            <a:endParaRPr lang="en-US" sz="1200" b="1" kern="1200">
              <a:solidFill>
                <a:schemeClr val="tx1"/>
              </a:solidFill>
              <a:latin typeface="+mn-lt"/>
              <a:ea typeface="+mn-ea"/>
              <a:cs typeface="Arial"/>
            </a:endParaRPr>
          </a:p>
        </p:txBody>
      </p:sp>
      <p:cxnSp>
        <p:nvCxnSpPr>
          <p:cNvPr id="1090" name="Straight Connector 1089">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14EBA21-7CFA-E3CF-8746-2B7F3C7E18B3}"/>
              </a:ext>
            </a:extLst>
          </p:cNvPr>
          <p:cNvSpPr txBox="1"/>
          <p:nvPr/>
        </p:nvSpPr>
        <p:spPr>
          <a:xfrm>
            <a:off x="8537014" y="1412488"/>
            <a:ext cx="3459170" cy="2219905"/>
          </a:xfrm>
          <a:prstGeom prst="rect">
            <a:avLst/>
          </a:prstGeom>
          <a:solidFill>
            <a:schemeClr val="bg2">
              <a:lumMod val="20000"/>
              <a:lumOff val="80000"/>
            </a:schemeClr>
          </a:solidFill>
          <a:ln>
            <a:solidFill>
              <a:schemeClr val="tx1">
                <a:lumMod val="50000"/>
                <a:lumOff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600"/>
              </a:spcBef>
            </a:pPr>
            <a:r>
              <a:rPr lang="en-US" sz="2000">
                <a:solidFill>
                  <a:schemeClr val="tx1"/>
                </a:solidFill>
              </a:rPr>
              <a:t>If you suspect that a youth is using substances, </a:t>
            </a:r>
            <a:r>
              <a:rPr lang="en-US" sz="2000">
                <a:solidFill>
                  <a:schemeClr val="tx1"/>
                </a:solidFill>
                <a:highlight>
                  <a:srgbClr val="FFFF00"/>
                </a:highlight>
              </a:rPr>
              <a:t>first talk with them </a:t>
            </a:r>
            <a:r>
              <a:rPr lang="en-US" sz="2000">
                <a:solidFill>
                  <a:schemeClr val="tx1"/>
                </a:solidFill>
              </a:rPr>
              <a:t>to get a better understanding of the situation. Then </a:t>
            </a:r>
            <a:r>
              <a:rPr lang="en-US" sz="2000">
                <a:solidFill>
                  <a:schemeClr val="tx1"/>
                </a:solidFill>
                <a:highlight>
                  <a:srgbClr val="FFFF00"/>
                </a:highlight>
              </a:rPr>
              <a:t>connect them</a:t>
            </a:r>
            <a:r>
              <a:rPr lang="en-US" sz="2000">
                <a:solidFill>
                  <a:schemeClr val="tx1"/>
                </a:solidFill>
              </a:rPr>
              <a:t> to the appropriate staff within your school.  </a:t>
            </a:r>
          </a:p>
        </p:txBody>
      </p:sp>
      <p:pic>
        <p:nvPicPr>
          <p:cNvPr id="2" name="Google Shape;973;p82" descr="Image result for pa commission on crime and delinquency logo">
            <a:extLst>
              <a:ext uri="{FF2B5EF4-FFF2-40B4-BE49-F238E27FC236}">
                <a16:creationId xmlns:a16="http://schemas.microsoft.com/office/drawing/2014/main" id="{2C3081C0-18A7-F617-FA73-C65FB62B30E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86083" y="6198768"/>
            <a:ext cx="2163240" cy="570547"/>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7" name="Rectangle 1096">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0" name="Google Shape;1090;g2ae38cff006_6_17"/>
          <p:cNvSpPr txBox="1">
            <a:spLocks noGrp="1"/>
          </p:cNvSpPr>
          <p:nvPr>
            <p:ph type="title"/>
          </p:nvPr>
        </p:nvSpPr>
        <p:spPr>
          <a:xfrm>
            <a:off x="487241" y="1647682"/>
            <a:ext cx="3075035" cy="4352121"/>
          </a:xfrm>
          <a:prstGeom prst="rect">
            <a:avLst/>
          </a:prstGeom>
        </p:spPr>
        <p:txBody>
          <a:bodyPr spcFirstLastPara="1" vert="horz" lIns="91440" tIns="45720" rIns="91440" bIns="45720" rtlCol="0" anchor="t" anchorCtr="0">
            <a:normAutofit/>
          </a:bodyPr>
          <a:lstStyle/>
          <a:p>
            <a:pPr algn="ctr">
              <a:spcBef>
                <a:spcPct val="0"/>
              </a:spcBef>
              <a:buSzPts val="1100"/>
            </a:pPr>
            <a:r>
              <a:rPr lang="en-US" sz="3200" b="1" kern="1200">
                <a:solidFill>
                  <a:srgbClr val="FFFFFF"/>
                </a:solidFill>
                <a:latin typeface="+mj-lt"/>
                <a:ea typeface="+mj-ea"/>
                <a:cs typeface="+mj-cs"/>
              </a:rPr>
              <a:t>RESPONDING TO SUBSTANCE USE </a:t>
            </a:r>
            <a:br>
              <a:rPr lang="en-US" sz="3200" b="1" kern="1200">
                <a:latin typeface="+mj-lt"/>
                <a:ea typeface="+mj-ea"/>
                <a:cs typeface="+mj-cs"/>
              </a:rPr>
            </a:br>
            <a:r>
              <a:rPr lang="en-US" sz="3200" b="1" kern="1200">
                <a:solidFill>
                  <a:srgbClr val="FFFFFF"/>
                </a:solidFill>
                <a:latin typeface="+mj-lt"/>
                <a:ea typeface="+mj-ea"/>
                <a:cs typeface="+mj-cs"/>
              </a:rPr>
              <a:t>CONCERNS IN SCHOOLS </a:t>
            </a:r>
            <a:endParaRPr lang="en-US" sz="3200" kern="1200">
              <a:solidFill>
                <a:srgbClr val="FFFFFF"/>
              </a:solidFill>
              <a:latin typeface="+mj-lt"/>
              <a:ea typeface="+mj-ea"/>
              <a:cs typeface="Arial"/>
            </a:endParaRPr>
          </a:p>
        </p:txBody>
      </p:sp>
      <p:sp>
        <p:nvSpPr>
          <p:cNvPr id="1091" name="Google Shape;1091;g2ae38cff006_6_17"/>
          <p:cNvSpPr txBox="1">
            <a:spLocks noGrp="1"/>
          </p:cNvSpPr>
          <p:nvPr>
            <p:ph type="body" idx="1"/>
          </p:nvPr>
        </p:nvSpPr>
        <p:spPr>
          <a:xfrm>
            <a:off x="8282805" y="558524"/>
            <a:ext cx="3822936" cy="6196816"/>
          </a:xfrm>
          <a:prstGeom prst="rect">
            <a:avLst/>
          </a:prstGeom>
        </p:spPr>
        <p:txBody>
          <a:bodyPr spcFirstLastPara="1" vert="horz" wrap="square" lIns="91440" tIns="45720" rIns="91440" bIns="45720" rtlCol="0" anchor="t" anchorCtr="0">
            <a:noAutofit/>
          </a:bodyPr>
          <a:lstStyle/>
          <a:p>
            <a:pPr marL="285750" indent="-285750">
              <a:spcBef>
                <a:spcPts val="600"/>
              </a:spcBef>
              <a:buSzPts val="1100"/>
            </a:pPr>
            <a:r>
              <a:rPr lang="en-US" sz="2400" kern="1200">
                <a:solidFill>
                  <a:schemeClr val="tx1"/>
                </a:solidFill>
                <a:latin typeface="+mn-lt"/>
                <a:ea typeface="+mn-ea"/>
                <a:cs typeface="+mn-cs"/>
              </a:rPr>
              <a:t>Share the behaviors you have observed</a:t>
            </a:r>
            <a:endParaRPr lang="en-US" sz="2400" kern="1200">
              <a:solidFill>
                <a:schemeClr val="tx1"/>
              </a:solidFill>
              <a:latin typeface="+mn-lt"/>
              <a:ea typeface="+mn-ea"/>
              <a:cs typeface="Arial"/>
            </a:endParaRPr>
          </a:p>
          <a:p>
            <a:pPr marL="0" indent="0">
              <a:spcBef>
                <a:spcPts val="600"/>
              </a:spcBef>
              <a:buSzPts val="1100"/>
              <a:buNone/>
            </a:pPr>
            <a:endParaRPr lang="en-US" sz="2400" kern="1200">
              <a:solidFill>
                <a:schemeClr val="tx1"/>
              </a:solidFill>
              <a:latin typeface="+mn-lt"/>
              <a:ea typeface="+mn-ea"/>
              <a:cs typeface="Arial"/>
            </a:endParaRPr>
          </a:p>
          <a:p>
            <a:pPr marL="285750" indent="-285750">
              <a:spcBef>
                <a:spcPts val="600"/>
              </a:spcBef>
              <a:buSzPts val="1100"/>
            </a:pPr>
            <a:r>
              <a:rPr lang="en-US" sz="2400" kern="1200">
                <a:solidFill>
                  <a:schemeClr val="tx1"/>
                </a:solidFill>
                <a:latin typeface="+mn-lt"/>
                <a:ea typeface="+mn-ea"/>
                <a:cs typeface="+mn-cs"/>
              </a:rPr>
              <a:t>Offer to connect them with the SAP team (or school counselor, or school psychologist)</a:t>
            </a:r>
            <a:endParaRPr lang="en-US" sz="2400" kern="1200">
              <a:solidFill>
                <a:schemeClr val="tx1"/>
              </a:solidFill>
              <a:latin typeface="+mn-lt"/>
              <a:ea typeface="+mn-ea"/>
              <a:cs typeface="Arial"/>
            </a:endParaRPr>
          </a:p>
          <a:p>
            <a:pPr marL="0" indent="0">
              <a:spcBef>
                <a:spcPts val="600"/>
              </a:spcBef>
              <a:buSzPts val="1100"/>
              <a:buNone/>
            </a:pPr>
            <a:endParaRPr lang="en-US" sz="2400" kern="1200">
              <a:solidFill>
                <a:schemeClr val="tx1"/>
              </a:solidFill>
              <a:latin typeface="+mn-lt"/>
              <a:ea typeface="+mn-ea"/>
              <a:cs typeface="Arial"/>
            </a:endParaRPr>
          </a:p>
          <a:p>
            <a:pPr marL="285750" indent="-285750">
              <a:spcBef>
                <a:spcPts val="600"/>
              </a:spcBef>
              <a:buSzPts val="1100"/>
            </a:pPr>
            <a:r>
              <a:rPr lang="en-US" sz="2400" kern="1200">
                <a:solidFill>
                  <a:schemeClr val="tx1"/>
                </a:solidFill>
                <a:latin typeface="+mn-lt"/>
                <a:ea typeface="+mn-ea"/>
                <a:cs typeface="+mn-cs"/>
              </a:rPr>
              <a:t>Even if the student declines help, you can still refer them to SAP</a:t>
            </a:r>
            <a:endParaRPr lang="en-US" sz="2400" kern="1200">
              <a:solidFill>
                <a:schemeClr val="tx1"/>
              </a:solidFill>
              <a:latin typeface="+mn-lt"/>
              <a:ea typeface="+mn-ea"/>
              <a:cs typeface="Arial"/>
            </a:endParaRPr>
          </a:p>
          <a:p>
            <a:pPr marL="0" indent="0">
              <a:spcBef>
                <a:spcPts val="600"/>
              </a:spcBef>
              <a:buSzPts val="1100"/>
              <a:buNone/>
            </a:pPr>
            <a:endParaRPr lang="en-US" sz="2400" kern="1200">
              <a:solidFill>
                <a:schemeClr val="tx1"/>
              </a:solidFill>
              <a:latin typeface="+mn-lt"/>
              <a:ea typeface="+mn-ea"/>
              <a:cs typeface="Arial"/>
            </a:endParaRPr>
          </a:p>
          <a:p>
            <a:pPr marL="285750" indent="-285750">
              <a:spcBef>
                <a:spcPts val="600"/>
              </a:spcBef>
              <a:buSzPts val="1100"/>
            </a:pPr>
            <a:r>
              <a:rPr lang="en-US" sz="2400" kern="1200">
                <a:solidFill>
                  <a:schemeClr val="tx1"/>
                </a:solidFill>
                <a:latin typeface="+mn-lt"/>
                <a:ea typeface="+mn-ea"/>
                <a:cs typeface="+mn-cs"/>
              </a:rPr>
              <a:t>Persistence and consistency are antidotes to denial. </a:t>
            </a:r>
            <a:endParaRPr lang="en-US" kern="1200">
              <a:solidFill>
                <a:schemeClr val="tx1"/>
              </a:solidFill>
              <a:latin typeface="+mn-lt"/>
              <a:ea typeface="+mn-ea"/>
              <a:cs typeface="Arial"/>
            </a:endParaRPr>
          </a:p>
        </p:txBody>
      </p:sp>
      <p:cxnSp>
        <p:nvCxnSpPr>
          <p:cNvPr id="1099" name="Straight Connector 1098">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92" name="Google Shape;1092;g2ae38cff006_6_17"/>
          <p:cNvSpPr txBox="1"/>
          <p:nvPr/>
        </p:nvSpPr>
        <p:spPr>
          <a:xfrm>
            <a:off x="4456412" y="509184"/>
            <a:ext cx="3432162" cy="2201669"/>
          </a:xfrm>
          <a:prstGeom prst="rect">
            <a:avLst/>
          </a:prstGeom>
        </p:spPr>
        <p:txBody>
          <a:bodyPr spcFirstLastPara="1" vert="horz" lIns="91440" tIns="45720" rIns="91440" bIns="45720" rtlCol="0" anchor="t" anchorCtr="0">
            <a:normAutofit/>
          </a:bodyPr>
          <a:lstStyle/>
          <a:p>
            <a:pPr algn="ctr">
              <a:lnSpc>
                <a:spcPct val="90000"/>
              </a:lnSpc>
              <a:spcBef>
                <a:spcPts val="600"/>
              </a:spcBef>
            </a:pPr>
            <a:r>
              <a:rPr lang="en-US" sz="2400" b="1" kern="1200">
                <a:solidFill>
                  <a:schemeClr val="tx1"/>
                </a:solidFill>
                <a:highlight>
                  <a:srgbClr val="FFFF00"/>
                </a:highlight>
                <a:latin typeface="+mn-lt"/>
                <a:ea typeface="+mn-ea"/>
                <a:cs typeface="+mn-cs"/>
                <a:sym typeface="Calibri"/>
              </a:rPr>
              <a:t>BIG IDEA: </a:t>
            </a:r>
            <a:r>
              <a:rPr lang="en-US" sz="2400" b="1" kern="1200">
                <a:solidFill>
                  <a:schemeClr val="tx1"/>
                </a:solidFill>
                <a:latin typeface="+mn-lt"/>
                <a:ea typeface="+mn-ea"/>
                <a:cs typeface="+mn-cs"/>
                <a:sym typeface="Calibri"/>
              </a:rPr>
              <a:t>Talk to the student you are concerned about. Know how to refer to the Student Assistance Program.</a:t>
            </a:r>
            <a:endParaRPr lang="en-US" sz="2400" b="1" kern="1200">
              <a:solidFill>
                <a:schemeClr val="tx1"/>
              </a:solidFill>
              <a:highlight>
                <a:srgbClr val="FFFF00"/>
              </a:highlight>
              <a:latin typeface="+mn-lt"/>
              <a:ea typeface="+mn-ea"/>
            </a:endParaRPr>
          </a:p>
        </p:txBody>
      </p:sp>
      <p:sp>
        <p:nvSpPr>
          <p:cNvPr id="6" name="TextBox 5">
            <a:extLst>
              <a:ext uri="{FF2B5EF4-FFF2-40B4-BE49-F238E27FC236}">
                <a16:creationId xmlns:a16="http://schemas.microsoft.com/office/drawing/2014/main" id="{00D6EB3D-0A66-49BF-53B3-D3717501810F}"/>
              </a:ext>
            </a:extLst>
          </p:cNvPr>
          <p:cNvSpPr txBox="1"/>
          <p:nvPr/>
        </p:nvSpPr>
        <p:spPr>
          <a:xfrm>
            <a:off x="4370540" y="3609601"/>
            <a:ext cx="3459170" cy="2622887"/>
          </a:xfrm>
          <a:prstGeom prst="rect">
            <a:avLst/>
          </a:prstGeom>
          <a:solidFill>
            <a:schemeClr val="bg2">
              <a:lumMod val="20000"/>
              <a:lumOff val="80000"/>
            </a:schemeClr>
          </a:solidFill>
          <a:ln>
            <a:solidFill>
              <a:schemeClr val="tx1">
                <a:lumMod val="50000"/>
                <a:lumOff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90000"/>
              </a:lnSpc>
              <a:spcBef>
                <a:spcPts val="600"/>
              </a:spcBef>
            </a:pPr>
            <a:r>
              <a:rPr lang="en-US" sz="2000">
                <a:solidFill>
                  <a:schemeClr val="tx1"/>
                </a:solidFill>
              </a:rPr>
              <a:t>If you have a </a:t>
            </a:r>
            <a:r>
              <a:rPr lang="en-US" sz="2000" b="1" u="sng">
                <a:solidFill>
                  <a:schemeClr val="tx1"/>
                </a:solidFill>
                <a:highlight>
                  <a:srgbClr val="FFFF00"/>
                </a:highlight>
              </a:rPr>
              <a:t>reasonable suspicion</a:t>
            </a:r>
            <a:r>
              <a:rPr lang="en-US" sz="2000">
                <a:solidFill>
                  <a:schemeClr val="tx1"/>
                </a:solidFill>
              </a:rPr>
              <a:t> that a student is under the influence, </a:t>
            </a:r>
            <a:r>
              <a:rPr lang="en-US" sz="2000" b="1" u="sng">
                <a:solidFill>
                  <a:schemeClr val="tx1"/>
                </a:solidFill>
                <a:highlight>
                  <a:srgbClr val="FFFF00"/>
                </a:highlight>
              </a:rPr>
              <a:t>escort the student</a:t>
            </a:r>
            <a:r>
              <a:rPr lang="en-US" sz="2000">
                <a:solidFill>
                  <a:schemeClr val="tx1"/>
                </a:solidFill>
              </a:rPr>
              <a:t> to the school nurse or, in their absence, the administrator.   Follow the school’s policy and guidelines </a:t>
            </a:r>
          </a:p>
          <a:p>
            <a:pPr algn="ctr">
              <a:spcAft>
                <a:spcPts val="600"/>
              </a:spcAft>
            </a:pPr>
            <a:endParaRPr lang="en-US" sz="2000" b="1" i="1">
              <a:highlight>
                <a:srgbClr val="FFFF00"/>
              </a:highlight>
            </a:endParaRPr>
          </a:p>
        </p:txBody>
      </p:sp>
      <p:pic>
        <p:nvPicPr>
          <p:cNvPr id="3" name="Google Shape;973;p82" descr="Image result for pa commission on crime and delinquency logo">
            <a:extLst>
              <a:ext uri="{FF2B5EF4-FFF2-40B4-BE49-F238E27FC236}">
                <a16:creationId xmlns:a16="http://schemas.microsoft.com/office/drawing/2014/main" id="{3E9574AF-BF1C-1246-E72F-B99592411114}"/>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86083" y="6198768"/>
            <a:ext cx="2163240" cy="570547"/>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106" name="Rectangle 110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8" name="Google Shape;1098;p88"/>
          <p:cNvSpPr txBox="1">
            <a:spLocks noGrp="1"/>
          </p:cNvSpPr>
          <p:nvPr>
            <p:ph type="title"/>
          </p:nvPr>
        </p:nvSpPr>
        <p:spPr>
          <a:xfrm>
            <a:off x="421557" y="1412488"/>
            <a:ext cx="3429102" cy="4362418"/>
          </a:xfrm>
          <a:prstGeom prst="rect">
            <a:avLst/>
          </a:prstGeom>
        </p:spPr>
        <p:txBody>
          <a:bodyPr spcFirstLastPara="1" vert="horz" lIns="91440" tIns="45720" rIns="91440" bIns="45720" rtlCol="0" anchor="t" anchorCtr="0">
            <a:normAutofit/>
          </a:bodyPr>
          <a:lstStyle/>
          <a:p>
            <a:pPr marL="0" lvl="0" indent="0" algn="ctr">
              <a:spcBef>
                <a:spcPct val="0"/>
              </a:spcBef>
              <a:spcAft>
                <a:spcPts val="0"/>
              </a:spcAft>
              <a:buClr>
                <a:schemeClr val="dk1"/>
              </a:buClr>
              <a:buSzPct val="100000"/>
            </a:pPr>
            <a:r>
              <a:rPr lang="en-US" sz="2800" b="1" kern="1200">
                <a:solidFill>
                  <a:srgbClr val="FFFFFF"/>
                </a:solidFill>
                <a:latin typeface="+mj-lt"/>
                <a:ea typeface="+mj-ea"/>
                <a:cs typeface="+mj-cs"/>
              </a:rPr>
              <a:t>CONSIDERATIONS WHEN REFERRING A STUDENT FOR A SUBSTANCE USE CONCERN</a:t>
            </a:r>
            <a:endParaRPr lang="en-US" sz="2800" kern="1200">
              <a:solidFill>
                <a:srgbClr val="FFFFFF"/>
              </a:solidFill>
              <a:latin typeface="+mj-lt"/>
              <a:ea typeface="+mj-ea"/>
              <a:cs typeface="Arial"/>
            </a:endParaRPr>
          </a:p>
        </p:txBody>
      </p:sp>
      <p:sp>
        <p:nvSpPr>
          <p:cNvPr id="1099" name="Google Shape;1099;p88"/>
          <p:cNvSpPr txBox="1">
            <a:spLocks noGrp="1"/>
          </p:cNvSpPr>
          <p:nvPr>
            <p:ph type="body" idx="1"/>
          </p:nvPr>
        </p:nvSpPr>
        <p:spPr>
          <a:xfrm>
            <a:off x="8420109" y="635018"/>
            <a:ext cx="3661744" cy="5923554"/>
          </a:xfrm>
          <a:prstGeom prst="rect">
            <a:avLst/>
          </a:prstGeom>
        </p:spPr>
        <p:txBody>
          <a:bodyPr spcFirstLastPara="1" vert="horz" wrap="square" lIns="91440" tIns="45720" rIns="91440" bIns="45720" rtlCol="0" anchor="t" anchorCtr="0">
            <a:noAutofit/>
          </a:bodyPr>
          <a:lstStyle/>
          <a:p>
            <a:pPr marL="0" indent="0">
              <a:spcBef>
                <a:spcPts val="600"/>
              </a:spcBef>
              <a:buSzPts val="1700"/>
              <a:buNone/>
            </a:pPr>
            <a:r>
              <a:rPr lang="en-US" sz="2200" kern="1200">
                <a:solidFill>
                  <a:schemeClr val="tx1"/>
                </a:solidFill>
                <a:latin typeface="+mn-lt"/>
                <a:ea typeface="+mn-ea"/>
                <a:cs typeface="+mn-cs"/>
              </a:rPr>
              <a:t>Follow your school's-controlled substances policy.    </a:t>
            </a:r>
            <a:endParaRPr lang="en-US" sz="2200" kern="1200">
              <a:solidFill>
                <a:schemeClr val="tx1"/>
              </a:solidFill>
              <a:latin typeface="+mn-lt"/>
              <a:ea typeface="+mn-ea"/>
              <a:cs typeface="Arial"/>
            </a:endParaRPr>
          </a:p>
          <a:p>
            <a:pPr marL="0" indent="0">
              <a:spcBef>
                <a:spcPts val="600"/>
              </a:spcBef>
              <a:buSzPts val="1700"/>
              <a:buNone/>
            </a:pPr>
            <a:endParaRPr lang="en-US" sz="2200" kern="1200">
              <a:solidFill>
                <a:schemeClr val="tx1"/>
              </a:solidFill>
              <a:latin typeface="+mn-lt"/>
              <a:ea typeface="+mn-ea"/>
              <a:cs typeface="Arial"/>
            </a:endParaRPr>
          </a:p>
          <a:p>
            <a:pPr marL="0" indent="0">
              <a:spcBef>
                <a:spcPts val="600"/>
              </a:spcBef>
              <a:buSzPts val="1950"/>
              <a:buNone/>
            </a:pPr>
            <a:r>
              <a:rPr lang="en-US" sz="2200" kern="1200">
                <a:solidFill>
                  <a:schemeClr val="tx1"/>
                </a:solidFill>
                <a:latin typeface="+mn-lt"/>
                <a:ea typeface="+mn-ea"/>
                <a:cs typeface="+mn-cs"/>
              </a:rPr>
              <a:t>SAP referral process may occur with or without a policy violation.  Schools are required to offer SAPs, but </a:t>
            </a:r>
            <a:r>
              <a:rPr lang="en-US" sz="2200" b="1" u="sng" kern="1200">
                <a:solidFill>
                  <a:schemeClr val="tx1"/>
                </a:solidFill>
                <a:latin typeface="+mn-lt"/>
                <a:ea typeface="+mn-ea"/>
                <a:cs typeface="+mn-cs"/>
              </a:rPr>
              <a:t>student and parent or guardian participation is voluntary.</a:t>
            </a:r>
            <a:endParaRPr lang="en-US" sz="2200" b="1" u="sng" kern="1200">
              <a:solidFill>
                <a:schemeClr val="tx1"/>
              </a:solidFill>
              <a:latin typeface="+mn-lt"/>
              <a:ea typeface="+mn-ea"/>
              <a:cs typeface="Arial"/>
            </a:endParaRPr>
          </a:p>
          <a:p>
            <a:pPr marL="0" lvl="0" indent="0">
              <a:spcBef>
                <a:spcPts val="600"/>
              </a:spcBef>
              <a:spcAft>
                <a:spcPts val="0"/>
              </a:spcAft>
              <a:buSzPts val="1950"/>
              <a:buNone/>
            </a:pPr>
            <a:endParaRPr lang="en-US" sz="2200" kern="1200">
              <a:solidFill>
                <a:schemeClr val="tx1"/>
              </a:solidFill>
              <a:latin typeface="+mn-lt"/>
              <a:ea typeface="+mn-ea"/>
              <a:cs typeface="Arial"/>
            </a:endParaRPr>
          </a:p>
          <a:p>
            <a:pPr marL="0" indent="0">
              <a:spcBef>
                <a:spcPts val="600"/>
              </a:spcBef>
              <a:buSzPts val="1950"/>
              <a:buNone/>
            </a:pPr>
            <a:r>
              <a:rPr lang="en-US" sz="2200" kern="1200">
                <a:solidFill>
                  <a:schemeClr val="tx1"/>
                </a:solidFill>
                <a:latin typeface="+mn-lt"/>
                <a:ea typeface="+mn-ea"/>
                <a:cs typeface="+mn-cs"/>
              </a:rPr>
              <a:t>Regardless of other potential consequences, students, SAP referral should be made</a:t>
            </a:r>
            <a:endParaRPr lang="en-US" sz="2200" kern="1200">
              <a:solidFill>
                <a:schemeClr val="tx1"/>
              </a:solidFill>
              <a:latin typeface="+mn-lt"/>
              <a:ea typeface="+mn-ea"/>
              <a:cs typeface="Arial"/>
            </a:endParaRPr>
          </a:p>
          <a:p>
            <a:pPr marL="0" lvl="0" indent="0">
              <a:spcBef>
                <a:spcPts val="600"/>
              </a:spcBef>
              <a:spcAft>
                <a:spcPts val="0"/>
              </a:spcAft>
              <a:buSzPts val="1950"/>
              <a:buNone/>
            </a:pPr>
            <a:r>
              <a:rPr lang="en-US" sz="1300" b="1" kern="1200">
                <a:solidFill>
                  <a:schemeClr val="tx1"/>
                </a:solidFill>
                <a:latin typeface="+mn-lt"/>
                <a:ea typeface="+mn-ea"/>
                <a:cs typeface="+mn-cs"/>
              </a:rPr>
              <a:t>.</a:t>
            </a:r>
            <a:endParaRPr lang="en-US" sz="1300" b="1" kern="1200">
              <a:solidFill>
                <a:schemeClr val="tx1"/>
              </a:solidFill>
              <a:latin typeface="+mn-lt"/>
              <a:ea typeface="+mn-ea"/>
              <a:cs typeface="Arial"/>
            </a:endParaRPr>
          </a:p>
        </p:txBody>
      </p:sp>
      <p:cxnSp>
        <p:nvCxnSpPr>
          <p:cNvPr id="1108" name="Straight Connector 110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01" name="Google Shape;1101;p88"/>
          <p:cNvSpPr txBox="1"/>
          <p:nvPr/>
        </p:nvSpPr>
        <p:spPr>
          <a:xfrm>
            <a:off x="4377280" y="813758"/>
            <a:ext cx="3549393" cy="3895759"/>
          </a:xfrm>
          <a:prstGeom prst="rect">
            <a:avLst/>
          </a:prstGeom>
        </p:spPr>
        <p:txBody>
          <a:bodyPr spcFirstLastPara="1" vert="horz" lIns="91440" tIns="45720" rIns="91440" bIns="45720" rtlCol="0" anchor="t" anchorCtr="0">
            <a:normAutofit/>
          </a:bodyPr>
          <a:lstStyle/>
          <a:p>
            <a:pPr marL="0" lvl="0" algn="ctr">
              <a:lnSpc>
                <a:spcPct val="90000"/>
              </a:lnSpc>
              <a:spcBef>
                <a:spcPts val="600"/>
              </a:spcBef>
              <a:spcAft>
                <a:spcPts val="0"/>
              </a:spcAft>
            </a:pPr>
            <a:r>
              <a:rPr lang="en-US" sz="3200" b="1" kern="1200">
                <a:solidFill>
                  <a:schemeClr val="tx1"/>
                </a:solidFill>
                <a:highlight>
                  <a:srgbClr val="FFFF00"/>
                </a:highlight>
                <a:latin typeface="+mn-lt"/>
                <a:ea typeface="+mn-ea"/>
                <a:cs typeface="+mn-cs"/>
                <a:sym typeface="Calibri"/>
              </a:rPr>
              <a:t>BIG IDEA: </a:t>
            </a:r>
            <a:r>
              <a:rPr lang="en-US" sz="2800" b="1" kern="1200">
                <a:solidFill>
                  <a:schemeClr val="tx1"/>
                </a:solidFill>
                <a:latin typeface="+mn-lt"/>
                <a:ea typeface="+mn-ea"/>
                <a:cs typeface="+mn-cs"/>
                <a:sym typeface="Calibri"/>
              </a:rPr>
              <a:t>Schools play a powerful role in intervening early with student substance use.</a:t>
            </a:r>
            <a:endParaRPr lang="en-US" sz="2800" kern="1200">
              <a:solidFill>
                <a:schemeClr val="tx1"/>
              </a:solidFill>
              <a:latin typeface="+mn-lt"/>
              <a:ea typeface="+mn-ea"/>
            </a:endParaRPr>
          </a:p>
        </p:txBody>
      </p:sp>
      <p:pic>
        <p:nvPicPr>
          <p:cNvPr id="3" name="Picture 2" descr="A person sitting in a pill&#10;&#10;Description automatically generated">
            <a:extLst>
              <a:ext uri="{FF2B5EF4-FFF2-40B4-BE49-F238E27FC236}">
                <a16:creationId xmlns:a16="http://schemas.microsoft.com/office/drawing/2014/main" id="{53D40A87-95BA-4471-119E-F29E4C7AB0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9514" y="3793469"/>
            <a:ext cx="2037932" cy="2854570"/>
          </a:xfrm>
          <a:prstGeom prst="rect">
            <a:avLst/>
          </a:prstGeom>
        </p:spPr>
      </p:pic>
      <p:pic>
        <p:nvPicPr>
          <p:cNvPr id="4" name="Google Shape;973;p82" descr="Image result for pa commission on crime and delinquency logo">
            <a:extLst>
              <a:ext uri="{FF2B5EF4-FFF2-40B4-BE49-F238E27FC236}">
                <a16:creationId xmlns:a16="http://schemas.microsoft.com/office/drawing/2014/main" id="{ECA73815-61E4-D5C7-A17D-3CFB0183A42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886083" y="6198768"/>
            <a:ext cx="2163240" cy="570547"/>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pic>
        <p:nvPicPr>
          <p:cNvPr id="980" name="Google Shape;980;p2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3" cy="3240750"/>
          </a:xfrm>
          <a:prstGeom prst="rect">
            <a:avLst/>
          </a:prstGeom>
          <a:noFill/>
          <a:ln>
            <a:noFill/>
          </a:ln>
        </p:spPr>
      </p:pic>
      <p:sp>
        <p:nvSpPr>
          <p:cNvPr id="981" name="Google Shape;981;p27"/>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982" name="Google Shape;982;p27"/>
          <p:cNvSpPr/>
          <p:nvPr/>
        </p:nvSpPr>
        <p:spPr>
          <a:xfrm>
            <a:off x="19802" y="3056960"/>
            <a:ext cx="12207200" cy="1158581"/>
          </a:xfrm>
          <a:prstGeom prst="rect">
            <a:avLst/>
          </a:prstGeom>
          <a:solidFill>
            <a:srgbClr val="222A35">
              <a:alpha val="4627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cxnSp>
        <p:nvCxnSpPr>
          <p:cNvPr id="983" name="Google Shape;983;p27"/>
          <p:cNvCxnSpPr/>
          <p:nvPr/>
        </p:nvCxnSpPr>
        <p:spPr>
          <a:xfrm>
            <a:off x="1840" y="4246028"/>
            <a:ext cx="12256790" cy="0"/>
          </a:xfrm>
          <a:prstGeom prst="straightConnector1">
            <a:avLst/>
          </a:prstGeom>
          <a:noFill/>
          <a:ln w="12700" cap="flat" cmpd="sng">
            <a:solidFill>
              <a:schemeClr val="lt1"/>
            </a:solidFill>
            <a:prstDash val="solid"/>
            <a:miter lim="800000"/>
            <a:headEnd type="none" w="sm" len="sm"/>
            <a:tailEnd type="none" w="sm" len="sm"/>
          </a:ln>
        </p:spPr>
      </p:cxnSp>
      <p:sp>
        <p:nvSpPr>
          <p:cNvPr id="984" name="Google Shape;984;p27"/>
          <p:cNvSpPr txBox="1"/>
          <p:nvPr/>
        </p:nvSpPr>
        <p:spPr>
          <a:xfrm>
            <a:off x="233255" y="3121275"/>
            <a:ext cx="4157625"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orbel"/>
              <a:buNone/>
            </a:pPr>
            <a:r>
              <a:rPr lang="en-US" sz="3200" b="1" i="0" u="none" strike="noStrike" cap="none">
                <a:solidFill>
                  <a:schemeClr val="lt1"/>
                </a:solidFill>
                <a:ea typeface="Corbel"/>
                <a:cs typeface="Corbel"/>
                <a:sym typeface="Corbel"/>
              </a:rPr>
              <a:t>CASE STUDY: ALEX CHAPTER 6</a:t>
            </a:r>
            <a:endParaRPr lang="en-US" sz="3200" b="0" i="0" u="none" strike="noStrike" cap="none">
              <a:solidFill>
                <a:schemeClr val="lt1"/>
              </a:solidFill>
              <a:ea typeface="Calibri"/>
              <a:cs typeface="Calibri"/>
              <a:sym typeface="Calibri"/>
            </a:endParaRPr>
          </a:p>
        </p:txBody>
      </p:sp>
      <p:pic>
        <p:nvPicPr>
          <p:cNvPr id="985" name="Google Shape;985;p2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90825" y="0"/>
            <a:ext cx="7599324" cy="68406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useBgFill="1">
        <p:nvSpPr>
          <p:cNvPr id="197" name="Rectangle 19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Google Shape;182;p19"/>
          <p:cNvSpPr txBox="1">
            <a:spLocks noGrp="1"/>
          </p:cNvSpPr>
          <p:nvPr>
            <p:ph type="title"/>
          </p:nvPr>
        </p:nvSpPr>
        <p:spPr>
          <a:xfrm>
            <a:off x="515136" y="294538"/>
            <a:ext cx="11149158" cy="1033669"/>
          </a:xfrm>
          <a:prstGeom prst="rect">
            <a:avLst/>
          </a:prstGeom>
        </p:spPr>
        <p:txBody>
          <a:bodyPr spcFirstLastPara="1" lIns="91425" tIns="45700" rIns="91425" bIns="45700" anchorCtr="0">
            <a:normAutofit/>
          </a:bodyPr>
          <a:lstStyle/>
          <a:p>
            <a:pPr algn="ctr">
              <a:buSzPct val="100000"/>
            </a:pPr>
            <a:r>
              <a:rPr lang="en-US" sz="3400" b="1">
                <a:solidFill>
                  <a:srgbClr val="FFFFFF"/>
                </a:solidFill>
                <a:latin typeface="Arial"/>
              </a:rPr>
              <a:t>ALEX CHAPTER 1: INTERGENERATIONAL TRAUMA</a:t>
            </a:r>
            <a:br>
              <a:rPr lang="en-US" sz="3400" b="1">
                <a:solidFill>
                  <a:srgbClr val="FFFFFF"/>
                </a:solidFill>
                <a:latin typeface="Arial"/>
              </a:rPr>
            </a:br>
            <a:r>
              <a:rPr lang="en-US" sz="3400" b="1">
                <a:solidFill>
                  <a:srgbClr val="FFFFFF"/>
                </a:solidFill>
                <a:latin typeface="Arial"/>
                <a:cs typeface="Arial"/>
              </a:rPr>
              <a:t>(PRENATAL THROUGH YEAR 1-2)</a:t>
            </a:r>
            <a:endParaRPr lang="en-US" sz="3400">
              <a:solidFill>
                <a:srgbClr val="FFFFFF"/>
              </a:solidFill>
              <a:latin typeface="Arial"/>
            </a:endParaRPr>
          </a:p>
        </p:txBody>
      </p:sp>
      <p:sp>
        <p:nvSpPr>
          <p:cNvPr id="3" name="Text Placeholder 2">
            <a:extLst>
              <a:ext uri="{FF2B5EF4-FFF2-40B4-BE49-F238E27FC236}">
                <a16:creationId xmlns:a16="http://schemas.microsoft.com/office/drawing/2014/main" id="{7A544E91-6344-9F33-FBCF-ADE3E59A1248}"/>
              </a:ext>
            </a:extLst>
          </p:cNvPr>
          <p:cNvSpPr>
            <a:spLocks noGrp="1"/>
          </p:cNvSpPr>
          <p:nvPr>
            <p:ph type="body" idx="1"/>
          </p:nvPr>
        </p:nvSpPr>
        <p:spPr>
          <a:xfrm>
            <a:off x="591513" y="1805775"/>
            <a:ext cx="11077514" cy="3804999"/>
          </a:xfrm>
        </p:spPr>
        <p:txBody>
          <a:bodyPr>
            <a:normAutofit lnSpcReduction="10000"/>
          </a:bodyPr>
          <a:lstStyle/>
          <a:p>
            <a:pPr marL="114300" indent="0">
              <a:buNone/>
            </a:pPr>
            <a:r>
              <a:rPr lang="en-US" sz="3200" b="1"/>
              <a:t>Learn more about </a:t>
            </a:r>
            <a:r>
              <a:rPr lang="en-US" sz="3200" b="1">
                <a:solidFill>
                  <a:schemeClr val="tx1"/>
                </a:solidFill>
                <a:highlight>
                  <a:srgbClr val="FFFF00"/>
                </a:highlight>
              </a:rPr>
              <a:t>Alex's mom</a:t>
            </a:r>
            <a:r>
              <a:rPr lang="en-US" sz="3200" b="1"/>
              <a:t>, Jackie: </a:t>
            </a:r>
          </a:p>
          <a:p>
            <a:pPr marL="114300" indent="0">
              <a:buNone/>
            </a:pPr>
            <a:endParaRPr lang="en-US" sz="3200" b="1"/>
          </a:p>
          <a:p>
            <a:pPr marL="571500" indent="-457200"/>
            <a:r>
              <a:rPr lang="en-US" sz="2000">
                <a:latin typeface="Arial"/>
              </a:rPr>
              <a:t>Sexual abuse age 7</a:t>
            </a:r>
          </a:p>
          <a:p>
            <a:pPr marL="571500" indent="-457200"/>
            <a:r>
              <a:rPr lang="en-US" sz="2000">
                <a:latin typeface="Arial"/>
              </a:rPr>
              <a:t>Early bouts of depression and anxiety</a:t>
            </a:r>
          </a:p>
          <a:p>
            <a:pPr marL="571500" indent="-457200"/>
            <a:r>
              <a:rPr lang="en-US" sz="2000">
                <a:latin typeface="Arial"/>
              </a:rPr>
              <a:t>Cannabis use initiation age 13 </a:t>
            </a:r>
          </a:p>
          <a:p>
            <a:pPr marL="571500" indent="-457200"/>
            <a:r>
              <a:rPr lang="en-US" sz="2000">
                <a:latin typeface="Arial"/>
              </a:rPr>
              <a:t>Involvement with heroin, drug dealing age 18; pregnancy with Alex</a:t>
            </a:r>
          </a:p>
          <a:p>
            <a:pPr marL="571500" indent="-457200"/>
            <a:r>
              <a:rPr lang="en-US" sz="2000">
                <a:latin typeface="Arial"/>
              </a:rPr>
              <a:t>Poverty, job, food and housing insecurity as well as struggling to care for Alex led to relapse</a:t>
            </a:r>
          </a:p>
          <a:p>
            <a:pPr marL="571500" indent="-457200"/>
            <a:r>
              <a:rPr lang="en-US" sz="2000">
                <a:latin typeface="Arial"/>
              </a:rPr>
              <a:t>Convicted of possession with intent to deliver opiates; subsequent incarceration</a:t>
            </a:r>
          </a:p>
          <a:p>
            <a:pPr marL="571500" indent="-457200"/>
            <a:r>
              <a:rPr lang="en-US" sz="2000">
                <a:latin typeface="Arial"/>
              </a:rPr>
              <a:t>Grandmother awarded custody of Alex</a:t>
            </a:r>
          </a:p>
          <a:p>
            <a:pPr marL="114300" indent="0">
              <a:buNone/>
            </a:pPr>
            <a:endParaRPr lang="en-US" b="1"/>
          </a:p>
          <a:p>
            <a:pPr marL="114300" indent="0">
              <a:buNone/>
            </a:pPr>
            <a:endParaRPr lang="en-US"/>
          </a:p>
        </p:txBody>
      </p:sp>
      <p:sp>
        <p:nvSpPr>
          <p:cNvPr id="6" name="TextBox 5">
            <a:extLst>
              <a:ext uri="{FF2B5EF4-FFF2-40B4-BE49-F238E27FC236}">
                <a16:creationId xmlns:a16="http://schemas.microsoft.com/office/drawing/2014/main" id="{B33A2669-5CD4-C544-02B3-DFD04D0EAA26}"/>
              </a:ext>
            </a:extLst>
          </p:cNvPr>
          <p:cNvSpPr txBox="1"/>
          <p:nvPr/>
        </p:nvSpPr>
        <p:spPr>
          <a:xfrm>
            <a:off x="4457602" y="5742846"/>
            <a:ext cx="2898913" cy="830997"/>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a:t>"Unfit mother" or survivor?</a:t>
            </a:r>
          </a:p>
        </p:txBody>
      </p:sp>
      <p:pic>
        <p:nvPicPr>
          <p:cNvPr id="2" name="Google Shape;139;p5" descr="Image result for pa commission on crime and delinquency logo">
            <a:extLst>
              <a:ext uri="{FF2B5EF4-FFF2-40B4-BE49-F238E27FC236}">
                <a16:creationId xmlns:a16="http://schemas.microsoft.com/office/drawing/2014/main" id="{303B19C2-1FEC-F51A-254E-5C9269F6AA85}"/>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13195" y="6379042"/>
            <a:ext cx="1629840" cy="481647"/>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1005" name="Freeform: Shape 1004">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7" name="Freeform: Shape 1006">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7" name="Google Shape;997;p83"/>
          <p:cNvSpPr txBox="1">
            <a:spLocks noGrp="1"/>
          </p:cNvSpPr>
          <p:nvPr>
            <p:ph type="title"/>
          </p:nvPr>
        </p:nvSpPr>
        <p:spPr>
          <a:xfrm>
            <a:off x="604660" y="806713"/>
            <a:ext cx="3211064" cy="3217370"/>
          </a:xfrm>
          <a:prstGeom prst="rect">
            <a:avLst/>
          </a:prstGeom>
        </p:spPr>
        <p:txBody>
          <a:bodyPr spcFirstLastPara="1" vert="horz" wrap="square" lIns="91440" tIns="45720" rIns="91440" bIns="45720" rtlCol="0" anchor="t" anchorCtr="0">
            <a:noAutofit/>
          </a:bodyPr>
          <a:lstStyle/>
          <a:p>
            <a:pPr algn="ctr">
              <a:spcBef>
                <a:spcPct val="0"/>
              </a:spcBef>
              <a:buSzPts val="3960"/>
            </a:pPr>
            <a:r>
              <a:rPr lang="en-US" sz="3200" b="1" kern="1200">
                <a:solidFill>
                  <a:schemeClr val="bg1"/>
                </a:solidFill>
                <a:latin typeface="+mj-lt"/>
                <a:ea typeface="+mj-ea"/>
                <a:cs typeface="+mj-cs"/>
              </a:rPr>
              <a:t>SUBSTANCE USE AWARENESS:  </a:t>
            </a:r>
            <a:br>
              <a:rPr lang="en-US" sz="3200" b="1" kern="1200">
                <a:latin typeface="+mj-lt"/>
                <a:ea typeface="+mj-ea"/>
                <a:cs typeface="+mj-cs"/>
              </a:rPr>
            </a:br>
            <a:r>
              <a:rPr lang="en-US" sz="3200" b="1" kern="1200">
                <a:solidFill>
                  <a:schemeClr val="bg1"/>
                </a:solidFill>
                <a:latin typeface="+mj-lt"/>
                <a:ea typeface="+mj-ea"/>
                <a:cs typeface="+mj-cs"/>
              </a:rPr>
              <a:t>RISK &amp; PROTECTIVE FACTORS </a:t>
            </a:r>
            <a:endParaRPr lang="en-US" sz="3200" kern="1200">
              <a:solidFill>
                <a:schemeClr val="bg1"/>
              </a:solidFill>
              <a:latin typeface="+mj-lt"/>
              <a:ea typeface="+mj-ea"/>
              <a:cs typeface="Arial"/>
            </a:endParaRPr>
          </a:p>
        </p:txBody>
      </p:sp>
      <p:sp>
        <p:nvSpPr>
          <p:cNvPr id="998" name="Google Shape;998;p83"/>
          <p:cNvSpPr txBox="1">
            <a:spLocks noGrp="1"/>
          </p:cNvSpPr>
          <p:nvPr>
            <p:ph type="body" idx="1"/>
          </p:nvPr>
        </p:nvSpPr>
        <p:spPr>
          <a:xfrm>
            <a:off x="4561912" y="2167758"/>
            <a:ext cx="7352136" cy="4224360"/>
          </a:xfrm>
          <a:prstGeom prst="rect">
            <a:avLst/>
          </a:prstGeom>
        </p:spPr>
        <p:txBody>
          <a:bodyPr spcFirstLastPara="1" vert="horz" wrap="square" lIns="91440" tIns="45720" rIns="91440" bIns="45720" rtlCol="0" anchor="t" anchorCtr="0">
            <a:noAutofit/>
          </a:bodyPr>
          <a:lstStyle/>
          <a:p>
            <a:pPr marL="0" indent="0">
              <a:spcBef>
                <a:spcPts val="600"/>
              </a:spcBef>
              <a:buSzPts val="1100"/>
              <a:buNone/>
            </a:pPr>
            <a:r>
              <a:rPr lang="en-US" sz="1400" kern="1200">
                <a:solidFill>
                  <a:schemeClr val="tx1"/>
                </a:solidFill>
                <a:latin typeface="+mn-lt"/>
                <a:ea typeface="+mn-ea"/>
                <a:cs typeface="+mn-cs"/>
              </a:rPr>
              <a:t>  </a:t>
            </a:r>
            <a:endParaRPr lang="en-US" sz="1400">
              <a:solidFill>
                <a:schemeClr val="tx1"/>
              </a:solidFill>
              <a:latin typeface="Arial"/>
              <a:ea typeface="+mn-ea"/>
              <a:cs typeface="Arial"/>
            </a:endParaRPr>
          </a:p>
          <a:p>
            <a:pPr marL="285750" indent="-285750">
              <a:spcBef>
                <a:spcPts val="600"/>
              </a:spcBef>
              <a:buSzPts val="1100"/>
            </a:pPr>
            <a:endParaRPr lang="en-US" sz="1400" kern="1200">
              <a:solidFill>
                <a:schemeClr val="tx1"/>
              </a:solidFill>
              <a:latin typeface="+mn-lt"/>
              <a:ea typeface="+mn-ea"/>
              <a:cs typeface="Arial"/>
            </a:endParaRPr>
          </a:p>
          <a:p>
            <a:pPr marL="285750" indent="-285750">
              <a:spcBef>
                <a:spcPts val="600"/>
              </a:spcBef>
              <a:buSzPts val="1100"/>
            </a:pPr>
            <a:r>
              <a:rPr lang="en-US" sz="1800" kern="1200">
                <a:solidFill>
                  <a:schemeClr val="tx1"/>
                </a:solidFill>
                <a:latin typeface="+mn-lt"/>
                <a:ea typeface="+mn-ea"/>
                <a:cs typeface="+mn-cs"/>
              </a:rPr>
              <a:t>Alex began using cannabis and alcohol as a </a:t>
            </a:r>
            <a:r>
              <a:rPr lang="en-US" sz="1800" kern="1200">
                <a:solidFill>
                  <a:srgbClr val="FFFF00"/>
                </a:solidFill>
                <a:latin typeface="+mn-lt"/>
                <a:ea typeface="+mn-ea"/>
                <a:cs typeface="+mn-cs"/>
              </a:rPr>
              <a:t>regular coping mechanism</a:t>
            </a:r>
            <a:r>
              <a:rPr lang="en-US" sz="1800" kern="1200">
                <a:solidFill>
                  <a:schemeClr val="tx1"/>
                </a:solidFill>
                <a:latin typeface="+mn-lt"/>
                <a:ea typeface="+mn-ea"/>
                <a:cs typeface="+mn-cs"/>
              </a:rPr>
              <a:t> in an attempt to manage underlying anxiety, ADHD and depression.  Recently, Alex has been </a:t>
            </a:r>
            <a:r>
              <a:rPr lang="en-US" sz="1800" kern="1200">
                <a:solidFill>
                  <a:srgbClr val="FFFF00"/>
                </a:solidFill>
                <a:latin typeface="+mn-lt"/>
                <a:ea typeface="+mn-ea"/>
                <a:cs typeface="+mn-cs"/>
              </a:rPr>
              <a:t>frequently absent</a:t>
            </a:r>
            <a:r>
              <a:rPr lang="en-US" sz="1800" kern="1200">
                <a:solidFill>
                  <a:schemeClr val="tx1"/>
                </a:solidFill>
                <a:latin typeface="+mn-lt"/>
                <a:ea typeface="+mn-ea"/>
                <a:cs typeface="+mn-cs"/>
              </a:rPr>
              <a:t>, and his </a:t>
            </a:r>
            <a:r>
              <a:rPr lang="en-US" sz="1800" kern="1200">
                <a:solidFill>
                  <a:srgbClr val="FFFF00"/>
                </a:solidFill>
                <a:latin typeface="+mn-lt"/>
                <a:ea typeface="+mn-ea"/>
                <a:cs typeface="+mn-cs"/>
              </a:rPr>
              <a:t>grades have declined</a:t>
            </a:r>
            <a:r>
              <a:rPr lang="en-US" sz="1800" kern="1200">
                <a:solidFill>
                  <a:schemeClr val="tx1"/>
                </a:solidFill>
                <a:latin typeface="+mn-lt"/>
                <a:ea typeface="+mn-ea"/>
                <a:cs typeface="+mn-cs"/>
              </a:rPr>
              <a:t>. He has demonstrated </a:t>
            </a:r>
            <a:r>
              <a:rPr lang="en-US" sz="1800" kern="1200">
                <a:solidFill>
                  <a:srgbClr val="FFFF00"/>
                </a:solidFill>
                <a:latin typeface="+mn-lt"/>
                <a:ea typeface="+mn-ea"/>
                <a:cs typeface="+mn-cs"/>
              </a:rPr>
              <a:t>decreased motivation</a:t>
            </a:r>
            <a:r>
              <a:rPr lang="en-US" sz="1800" kern="1200">
                <a:solidFill>
                  <a:schemeClr val="tx1"/>
                </a:solidFill>
                <a:latin typeface="+mn-lt"/>
                <a:ea typeface="+mn-ea"/>
                <a:cs typeface="+mn-cs"/>
              </a:rPr>
              <a:t> as seen by not handing in his assignments.</a:t>
            </a:r>
            <a:endParaRPr lang="en-US" sz="1800" kern="1200">
              <a:solidFill>
                <a:schemeClr val="tx1"/>
              </a:solidFill>
              <a:latin typeface="+mn-lt"/>
              <a:ea typeface="+mn-ea"/>
              <a:cs typeface="Arial"/>
            </a:endParaRPr>
          </a:p>
          <a:p>
            <a:pPr marL="0" indent="0">
              <a:spcBef>
                <a:spcPts val="600"/>
              </a:spcBef>
              <a:buSzPts val="1100"/>
              <a:buNone/>
            </a:pPr>
            <a:endParaRPr lang="en-US" sz="1800" kern="1200">
              <a:solidFill>
                <a:schemeClr val="tx1"/>
              </a:solidFill>
              <a:latin typeface="+mn-lt"/>
              <a:ea typeface="+mn-ea"/>
              <a:cs typeface="Arial"/>
            </a:endParaRPr>
          </a:p>
          <a:p>
            <a:pPr marL="285750" indent="-285750">
              <a:spcBef>
                <a:spcPts val="600"/>
              </a:spcBef>
              <a:buSzPts val="1100"/>
            </a:pPr>
            <a:r>
              <a:rPr lang="en-US" sz="1800" kern="1200">
                <a:solidFill>
                  <a:schemeClr val="tx1"/>
                </a:solidFill>
                <a:latin typeface="+mn-lt"/>
                <a:ea typeface="+mn-ea"/>
                <a:cs typeface="+mn-cs"/>
              </a:rPr>
              <a:t>Eventually, Alex’s underlying mental health and substance use resulted in a policy violation for vaping.   </a:t>
            </a:r>
            <a:endParaRPr lang="en-US" sz="1800" kern="1200">
              <a:solidFill>
                <a:schemeClr val="tx1"/>
              </a:solidFill>
              <a:latin typeface="+mn-lt"/>
              <a:ea typeface="+mn-ea"/>
              <a:cs typeface="Arial"/>
            </a:endParaRPr>
          </a:p>
          <a:p>
            <a:pPr marL="0" indent="0">
              <a:spcBef>
                <a:spcPts val="600"/>
              </a:spcBef>
              <a:buSzPts val="1100"/>
              <a:buNone/>
            </a:pPr>
            <a:endParaRPr lang="en-US" sz="1800" kern="1200">
              <a:solidFill>
                <a:schemeClr val="tx1"/>
              </a:solidFill>
              <a:latin typeface="+mn-lt"/>
              <a:ea typeface="+mn-ea"/>
              <a:cs typeface="Arial"/>
            </a:endParaRPr>
          </a:p>
          <a:p>
            <a:pPr marL="285750" indent="-285750">
              <a:spcBef>
                <a:spcPts val="600"/>
              </a:spcBef>
              <a:buSzPts val="1100"/>
            </a:pPr>
            <a:r>
              <a:rPr lang="en-US" sz="1800" kern="1200">
                <a:solidFill>
                  <a:schemeClr val="tx1"/>
                </a:solidFill>
                <a:latin typeface="+mn-lt"/>
                <a:ea typeface="+mn-ea"/>
                <a:cs typeface="+mn-cs"/>
              </a:rPr>
              <a:t>Characterizing cannabis and alcohol use as </a:t>
            </a:r>
            <a:r>
              <a:rPr lang="en-US" sz="1800" kern="1200">
                <a:solidFill>
                  <a:srgbClr val="FFFF00"/>
                </a:solidFill>
                <a:latin typeface="+mn-lt"/>
                <a:ea typeface="+mn-ea"/>
                <a:cs typeface="+mn-cs"/>
              </a:rPr>
              <a:t>substance use rather than abuse </a:t>
            </a:r>
            <a:r>
              <a:rPr lang="en-US" sz="1800" kern="1200">
                <a:solidFill>
                  <a:schemeClr val="tx1"/>
                </a:solidFill>
                <a:latin typeface="+mn-lt"/>
                <a:ea typeface="+mn-ea"/>
                <a:cs typeface="+mn-cs"/>
              </a:rPr>
              <a:t>reduces stigma and shame for his best attempt to manage the underlying mental health iss</a:t>
            </a:r>
            <a:r>
              <a:rPr lang="en-US" sz="1400" kern="1200">
                <a:solidFill>
                  <a:schemeClr val="tx1"/>
                </a:solidFill>
                <a:latin typeface="+mn-lt"/>
                <a:ea typeface="+mn-ea"/>
                <a:cs typeface="+mn-cs"/>
              </a:rPr>
              <a:t>ues.</a:t>
            </a:r>
            <a:endParaRPr lang="en-US" sz="1400" kern="1200">
              <a:solidFill>
                <a:schemeClr val="tx1"/>
              </a:solidFill>
              <a:latin typeface="+mn-lt"/>
              <a:ea typeface="+mn-ea"/>
              <a:cs typeface="Arial"/>
            </a:endParaRPr>
          </a:p>
          <a:p>
            <a:pPr marL="0" indent="0">
              <a:spcBef>
                <a:spcPts val="600"/>
              </a:spcBef>
              <a:buSzPts val="1100"/>
              <a:buNone/>
            </a:pPr>
            <a:endParaRPr lang="en-US" sz="1400" kern="1200">
              <a:solidFill>
                <a:schemeClr val="tx1"/>
              </a:solidFill>
              <a:latin typeface="+mn-lt"/>
              <a:ea typeface="+mn-ea"/>
              <a:cs typeface="Arial"/>
            </a:endParaRPr>
          </a:p>
        </p:txBody>
      </p:sp>
      <p:sp>
        <p:nvSpPr>
          <p:cNvPr id="1000" name="Google Shape;1000;p83"/>
          <p:cNvSpPr txBox="1"/>
          <p:nvPr/>
        </p:nvSpPr>
        <p:spPr>
          <a:xfrm>
            <a:off x="4727329" y="373532"/>
            <a:ext cx="7219655" cy="1799421"/>
          </a:xfrm>
          <a:prstGeom prst="rect">
            <a:avLst/>
          </a:prstGeom>
        </p:spPr>
        <p:txBody>
          <a:bodyPr spcFirstLastPara="1" vert="horz" lIns="91440" tIns="45720" rIns="91440" bIns="45720" rtlCol="0" anchor="t" anchorCtr="0">
            <a:normAutofit lnSpcReduction="10000"/>
          </a:bodyPr>
          <a:lstStyle/>
          <a:p>
            <a:pPr algn="ctr">
              <a:lnSpc>
                <a:spcPct val="90000"/>
              </a:lnSpc>
              <a:spcAft>
                <a:spcPts val="600"/>
              </a:spcAft>
              <a:buClr>
                <a:schemeClr val="dk1"/>
              </a:buClr>
              <a:buSzPts val="1100"/>
            </a:pPr>
            <a:r>
              <a:rPr lang="en-US" sz="2400" b="1" kern="1200">
                <a:solidFill>
                  <a:srgbClr val="FFFF00"/>
                </a:solidFill>
                <a:latin typeface="+mn-lt"/>
                <a:ea typeface="+mn-ea"/>
                <a:cs typeface="+mn-cs"/>
                <a:sym typeface="Calibri"/>
              </a:rPr>
              <a:t>BIG IDEA: Person-centered language reduces stigma.</a:t>
            </a:r>
            <a:r>
              <a:rPr lang="en-US" sz="2400" kern="1200">
                <a:solidFill>
                  <a:schemeClr val="tx1"/>
                </a:solidFill>
                <a:latin typeface="+mn-lt"/>
                <a:ea typeface="+mn-ea"/>
                <a:cs typeface="+mn-cs"/>
                <a:sym typeface="Calibri"/>
              </a:rPr>
              <a:t> Let’s focus on Alex’s journey through behavioral health challenges and evolution of his substance use disorder, with attention to </a:t>
            </a:r>
            <a:r>
              <a:rPr lang="en-US" sz="2400" kern="1200">
                <a:solidFill>
                  <a:srgbClr val="FFFF00"/>
                </a:solidFill>
                <a:latin typeface="+mn-lt"/>
                <a:ea typeface="+mn-ea"/>
                <a:cs typeface="+mn-cs"/>
                <a:sym typeface="Calibri"/>
              </a:rPr>
              <a:t>person-centered language</a:t>
            </a:r>
            <a:r>
              <a:rPr lang="en-US" sz="2400" kern="1200">
                <a:solidFill>
                  <a:schemeClr val="tx1"/>
                </a:solidFill>
                <a:latin typeface="+mn-lt"/>
                <a:ea typeface="+mn-ea"/>
                <a:cs typeface="+mn-cs"/>
                <a:sym typeface="Calibri"/>
              </a:rPr>
              <a:t>. </a:t>
            </a:r>
            <a:endParaRPr lang="en-US" sz="2400" kern="1200">
              <a:solidFill>
                <a:schemeClr val="tx1"/>
              </a:solidFill>
              <a:latin typeface="+mn-lt"/>
              <a:ea typeface="+mn-ea"/>
            </a:endParaRPr>
          </a:p>
        </p:txBody>
      </p:sp>
    </p:spTree>
  </p:cSld>
  <p:clrMapOvr>
    <a:overrideClrMapping bg1="dk1" tx1="lt1" bg2="dk2" tx2="lt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7983-F273-EB98-34FC-465FEEB47FE5}"/>
              </a:ext>
            </a:extLst>
          </p:cNvPr>
          <p:cNvSpPr>
            <a:spLocks noGrp="1"/>
          </p:cNvSpPr>
          <p:nvPr>
            <p:ph type="title"/>
          </p:nvPr>
        </p:nvSpPr>
        <p:spPr>
          <a:xfrm>
            <a:off x="-5862" y="1709"/>
            <a:ext cx="12189069" cy="1146786"/>
          </a:xfrm>
          <a:solidFill>
            <a:srgbClr val="002060"/>
          </a:solidFill>
        </p:spPr>
        <p:txBody>
          <a:bodyPr>
            <a:normAutofit fontScale="90000"/>
          </a:bodyPr>
          <a:lstStyle/>
          <a:p>
            <a:pPr marL="342900" algn="ctr"/>
            <a:br>
              <a:rPr lang="en-US" sz="3200" b="1">
                <a:solidFill>
                  <a:srgbClr val="FFFFFF"/>
                </a:solidFill>
                <a:latin typeface="Arial"/>
                <a:cs typeface="Arial"/>
              </a:rPr>
            </a:br>
            <a:r>
              <a:rPr lang="en-US" sz="3200" b="1">
                <a:solidFill>
                  <a:srgbClr val="FFFFFF"/>
                </a:solidFill>
                <a:latin typeface="Arial"/>
                <a:cs typeface="Arial"/>
              </a:rPr>
              <a:t>ALEX CHAPTER 6: INCREASED SUBSTANCE USE</a:t>
            </a:r>
            <a:br>
              <a:rPr lang="en-US" sz="3200" b="1">
                <a:latin typeface="Arial"/>
                <a:cs typeface="Arial"/>
              </a:rPr>
            </a:br>
            <a:r>
              <a:rPr lang="en-US" sz="3200" b="1">
                <a:solidFill>
                  <a:srgbClr val="FFFFFF"/>
                </a:solidFill>
                <a:latin typeface="Arial"/>
                <a:cs typeface="Arial"/>
              </a:rPr>
              <a:t>(11</a:t>
            </a:r>
            <a:r>
              <a:rPr lang="en-US" sz="2100" b="1" baseline="30000">
                <a:solidFill>
                  <a:srgbClr val="FFFFFF"/>
                </a:solidFill>
                <a:latin typeface="Arial"/>
                <a:cs typeface="Arial"/>
              </a:rPr>
              <a:t>TH</a:t>
            </a:r>
            <a:r>
              <a:rPr lang="en-US" sz="3200" b="1">
                <a:solidFill>
                  <a:srgbClr val="FFFFFF"/>
                </a:solidFill>
                <a:latin typeface="Arial"/>
                <a:cs typeface="Arial"/>
              </a:rPr>
              <a:t>-12</a:t>
            </a:r>
            <a:r>
              <a:rPr lang="en-US" sz="2100" b="1" baseline="30000">
                <a:solidFill>
                  <a:srgbClr val="FFFFFF"/>
                </a:solidFill>
                <a:latin typeface="Arial"/>
                <a:cs typeface="Arial"/>
              </a:rPr>
              <a:t>TH</a:t>
            </a:r>
            <a:r>
              <a:rPr lang="en-US" sz="3200" b="1">
                <a:solidFill>
                  <a:srgbClr val="FFFFFF"/>
                </a:solidFill>
                <a:latin typeface="Arial"/>
                <a:cs typeface="Arial"/>
              </a:rPr>
              <a:t> GRADES)</a:t>
            </a:r>
            <a:endParaRPr lang="en-US" sz="3200">
              <a:solidFill>
                <a:srgbClr val="FFFFFF"/>
              </a:solidFill>
              <a:latin typeface="Arial"/>
              <a:cs typeface="Arial"/>
            </a:endParaRPr>
          </a:p>
          <a:p>
            <a:pPr marL="400050" indent="-57150" algn="ctr"/>
            <a:endParaRPr lang="en-US" sz="3600">
              <a:solidFill>
                <a:srgbClr val="FFFF00"/>
              </a:solidFill>
            </a:endParaRPr>
          </a:p>
        </p:txBody>
      </p:sp>
      <p:sp>
        <p:nvSpPr>
          <p:cNvPr id="3" name="Text Placeholder 2">
            <a:extLst>
              <a:ext uri="{FF2B5EF4-FFF2-40B4-BE49-F238E27FC236}">
                <a16:creationId xmlns:a16="http://schemas.microsoft.com/office/drawing/2014/main" id="{2792DAAB-7074-F87A-718F-683F321ED3DB}"/>
              </a:ext>
            </a:extLst>
          </p:cNvPr>
          <p:cNvSpPr>
            <a:spLocks noGrp="1"/>
          </p:cNvSpPr>
          <p:nvPr>
            <p:ph type="body" idx="1"/>
          </p:nvPr>
        </p:nvSpPr>
        <p:spPr>
          <a:xfrm>
            <a:off x="6382626" y="1615501"/>
            <a:ext cx="5342792" cy="4855032"/>
          </a:xfrm>
        </p:spPr>
        <p:txBody>
          <a:bodyPr/>
          <a:lstStyle/>
          <a:p>
            <a:pPr marL="114300" indent="0">
              <a:buNone/>
            </a:pPr>
            <a:r>
              <a:rPr lang="en-US" sz="2400">
                <a:latin typeface="Arial"/>
              </a:rPr>
              <a:t>Comprehensive </a:t>
            </a:r>
            <a:r>
              <a:rPr lang="en-US" sz="2400">
                <a:highlight>
                  <a:srgbClr val="FFFF00"/>
                </a:highlight>
                <a:latin typeface="Arial"/>
              </a:rPr>
              <a:t>multidisciplinary</a:t>
            </a:r>
            <a:r>
              <a:rPr lang="en-US" sz="2400">
                <a:latin typeface="Arial"/>
              </a:rPr>
              <a:t> treatment for co-occurring disorders:</a:t>
            </a:r>
          </a:p>
          <a:p>
            <a:pPr marL="571500" indent="-457200"/>
            <a:r>
              <a:rPr lang="en-US" sz="2000">
                <a:latin typeface="Arial"/>
                <a:cs typeface="Arial"/>
              </a:rPr>
              <a:t>Substance use, underlying trauma, anxiety, depression and ADHD</a:t>
            </a:r>
          </a:p>
          <a:p>
            <a:pPr marL="571500" indent="-457200"/>
            <a:r>
              <a:rPr lang="en-US" sz="2000">
                <a:latin typeface="Arial"/>
                <a:cs typeface="Arial"/>
              </a:rPr>
              <a:t>Medication management</a:t>
            </a:r>
          </a:p>
          <a:p>
            <a:pPr marL="571500" indent="-457200"/>
            <a:r>
              <a:rPr lang="en-US" sz="2000">
                <a:latin typeface="Arial"/>
                <a:cs typeface="Arial"/>
              </a:rPr>
              <a:t>Full psychiatric evaluation</a:t>
            </a:r>
          </a:p>
          <a:p>
            <a:pPr marL="571500" indent="-457200"/>
            <a:r>
              <a:rPr lang="en-US" sz="2000">
                <a:latin typeface="Arial"/>
                <a:cs typeface="Arial"/>
              </a:rPr>
              <a:t>Individual, group, family therapy, and recovery education</a:t>
            </a:r>
          </a:p>
          <a:p>
            <a:pPr marL="571500" indent="-457200"/>
            <a:endParaRPr lang="en-US" sz="2000">
              <a:latin typeface="Arial"/>
              <a:cs typeface="Arial"/>
            </a:endParaRPr>
          </a:p>
          <a:p>
            <a:pPr marL="571500" indent="-457200"/>
            <a:endParaRPr lang="en-US" sz="2000">
              <a:latin typeface="Arial"/>
              <a:cs typeface="Arial"/>
            </a:endParaRPr>
          </a:p>
          <a:p>
            <a:pPr marL="571500" indent="-457200"/>
            <a:endParaRPr lang="en-US" sz="2000">
              <a:latin typeface="Arial"/>
              <a:cs typeface="Arial"/>
            </a:endParaRPr>
          </a:p>
          <a:p>
            <a:endParaRPr lang="en-US"/>
          </a:p>
          <a:p>
            <a:endParaRPr lang="en-US"/>
          </a:p>
        </p:txBody>
      </p:sp>
      <p:sp>
        <p:nvSpPr>
          <p:cNvPr id="4" name="Text Placeholder 3">
            <a:extLst>
              <a:ext uri="{FF2B5EF4-FFF2-40B4-BE49-F238E27FC236}">
                <a16:creationId xmlns:a16="http://schemas.microsoft.com/office/drawing/2014/main" id="{2A3244B2-1E5B-DACE-C757-374B253ABFB2}"/>
              </a:ext>
            </a:extLst>
          </p:cNvPr>
          <p:cNvSpPr>
            <a:spLocks noGrp="1"/>
          </p:cNvSpPr>
          <p:nvPr>
            <p:ph type="body" idx="2"/>
          </p:nvPr>
        </p:nvSpPr>
        <p:spPr>
          <a:xfrm>
            <a:off x="366619" y="1460516"/>
            <a:ext cx="5732584" cy="5163884"/>
          </a:xfrm>
        </p:spPr>
        <p:txBody>
          <a:bodyPr>
            <a:normAutofit/>
          </a:bodyPr>
          <a:lstStyle/>
          <a:p>
            <a:pPr marL="114300" indent="0">
              <a:buNone/>
            </a:pPr>
            <a:r>
              <a:rPr lang="en-US" sz="2400">
                <a:solidFill>
                  <a:schemeClr val="tx1"/>
                </a:solidFill>
                <a:highlight>
                  <a:srgbClr val="FFFF00"/>
                </a:highlight>
                <a:latin typeface="Arial"/>
              </a:rPr>
              <a:t>At school:</a:t>
            </a:r>
          </a:p>
          <a:p>
            <a:r>
              <a:rPr lang="en-US" sz="2000">
                <a:highlight>
                  <a:srgbClr val="FFFF00"/>
                </a:highlight>
                <a:latin typeface="Arial"/>
                <a:cs typeface="Arial"/>
              </a:rPr>
              <a:t>SAP referral </a:t>
            </a:r>
            <a:r>
              <a:rPr lang="en-US" sz="2000">
                <a:latin typeface="Arial"/>
                <a:cs typeface="Arial"/>
              </a:rPr>
              <a:t>for one-on-one counseling and support with counselor and SAP team member to increase connection</a:t>
            </a:r>
          </a:p>
          <a:p>
            <a:r>
              <a:rPr lang="en-US" sz="2000">
                <a:latin typeface="Arial"/>
                <a:cs typeface="Arial"/>
              </a:rPr>
              <a:t>Continue mental health treatment with school-based provider</a:t>
            </a:r>
          </a:p>
          <a:p>
            <a:r>
              <a:rPr lang="en-US" sz="2000">
                <a:latin typeface="Arial"/>
                <a:cs typeface="Arial"/>
              </a:rPr>
              <a:t>Academic and social supports</a:t>
            </a:r>
          </a:p>
          <a:p>
            <a:r>
              <a:rPr lang="en-US" sz="2000">
                <a:latin typeface="Arial"/>
                <a:cs typeface="Arial"/>
              </a:rPr>
              <a:t>Step-down plan after discharge from IOP using person-centered planning for short- and long-term goal setting </a:t>
            </a:r>
          </a:p>
          <a:p>
            <a:pPr lvl="1" indent="-285750">
              <a:buFont typeface="Courier New"/>
              <a:buChar char="o"/>
            </a:pPr>
            <a:r>
              <a:rPr lang="en-US" sz="1800">
                <a:latin typeface="Arial"/>
                <a:cs typeface="Arial"/>
              </a:rPr>
              <a:t>Passing classes</a:t>
            </a:r>
          </a:p>
          <a:p>
            <a:pPr lvl="1" indent="-285750">
              <a:buFont typeface="Courier New"/>
              <a:buChar char="o"/>
            </a:pPr>
            <a:r>
              <a:rPr lang="en-US" sz="1800">
                <a:latin typeface="Arial"/>
                <a:cs typeface="Arial"/>
              </a:rPr>
              <a:t>Regular school attendance</a:t>
            </a:r>
          </a:p>
          <a:p>
            <a:pPr lvl="1" indent="-285750">
              <a:buFont typeface="Courier New"/>
              <a:buChar char="o"/>
            </a:pPr>
            <a:r>
              <a:rPr lang="en-US" sz="1800">
                <a:latin typeface="Arial"/>
                <a:cs typeface="Arial"/>
              </a:rPr>
              <a:t>Avoid negative peer group, and</a:t>
            </a:r>
          </a:p>
          <a:p>
            <a:pPr lvl="1" indent="-285750">
              <a:buFont typeface="Courier New"/>
              <a:buChar char="o"/>
            </a:pPr>
            <a:r>
              <a:rPr lang="en-US" sz="1800">
                <a:latin typeface="Arial"/>
                <a:cs typeface="Arial"/>
              </a:rPr>
              <a:t>Investigate career and technical education for culinary arts</a:t>
            </a:r>
            <a:endParaRPr lang="en-US"/>
          </a:p>
        </p:txBody>
      </p:sp>
      <p:pic>
        <p:nvPicPr>
          <p:cNvPr id="7" name="Google Shape;973;p82" descr="Image result for pa commission on crime and delinquency logo">
            <a:extLst>
              <a:ext uri="{FF2B5EF4-FFF2-40B4-BE49-F238E27FC236}">
                <a16:creationId xmlns:a16="http://schemas.microsoft.com/office/drawing/2014/main" id="{90868FC2-404A-ED5B-359B-5846CCE147E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86083" y="6198768"/>
            <a:ext cx="2163240" cy="570547"/>
          </a:xfrm>
          <a:prstGeom prst="rect">
            <a:avLst/>
          </a:prstGeom>
          <a:noFill/>
          <a:ln>
            <a:noFill/>
          </a:ln>
        </p:spPr>
      </p:pic>
    </p:spTree>
    <p:extLst>
      <p:ext uri="{BB962C8B-B14F-4D97-AF65-F5344CB8AC3E}">
        <p14:creationId xmlns:p14="http://schemas.microsoft.com/office/powerpoint/2010/main" val="14660822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pic>
        <p:nvPicPr>
          <p:cNvPr id="1107" name="Google Shape;1107;g2afd7cfc130_0_1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4" cy="3240750"/>
          </a:xfrm>
          <a:prstGeom prst="rect">
            <a:avLst/>
          </a:prstGeom>
          <a:noFill/>
          <a:ln>
            <a:noFill/>
          </a:ln>
        </p:spPr>
      </p:pic>
      <p:sp>
        <p:nvSpPr>
          <p:cNvPr id="1108" name="Google Shape;1108;g2afd7cfc130_0_135"/>
          <p:cNvSpPr/>
          <p:nvPr/>
        </p:nvSpPr>
        <p:spPr>
          <a:xfrm>
            <a:off x="1838" y="1"/>
            <a:ext cx="12188400" cy="6840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1109" name="Google Shape;1109;g2afd7cfc130_0_135"/>
          <p:cNvSpPr/>
          <p:nvPr/>
        </p:nvSpPr>
        <p:spPr>
          <a:xfrm>
            <a:off x="19800" y="3056950"/>
            <a:ext cx="12080400" cy="1158600"/>
          </a:xfrm>
          <a:prstGeom prst="rect">
            <a:avLst/>
          </a:prstGeom>
          <a:solidFill>
            <a:srgbClr val="222A35">
              <a:alpha val="4627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cxnSp>
        <p:nvCxnSpPr>
          <p:cNvPr id="1110" name="Google Shape;1110;g2afd7cfc130_0_135"/>
          <p:cNvCxnSpPr/>
          <p:nvPr/>
        </p:nvCxnSpPr>
        <p:spPr>
          <a:xfrm>
            <a:off x="1840" y="4246028"/>
            <a:ext cx="12256800" cy="0"/>
          </a:xfrm>
          <a:prstGeom prst="straightConnector1">
            <a:avLst/>
          </a:prstGeom>
          <a:noFill/>
          <a:ln w="12700" cap="flat" cmpd="sng">
            <a:solidFill>
              <a:schemeClr val="lt1"/>
            </a:solidFill>
            <a:prstDash val="solid"/>
            <a:miter lim="800000"/>
            <a:headEnd type="none" w="sm" len="sm"/>
            <a:tailEnd type="none" w="sm" len="sm"/>
          </a:ln>
        </p:spPr>
      </p:cxnSp>
      <p:sp>
        <p:nvSpPr>
          <p:cNvPr id="1111" name="Google Shape;1111;g2afd7cfc130_0_135"/>
          <p:cNvSpPr txBox="1"/>
          <p:nvPr/>
        </p:nvSpPr>
        <p:spPr>
          <a:xfrm>
            <a:off x="0" y="3097600"/>
            <a:ext cx="4872300" cy="954067"/>
          </a:xfrm>
          <a:prstGeom prst="rect">
            <a:avLst/>
          </a:prstGeom>
          <a:noFill/>
          <a:ln>
            <a:noFill/>
          </a:ln>
        </p:spPr>
        <p:txBody>
          <a:bodyPr spcFirstLastPara="1" wrap="square" lIns="91425" tIns="45700" rIns="91425" bIns="45700" anchor="t" anchorCtr="0">
            <a:spAutoFit/>
          </a:bodyPr>
          <a:lstStyle/>
          <a:p>
            <a:pPr algn="ctr">
              <a:buClr>
                <a:schemeClr val="lt1"/>
              </a:buClr>
              <a:buSzPts val="3200"/>
            </a:pPr>
            <a:r>
              <a:rPr lang="en-US" sz="2800" b="1" i="0" u="none" strike="noStrike" cap="none">
                <a:solidFill>
                  <a:schemeClr val="lt1"/>
                </a:solidFill>
                <a:ea typeface="Corbel"/>
                <a:cs typeface="Corbel"/>
                <a:sym typeface="Corbel"/>
              </a:rPr>
              <a:t>CASE STUDY</a:t>
            </a:r>
            <a:r>
              <a:rPr lang="en-US" sz="2800" b="1">
                <a:solidFill>
                  <a:schemeClr val="lt1"/>
                </a:solidFill>
                <a:ea typeface="Corbel"/>
                <a:cs typeface="Corbel"/>
                <a:sym typeface="Corbel"/>
              </a:rPr>
              <a:t> </a:t>
            </a:r>
            <a:endParaRPr lang="en-US" sz="2800" b="1">
              <a:solidFill>
                <a:schemeClr val="lt1"/>
              </a:solidFill>
              <a:ea typeface="Corbel"/>
              <a:cs typeface="Corbel"/>
            </a:endParaRPr>
          </a:p>
          <a:p>
            <a:pPr marL="0" marR="0" lvl="0" indent="0" algn="ctr" rtl="0">
              <a:spcBef>
                <a:spcPts val="0"/>
              </a:spcBef>
              <a:spcAft>
                <a:spcPts val="0"/>
              </a:spcAft>
              <a:buClr>
                <a:schemeClr val="lt1"/>
              </a:buClr>
              <a:buSzPts val="3200"/>
              <a:buFont typeface="Corbel"/>
              <a:buNone/>
            </a:pPr>
            <a:r>
              <a:rPr lang="en-US" sz="2800" b="1">
                <a:solidFill>
                  <a:schemeClr val="lt1"/>
                </a:solidFill>
                <a:ea typeface="Corbel"/>
                <a:cs typeface="Corbel"/>
                <a:sym typeface="Corbel"/>
              </a:rPr>
              <a:t>DISCUSSION + SUMMARY</a:t>
            </a:r>
            <a:endParaRPr lang="en-US" sz="2800" b="0" i="0" u="none" strike="noStrike" cap="none">
              <a:solidFill>
                <a:schemeClr val="lt1"/>
              </a:solidFill>
              <a:ea typeface="Calibri"/>
              <a:cs typeface="Calibri"/>
              <a:sym typeface="Calibri"/>
            </a:endParaRPr>
          </a:p>
        </p:txBody>
      </p:sp>
      <p:pic>
        <p:nvPicPr>
          <p:cNvPr id="1112" name="Google Shape;1112;g2afd7cfc130_0_13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235206" y="0"/>
            <a:ext cx="3944018" cy="3547602"/>
          </a:xfrm>
          <a:prstGeom prst="rect">
            <a:avLst/>
          </a:prstGeom>
          <a:noFill/>
          <a:ln>
            <a:noFill/>
          </a:ln>
        </p:spPr>
      </p:pic>
      <p:pic>
        <p:nvPicPr>
          <p:cNvPr id="1113" name="Google Shape;1113;g2afd7cfc130_0_13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493575" y="3547600"/>
            <a:ext cx="3686400" cy="3318380"/>
          </a:xfrm>
          <a:prstGeom prst="rect">
            <a:avLst/>
          </a:prstGeom>
          <a:noFill/>
          <a:ln>
            <a:noFill/>
          </a:ln>
        </p:spPr>
      </p:pic>
      <p:pic>
        <p:nvPicPr>
          <p:cNvPr id="1114" name="Google Shape;1114;g2afd7cfc130_0_13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807175" y="-6"/>
            <a:ext cx="3686400" cy="3547602"/>
          </a:xfrm>
          <a:prstGeom prst="rect">
            <a:avLst/>
          </a:prstGeom>
          <a:noFill/>
          <a:ln>
            <a:noFill/>
          </a:ln>
          <a:effectLst>
            <a:outerShdw blurRad="57150" dist="19050" dir="10920000" algn="bl" rotWithShape="0">
              <a:srgbClr val="000000">
                <a:alpha val="51000"/>
              </a:srgbClr>
            </a:outerShdw>
          </a:effectLst>
        </p:spPr>
      </p:pic>
      <p:pic>
        <p:nvPicPr>
          <p:cNvPr id="1115" name="Google Shape;1115;g2afd7cfc130_0_135"/>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807175" y="3547591"/>
            <a:ext cx="3686400" cy="3315983"/>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19">
          <a:extLst>
            <a:ext uri="{FF2B5EF4-FFF2-40B4-BE49-F238E27FC236}">
              <a16:creationId xmlns:a16="http://schemas.microsoft.com/office/drawing/2014/main" id="{23CD27EB-92D5-7070-524B-DF50ECEC05A8}"/>
            </a:ext>
          </a:extLst>
        </p:cNvPr>
        <p:cNvGrpSpPr/>
        <p:nvPr/>
      </p:nvGrpSpPr>
      <p:grpSpPr>
        <a:xfrm>
          <a:off x="0" y="0"/>
          <a:ext cx="0" cy="0"/>
          <a:chOff x="0" y="0"/>
          <a:chExt cx="0" cy="0"/>
        </a:xfrm>
      </p:grpSpPr>
      <p:sp useBgFill="1">
        <p:nvSpPr>
          <p:cNvPr id="1137" name="Rectangle 1136">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Google Shape;1120;p29">
            <a:extLst>
              <a:ext uri="{FF2B5EF4-FFF2-40B4-BE49-F238E27FC236}">
                <a16:creationId xmlns:a16="http://schemas.microsoft.com/office/drawing/2014/main" id="{14304129-1308-628E-6861-730BDDF5F05E}"/>
              </a:ext>
            </a:extLst>
          </p:cNvPr>
          <p:cNvSpPr txBox="1">
            <a:spLocks noGrp="1"/>
          </p:cNvSpPr>
          <p:nvPr>
            <p:ph type="title"/>
          </p:nvPr>
        </p:nvSpPr>
        <p:spPr>
          <a:xfrm>
            <a:off x="3629" y="2268"/>
            <a:ext cx="12245218" cy="1349753"/>
          </a:xfrm>
          <a:prstGeom prst="rect">
            <a:avLst/>
          </a:prstGeom>
          <a:solidFill>
            <a:srgbClr val="002060"/>
          </a:solidFill>
        </p:spPr>
        <p:txBody>
          <a:bodyPr spcFirstLastPara="1" lIns="91425" tIns="45700" rIns="91425" bIns="45700" anchorCtr="0">
            <a:normAutofit/>
          </a:bodyPr>
          <a:lstStyle/>
          <a:p>
            <a:pPr algn="ctr">
              <a:buSzPts val="4400"/>
            </a:pPr>
            <a:r>
              <a:rPr lang="en-US" sz="4800" b="1">
                <a:solidFill>
                  <a:schemeClr val="bg1"/>
                </a:solidFill>
                <a:latin typeface="Arial"/>
              </a:rPr>
              <a:t>CASE STUDY SUMMARY </a:t>
            </a:r>
            <a:endParaRPr lang="en-US" sz="4800">
              <a:solidFill>
                <a:schemeClr val="bg1"/>
              </a:solidFill>
            </a:endParaRPr>
          </a:p>
        </p:txBody>
      </p:sp>
      <p:sp>
        <p:nvSpPr>
          <p:cNvPr id="113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diagram of a child abuse&#10;&#10;Description automatically generated">
            <a:extLst>
              <a:ext uri="{FF2B5EF4-FFF2-40B4-BE49-F238E27FC236}">
                <a16:creationId xmlns:a16="http://schemas.microsoft.com/office/drawing/2014/main" id="{4EC3F05C-24ED-0051-5012-EFA5ACD3C7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43"/>
          <a:stretch/>
        </p:blipFill>
        <p:spPr>
          <a:xfrm>
            <a:off x="-21981" y="1687377"/>
            <a:ext cx="11988103" cy="5155418"/>
          </a:xfrm>
          <a:prstGeom prst="rect">
            <a:avLst/>
          </a:prstGeom>
        </p:spPr>
      </p:pic>
    </p:spTree>
    <p:extLst>
      <p:ext uri="{BB962C8B-B14F-4D97-AF65-F5344CB8AC3E}">
        <p14:creationId xmlns:p14="http://schemas.microsoft.com/office/powerpoint/2010/main" val="53693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91;g2af088f52ac_0_9">
            <a:extLst>
              <a:ext uri="{FF2B5EF4-FFF2-40B4-BE49-F238E27FC236}">
                <a16:creationId xmlns:a16="http://schemas.microsoft.com/office/drawing/2014/main" id="{3AC05DC9-D620-3006-0677-7FD6F7640B62}"/>
              </a:ext>
            </a:extLst>
          </p:cNvPr>
          <p:cNvPicPr preferRelativeResize="0"/>
          <p:nvPr/>
        </p:nvPicPr>
        <p:blipFill rotWithShape="1">
          <a:blip r:embed="rId3" cstate="email">
            <a:extLst>
              <a:ext uri="{28A0092B-C50C-407E-A947-70E740481C1C}">
                <a14:useLocalDpi xmlns:a14="http://schemas.microsoft.com/office/drawing/2010/main"/>
              </a:ext>
            </a:extLst>
          </a:blip>
          <a:srcRect/>
          <a:stretch/>
        </p:blipFill>
        <p:spPr>
          <a:xfrm>
            <a:off x="855632" y="932595"/>
            <a:ext cx="9651396" cy="4618193"/>
          </a:xfrm>
          <a:prstGeom prst="rect">
            <a:avLst/>
          </a:prstGeom>
          <a:noFill/>
        </p:spPr>
      </p:pic>
      <p:sp>
        <p:nvSpPr>
          <p:cNvPr id="2" name="TextBox 1">
            <a:extLst>
              <a:ext uri="{FF2B5EF4-FFF2-40B4-BE49-F238E27FC236}">
                <a16:creationId xmlns:a16="http://schemas.microsoft.com/office/drawing/2014/main" id="{C4115AE4-A915-D9BB-BC01-AC69CCF36D9E}"/>
              </a:ext>
            </a:extLst>
          </p:cNvPr>
          <p:cNvSpPr txBox="1"/>
          <p:nvPr/>
        </p:nvSpPr>
        <p:spPr>
          <a:xfrm>
            <a:off x="7252293" y="3931412"/>
            <a:ext cx="2720585" cy="954107"/>
          </a:xfrm>
          <a:prstGeom prst="rect">
            <a:avLst/>
          </a:prstGeom>
          <a:solidFill>
            <a:srgbClr val="315AA2"/>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Clear behavior expectations </a:t>
            </a:r>
          </a:p>
          <a:p>
            <a:r>
              <a:rPr lang="en-US">
                <a:solidFill>
                  <a:schemeClr val="bg1"/>
                </a:solidFill>
              </a:rPr>
              <a:t>Character education</a:t>
            </a:r>
          </a:p>
          <a:p>
            <a:r>
              <a:rPr lang="en-US">
                <a:solidFill>
                  <a:schemeClr val="bg1"/>
                </a:solidFill>
              </a:rPr>
              <a:t>Take-5-discipline process</a:t>
            </a:r>
          </a:p>
          <a:p>
            <a:r>
              <a:rPr lang="en-US">
                <a:solidFill>
                  <a:schemeClr val="bg1"/>
                </a:solidFill>
              </a:rPr>
              <a:t>Trauma informed approaches</a:t>
            </a:r>
          </a:p>
        </p:txBody>
      </p:sp>
      <p:sp>
        <p:nvSpPr>
          <p:cNvPr id="5" name="TextBox 4">
            <a:extLst>
              <a:ext uri="{FF2B5EF4-FFF2-40B4-BE49-F238E27FC236}">
                <a16:creationId xmlns:a16="http://schemas.microsoft.com/office/drawing/2014/main" id="{2DD04F61-9E3C-0559-F119-4987652E1D47}"/>
              </a:ext>
            </a:extLst>
          </p:cNvPr>
          <p:cNvSpPr txBox="1"/>
          <p:nvPr/>
        </p:nvSpPr>
        <p:spPr>
          <a:xfrm>
            <a:off x="6096000" y="2635936"/>
            <a:ext cx="3450259" cy="738664"/>
          </a:xfrm>
          <a:prstGeom prst="rect">
            <a:avLst/>
          </a:prstGeom>
          <a:solidFill>
            <a:srgbClr val="37288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Check-in/check-out, social skill groups, friendship groups as well as SSET </a:t>
            </a:r>
            <a:r>
              <a:rPr lang="en-US" i="1">
                <a:solidFill>
                  <a:schemeClr val="bg1"/>
                </a:solidFill>
              </a:rPr>
              <a:t>(</a:t>
            </a:r>
            <a:r>
              <a:rPr lang="en-US" i="1">
                <a:solidFill>
                  <a:schemeClr val="bg1"/>
                </a:solidFill>
                <a:hlinkClick r:id="rId4">
                  <a:extLst>
                    <a:ext uri="{A12FA001-AC4F-418D-AE19-62706E023703}">
                      <ahyp:hlinkClr xmlns:ahyp="http://schemas.microsoft.com/office/drawing/2018/hyperlinkcolor" val="tx"/>
                    </a:ext>
                  </a:extLst>
                </a:hlinkClick>
              </a:rPr>
              <a:t>Skills for Students Exposed to Trauma</a:t>
            </a:r>
            <a:r>
              <a:rPr lang="en-US" i="1">
                <a:solidFill>
                  <a:schemeClr val="bg1"/>
                </a:solidFill>
              </a:rPr>
              <a:t>)</a:t>
            </a:r>
          </a:p>
        </p:txBody>
      </p:sp>
      <p:sp>
        <p:nvSpPr>
          <p:cNvPr id="7" name="TextBox 6">
            <a:extLst>
              <a:ext uri="{FF2B5EF4-FFF2-40B4-BE49-F238E27FC236}">
                <a16:creationId xmlns:a16="http://schemas.microsoft.com/office/drawing/2014/main" id="{C7C4C805-0A96-5C67-A7FD-03F7B53B4FD2}"/>
              </a:ext>
            </a:extLst>
          </p:cNvPr>
          <p:cNvSpPr txBox="1"/>
          <p:nvPr/>
        </p:nvSpPr>
        <p:spPr>
          <a:xfrm>
            <a:off x="5357007" y="1208866"/>
            <a:ext cx="3255578" cy="954107"/>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aseline="0">
                <a:solidFill>
                  <a:schemeClr val="bg1"/>
                </a:solidFill>
                <a:latin typeface="Arial"/>
              </a:rPr>
              <a:t>School Attendance Improvement Plan</a:t>
            </a:r>
          </a:p>
          <a:p>
            <a:r>
              <a:rPr lang="en-US">
                <a:solidFill>
                  <a:schemeClr val="bg1"/>
                </a:solidFill>
              </a:rPr>
              <a:t>Referral for IOP behavioral health treatment  Person centered planning – RENEW Re-entry and safety planning</a:t>
            </a:r>
          </a:p>
        </p:txBody>
      </p:sp>
      <p:sp>
        <p:nvSpPr>
          <p:cNvPr id="8" name="TextBox 7">
            <a:extLst>
              <a:ext uri="{FF2B5EF4-FFF2-40B4-BE49-F238E27FC236}">
                <a16:creationId xmlns:a16="http://schemas.microsoft.com/office/drawing/2014/main" id="{4A01B464-D0C7-CEE6-024E-022634CFFC77}"/>
              </a:ext>
            </a:extLst>
          </p:cNvPr>
          <p:cNvSpPr txBox="1"/>
          <p:nvPr/>
        </p:nvSpPr>
        <p:spPr>
          <a:xfrm>
            <a:off x="4719" y="5723"/>
            <a:ext cx="12184993" cy="646331"/>
          </a:xfrm>
          <a:prstGeom prst="rect">
            <a:avLst/>
          </a:prstGeom>
          <a:solidFill>
            <a:srgbClr val="00206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rgbClr val="FFFFFF"/>
                </a:solidFill>
              </a:rPr>
              <a:t>SUMMARY OF WHAT WAS PUT IN PLACE FOR ALEX​</a:t>
            </a:r>
            <a:endParaRPr lang="en-US" sz="3600"/>
          </a:p>
        </p:txBody>
      </p:sp>
      <p:sp>
        <p:nvSpPr>
          <p:cNvPr id="9" name="TextBox 8">
            <a:extLst>
              <a:ext uri="{FF2B5EF4-FFF2-40B4-BE49-F238E27FC236}">
                <a16:creationId xmlns:a16="http://schemas.microsoft.com/office/drawing/2014/main" id="{52591160-3B66-4997-B277-FFFA02E89D54}"/>
              </a:ext>
            </a:extLst>
          </p:cNvPr>
          <p:cNvSpPr txBox="1"/>
          <p:nvPr/>
        </p:nvSpPr>
        <p:spPr>
          <a:xfrm>
            <a:off x="479821" y="5727904"/>
            <a:ext cx="9088249" cy="1130095"/>
          </a:xfrm>
          <a:prstGeom prst="rect">
            <a:avLst/>
          </a:prstGeom>
          <a:solidFill>
            <a:schemeClr val="bg2">
              <a:lumMod val="20000"/>
              <a:lumOff val="80000"/>
            </a:schemeClr>
          </a:solidFill>
          <a:ln>
            <a:solidFill>
              <a:schemeClr val="tx1">
                <a:lumMod val="50000"/>
                <a:lumOff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600"/>
              </a:spcBef>
            </a:pPr>
            <a:r>
              <a:rPr lang="en-US" sz="2400" b="1">
                <a:solidFill>
                  <a:schemeClr val="tx1"/>
                </a:solidFill>
              </a:rPr>
              <a:t>Multi-Tiered Systems of Support (MTSS) is the framework that guided and supported the various interventions that were put in place for Alex. </a:t>
            </a:r>
            <a:r>
              <a:rPr lang="en-US" sz="2000">
                <a:solidFill>
                  <a:schemeClr val="tx1"/>
                </a:solidFill>
              </a:rPr>
              <a:t> </a:t>
            </a:r>
          </a:p>
        </p:txBody>
      </p:sp>
      <p:pic>
        <p:nvPicPr>
          <p:cNvPr id="4" name="Google Shape;973;p82" descr="Image result for pa commission on crime and delinquency logo">
            <a:extLst>
              <a:ext uri="{FF2B5EF4-FFF2-40B4-BE49-F238E27FC236}">
                <a16:creationId xmlns:a16="http://schemas.microsoft.com/office/drawing/2014/main" id="{5FA8B29D-60B5-BD62-53DB-9E89BCF3A080}"/>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886083" y="6198768"/>
            <a:ext cx="2163240" cy="570547"/>
          </a:xfrm>
          <a:prstGeom prst="rect">
            <a:avLst/>
          </a:prstGeom>
          <a:noFill/>
          <a:ln>
            <a:noFill/>
          </a:ln>
        </p:spPr>
      </p:pic>
    </p:spTree>
    <p:extLst>
      <p:ext uri="{BB962C8B-B14F-4D97-AF65-F5344CB8AC3E}">
        <p14:creationId xmlns:p14="http://schemas.microsoft.com/office/powerpoint/2010/main" val="33931143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33">
          <a:extLst>
            <a:ext uri="{FF2B5EF4-FFF2-40B4-BE49-F238E27FC236}">
              <a16:creationId xmlns:a16="http://schemas.microsoft.com/office/drawing/2014/main" id="{BD2FB5F6-4473-B2B1-79E6-2C253D2248CE}"/>
            </a:ext>
          </a:extLst>
        </p:cNvPr>
        <p:cNvGrpSpPr/>
        <p:nvPr/>
      </p:nvGrpSpPr>
      <p:grpSpPr>
        <a:xfrm>
          <a:off x="0" y="0"/>
          <a:ext cx="0" cy="0"/>
          <a:chOff x="0" y="0"/>
          <a:chExt cx="0" cy="0"/>
        </a:xfrm>
      </p:grpSpPr>
      <p:sp useBgFill="1">
        <p:nvSpPr>
          <p:cNvPr id="1140" name="Rectangle 1139">
            <a:extLst>
              <a:ext uri="{FF2B5EF4-FFF2-40B4-BE49-F238E27FC236}">
                <a16:creationId xmlns:a16="http://schemas.microsoft.com/office/drawing/2014/main" id="{2FDCE8E6-927A-5B50-D595-7BE7F1BB7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2" name="Rectangle 1141">
            <a:extLst>
              <a:ext uri="{FF2B5EF4-FFF2-40B4-BE49-F238E27FC236}">
                <a16:creationId xmlns:a16="http://schemas.microsoft.com/office/drawing/2014/main" id="{38BA83E8-AF73-7472-53E1-0B5EB68CC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4" name="Rectangle 1143">
            <a:extLst>
              <a:ext uri="{FF2B5EF4-FFF2-40B4-BE49-F238E27FC236}">
                <a16:creationId xmlns:a16="http://schemas.microsoft.com/office/drawing/2014/main" id="{373185FB-D694-1318-6AA0-41CBF0325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 name="Rectangle 1145">
            <a:extLst>
              <a:ext uri="{FF2B5EF4-FFF2-40B4-BE49-F238E27FC236}">
                <a16:creationId xmlns:a16="http://schemas.microsoft.com/office/drawing/2014/main" id="{ABCE63C3-E325-1566-56AE-F33DC7F62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8" name="Rectangle 1147">
            <a:extLst>
              <a:ext uri="{FF2B5EF4-FFF2-40B4-BE49-F238E27FC236}">
                <a16:creationId xmlns:a16="http://schemas.microsoft.com/office/drawing/2014/main" id="{1FDE1A9F-B60D-D8F4-4A07-53DFAD3CD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Google Shape;1134;g2afd7cfc130_0_148">
            <a:extLst>
              <a:ext uri="{FF2B5EF4-FFF2-40B4-BE49-F238E27FC236}">
                <a16:creationId xmlns:a16="http://schemas.microsoft.com/office/drawing/2014/main" id="{70DA10ED-96FF-FA3A-D3C6-425CDCF59E80}"/>
              </a:ext>
            </a:extLst>
          </p:cNvPr>
          <p:cNvSpPr txBox="1">
            <a:spLocks noGrp="1"/>
          </p:cNvSpPr>
          <p:nvPr>
            <p:ph type="title"/>
          </p:nvPr>
        </p:nvSpPr>
        <p:spPr>
          <a:xfrm>
            <a:off x="1254796" y="277852"/>
            <a:ext cx="9895951" cy="1033669"/>
          </a:xfrm>
          <a:prstGeom prst="rect">
            <a:avLst/>
          </a:prstGeom>
        </p:spPr>
        <p:txBody>
          <a:bodyPr spcFirstLastPara="1" lIns="91425" tIns="45700" rIns="91425" bIns="45700" anchorCtr="0">
            <a:noAutofit/>
          </a:bodyPr>
          <a:lstStyle/>
          <a:p>
            <a:pPr algn="ctr">
              <a:buSzPts val="4400"/>
            </a:pPr>
            <a:r>
              <a:rPr lang="en-US" sz="4800" b="1">
                <a:solidFill>
                  <a:srgbClr val="FFFFFF"/>
                </a:solidFill>
                <a:latin typeface="Arial"/>
              </a:rPr>
              <a:t>THE UMBRELLA OF TRAUMA-INFORMED CARE </a:t>
            </a:r>
            <a:endParaRPr lang="en-US" sz="4800">
              <a:solidFill>
                <a:srgbClr val="FFFFFF"/>
              </a:solidFill>
              <a:latin typeface="Arial"/>
            </a:endParaRPr>
          </a:p>
        </p:txBody>
      </p:sp>
      <p:sp>
        <p:nvSpPr>
          <p:cNvPr id="1135" name="Google Shape;1135;g2afd7cfc130_0_148">
            <a:extLst>
              <a:ext uri="{FF2B5EF4-FFF2-40B4-BE49-F238E27FC236}">
                <a16:creationId xmlns:a16="http://schemas.microsoft.com/office/drawing/2014/main" id="{CF5DFBF1-BB94-4D05-E2B7-13B46FE42517}"/>
              </a:ext>
            </a:extLst>
          </p:cNvPr>
          <p:cNvSpPr txBox="1">
            <a:spLocks noGrp="1"/>
          </p:cNvSpPr>
          <p:nvPr>
            <p:ph type="body" idx="1"/>
          </p:nvPr>
        </p:nvSpPr>
        <p:spPr>
          <a:xfrm>
            <a:off x="231729" y="2545893"/>
            <a:ext cx="8275186" cy="3238868"/>
          </a:xfrm>
          <a:prstGeom prst="rect">
            <a:avLst/>
          </a:prstGeom>
        </p:spPr>
        <p:txBody>
          <a:bodyPr spcFirstLastPara="1" wrap="square" lIns="91425" tIns="45700" rIns="91425" bIns="45700" anchor="ctr" anchorCtr="0">
            <a:noAutofit/>
          </a:bodyPr>
          <a:lstStyle/>
          <a:p>
            <a:pPr marL="101600" indent="0">
              <a:spcBef>
                <a:spcPts val="0"/>
              </a:spcBef>
              <a:spcAft>
                <a:spcPts val="600"/>
              </a:spcAft>
              <a:buSzPts val="2000"/>
              <a:buNone/>
            </a:pPr>
            <a:r>
              <a:rPr lang="en-US" sz="2400">
                <a:latin typeface="Arial"/>
              </a:rPr>
              <a:t>Trauma informed schools promote safe and supportive environments by :</a:t>
            </a:r>
          </a:p>
          <a:p>
            <a:pPr marL="444500">
              <a:spcBef>
                <a:spcPts val="0"/>
              </a:spcBef>
              <a:spcAft>
                <a:spcPts val="600"/>
              </a:spcAft>
              <a:buSzPts val="2000"/>
            </a:pPr>
            <a:r>
              <a:rPr lang="en-US" sz="2000">
                <a:latin typeface="Arial"/>
              </a:rPr>
              <a:t>Recognizing the pervasive prevalence of trauma and deep impact on youth learning and relationships</a:t>
            </a:r>
          </a:p>
          <a:p>
            <a:pPr marL="444500">
              <a:spcBef>
                <a:spcPts val="0"/>
              </a:spcBef>
              <a:spcAft>
                <a:spcPts val="600"/>
              </a:spcAft>
              <a:buSzPts val="2000"/>
            </a:pPr>
            <a:r>
              <a:rPr lang="en-US" sz="2000">
                <a:latin typeface="Arial"/>
              </a:rPr>
              <a:t>Prioritizing understanding over judgement</a:t>
            </a:r>
          </a:p>
          <a:p>
            <a:pPr marL="444500">
              <a:spcBef>
                <a:spcPts val="0"/>
              </a:spcBef>
              <a:spcAft>
                <a:spcPts val="600"/>
              </a:spcAft>
              <a:buSzPts val="2000"/>
            </a:pPr>
            <a:r>
              <a:rPr lang="en-US" sz="2000">
                <a:latin typeface="Arial"/>
              </a:rPr>
              <a:t>Committing to ongoing professional development for all staff and promoting skill transfer to daily practice</a:t>
            </a:r>
          </a:p>
          <a:p>
            <a:pPr marL="444500">
              <a:spcBef>
                <a:spcPts val="0"/>
              </a:spcBef>
              <a:spcAft>
                <a:spcPts val="600"/>
              </a:spcAft>
              <a:buSzPts val="2000"/>
            </a:pPr>
            <a:r>
              <a:rPr lang="en-US" sz="2000">
                <a:latin typeface="Arial"/>
              </a:rPr>
              <a:t>Aligning trauma-sensitivity embedded withing MTSS, SAP. policies and procedures</a:t>
            </a:r>
          </a:p>
          <a:p>
            <a:pPr marL="444500">
              <a:spcBef>
                <a:spcPts val="0"/>
              </a:spcBef>
              <a:spcAft>
                <a:spcPts val="600"/>
              </a:spcAft>
              <a:buSzPts val="2000"/>
            </a:pPr>
            <a:r>
              <a:rPr lang="en-US" sz="2000">
                <a:latin typeface="Arial"/>
              </a:rPr>
              <a:t>Linking with community-based resources </a:t>
            </a:r>
          </a:p>
          <a:p>
            <a:pPr marL="444500">
              <a:spcBef>
                <a:spcPts val="0"/>
              </a:spcBef>
              <a:spcAft>
                <a:spcPts val="600"/>
              </a:spcAft>
              <a:buSzPts val="2000"/>
            </a:pPr>
            <a:endParaRPr lang="en-US" sz="1800" i="1">
              <a:latin typeface="Arial"/>
            </a:endParaRPr>
          </a:p>
        </p:txBody>
      </p:sp>
      <p:sp>
        <p:nvSpPr>
          <p:cNvPr id="2" name="TextBox 1">
            <a:extLst>
              <a:ext uri="{FF2B5EF4-FFF2-40B4-BE49-F238E27FC236}">
                <a16:creationId xmlns:a16="http://schemas.microsoft.com/office/drawing/2014/main" id="{48570FA5-F164-012E-1563-778347D66520}"/>
              </a:ext>
            </a:extLst>
          </p:cNvPr>
          <p:cNvSpPr txBox="1"/>
          <p:nvPr/>
        </p:nvSpPr>
        <p:spPr>
          <a:xfrm>
            <a:off x="502686" y="5789749"/>
            <a:ext cx="7954468" cy="928892"/>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i="1"/>
              <a:t>These shifts in perspective and practices, not only </a:t>
            </a:r>
            <a:r>
              <a:rPr lang="en-US" sz="1800" i="1">
                <a:highlight>
                  <a:srgbClr val="FFFF00"/>
                </a:highlight>
              </a:rPr>
              <a:t>benefit students with histories of chronic traumatic stress and adversit</a:t>
            </a:r>
            <a:r>
              <a:rPr lang="en-US" sz="1800" i="1"/>
              <a:t>y but also foster a more compassionate and adaptive learning community for </a:t>
            </a:r>
            <a:r>
              <a:rPr lang="en-US" sz="1800" i="1">
                <a:highlight>
                  <a:srgbClr val="FFFF00"/>
                </a:highlight>
              </a:rPr>
              <a:t>all students</a:t>
            </a:r>
            <a:r>
              <a:rPr lang="en-US" sz="1800" i="1"/>
              <a:t>.</a:t>
            </a:r>
            <a:endParaRPr lang="en-US" sz="1800"/>
          </a:p>
        </p:txBody>
      </p:sp>
      <p:pic>
        <p:nvPicPr>
          <p:cNvPr id="3" name="Picture 2" descr="A diagram of a funnel with a colorful umbrella&#10;&#10;Description automatically generated">
            <a:extLst>
              <a:ext uri="{FF2B5EF4-FFF2-40B4-BE49-F238E27FC236}">
                <a16:creationId xmlns:a16="http://schemas.microsoft.com/office/drawing/2014/main" id="{BFF36522-9956-711A-5524-7C6D38464A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73888" y="1589373"/>
            <a:ext cx="3586383" cy="5204367"/>
          </a:xfrm>
          <a:prstGeom prst="rect">
            <a:avLst/>
          </a:prstGeom>
        </p:spPr>
      </p:pic>
    </p:spTree>
    <p:extLst>
      <p:ext uri="{BB962C8B-B14F-4D97-AF65-F5344CB8AC3E}">
        <p14:creationId xmlns:p14="http://schemas.microsoft.com/office/powerpoint/2010/main" val="34062403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pic>
        <p:nvPicPr>
          <p:cNvPr id="1142" name="Google Shape;1142;g2affcc623ec_0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4" cy="3240750"/>
          </a:xfrm>
          <a:prstGeom prst="rect">
            <a:avLst/>
          </a:prstGeom>
          <a:noFill/>
          <a:ln>
            <a:noFill/>
          </a:ln>
        </p:spPr>
      </p:pic>
      <p:sp>
        <p:nvSpPr>
          <p:cNvPr id="1143" name="Google Shape;1143;g2affcc623ec_0_0"/>
          <p:cNvSpPr/>
          <p:nvPr/>
        </p:nvSpPr>
        <p:spPr>
          <a:xfrm>
            <a:off x="1838" y="1"/>
            <a:ext cx="12188400" cy="6840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1144" name="Google Shape;1144;g2affcc623ec_0_0"/>
          <p:cNvSpPr/>
          <p:nvPr/>
        </p:nvSpPr>
        <p:spPr>
          <a:xfrm>
            <a:off x="19800" y="3056950"/>
            <a:ext cx="12080400" cy="1158600"/>
          </a:xfrm>
          <a:prstGeom prst="rect">
            <a:avLst/>
          </a:prstGeom>
          <a:solidFill>
            <a:srgbClr val="222A35">
              <a:alpha val="4627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cxnSp>
        <p:nvCxnSpPr>
          <p:cNvPr id="1145" name="Google Shape;1145;g2affcc623ec_0_0"/>
          <p:cNvCxnSpPr/>
          <p:nvPr/>
        </p:nvCxnSpPr>
        <p:spPr>
          <a:xfrm>
            <a:off x="1840" y="4246028"/>
            <a:ext cx="12256800" cy="0"/>
          </a:xfrm>
          <a:prstGeom prst="straightConnector1">
            <a:avLst/>
          </a:prstGeom>
          <a:noFill/>
          <a:ln w="12700" cap="flat" cmpd="sng">
            <a:solidFill>
              <a:schemeClr val="lt1"/>
            </a:solidFill>
            <a:prstDash val="solid"/>
            <a:miter lim="800000"/>
            <a:headEnd type="none" w="sm" len="sm"/>
            <a:tailEnd type="none" w="sm" len="sm"/>
          </a:ln>
        </p:spPr>
      </p:cxnSp>
      <p:sp>
        <p:nvSpPr>
          <p:cNvPr id="1146" name="Google Shape;1146;g2affcc623ec_0_0"/>
          <p:cNvSpPr txBox="1"/>
          <p:nvPr/>
        </p:nvSpPr>
        <p:spPr>
          <a:xfrm>
            <a:off x="0" y="3097600"/>
            <a:ext cx="4872300" cy="954067"/>
          </a:xfrm>
          <a:prstGeom prst="rect">
            <a:avLst/>
          </a:prstGeom>
          <a:noFill/>
          <a:ln>
            <a:noFill/>
          </a:ln>
        </p:spPr>
        <p:txBody>
          <a:bodyPr spcFirstLastPara="1" wrap="square" lIns="91425" tIns="45700" rIns="91425" bIns="45700" anchor="t" anchorCtr="0">
            <a:spAutoFit/>
          </a:bodyPr>
          <a:lstStyle/>
          <a:p>
            <a:pPr algn="ctr"/>
            <a:r>
              <a:rPr lang="en-US" sz="2800" b="1">
                <a:solidFill>
                  <a:schemeClr val="lt1"/>
                </a:solidFill>
                <a:sym typeface="Corbel"/>
              </a:rPr>
              <a:t>ALEX UPDATE:  WHERE IS HE NOW? </a:t>
            </a:r>
            <a:endParaRPr lang="en-US">
              <a:solidFill>
                <a:schemeClr val="lt1"/>
              </a:solidFill>
            </a:endParaRPr>
          </a:p>
        </p:txBody>
      </p:sp>
      <p:pic>
        <p:nvPicPr>
          <p:cNvPr id="1147" name="Google Shape;1147;g2affcc623ec_0_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235206" y="0"/>
            <a:ext cx="3944018" cy="3547602"/>
          </a:xfrm>
          <a:prstGeom prst="rect">
            <a:avLst/>
          </a:prstGeom>
          <a:noFill/>
          <a:ln>
            <a:noFill/>
          </a:ln>
        </p:spPr>
      </p:pic>
      <p:pic>
        <p:nvPicPr>
          <p:cNvPr id="1148" name="Google Shape;1148;g2affcc623ec_0_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493575" y="3547600"/>
            <a:ext cx="3686400" cy="3318380"/>
          </a:xfrm>
          <a:prstGeom prst="rect">
            <a:avLst/>
          </a:prstGeom>
          <a:noFill/>
          <a:ln>
            <a:noFill/>
          </a:ln>
        </p:spPr>
      </p:pic>
      <p:pic>
        <p:nvPicPr>
          <p:cNvPr id="1149" name="Google Shape;1149;g2affcc623ec_0_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807175" y="-6"/>
            <a:ext cx="3686400" cy="3547602"/>
          </a:xfrm>
          <a:prstGeom prst="rect">
            <a:avLst/>
          </a:prstGeom>
          <a:noFill/>
          <a:ln>
            <a:noFill/>
          </a:ln>
          <a:effectLst>
            <a:outerShdw blurRad="57150" dist="19050" dir="10920000" algn="bl" rotWithShape="0">
              <a:srgbClr val="000000">
                <a:alpha val="51000"/>
              </a:srgbClr>
            </a:outerShdw>
          </a:effectLst>
        </p:spPr>
      </p:pic>
      <p:pic>
        <p:nvPicPr>
          <p:cNvPr id="1150" name="Google Shape;1150;g2affcc623ec_0_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807175" y="3547591"/>
            <a:ext cx="3686400" cy="3315983"/>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41">
          <a:extLst>
            <a:ext uri="{FF2B5EF4-FFF2-40B4-BE49-F238E27FC236}">
              <a16:creationId xmlns:a16="http://schemas.microsoft.com/office/drawing/2014/main" id="{61C026B0-1F8B-FD23-5EE0-8D00C832310A}"/>
            </a:ext>
          </a:extLst>
        </p:cNvPr>
        <p:cNvGrpSpPr/>
        <p:nvPr/>
      </p:nvGrpSpPr>
      <p:grpSpPr>
        <a:xfrm>
          <a:off x="0" y="0"/>
          <a:ext cx="0" cy="0"/>
          <a:chOff x="0" y="0"/>
          <a:chExt cx="0" cy="0"/>
        </a:xfrm>
      </p:grpSpPr>
      <p:sp>
        <p:nvSpPr>
          <p:cNvPr id="1144" name="Google Shape;1144;g2affcc623ec_0_0">
            <a:extLst>
              <a:ext uri="{FF2B5EF4-FFF2-40B4-BE49-F238E27FC236}">
                <a16:creationId xmlns:a16="http://schemas.microsoft.com/office/drawing/2014/main" id="{78092F0F-F189-9E44-BD49-DA9BBDDC9EBD}"/>
              </a:ext>
            </a:extLst>
          </p:cNvPr>
          <p:cNvSpPr/>
          <p:nvPr/>
        </p:nvSpPr>
        <p:spPr>
          <a:xfrm>
            <a:off x="-2181" y="1623"/>
            <a:ext cx="12196898" cy="942700"/>
          </a:xfrm>
          <a:prstGeom prst="rect">
            <a:avLst/>
          </a:prstGeom>
          <a:solidFill>
            <a:srgbClr val="222A35">
              <a:alpha val="4627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cxnSp>
        <p:nvCxnSpPr>
          <p:cNvPr id="1145" name="Google Shape;1145;g2affcc623ec_0_0">
            <a:extLst>
              <a:ext uri="{FF2B5EF4-FFF2-40B4-BE49-F238E27FC236}">
                <a16:creationId xmlns:a16="http://schemas.microsoft.com/office/drawing/2014/main" id="{A3E82491-2C30-6DB2-0B05-B95F8EDFC945}"/>
              </a:ext>
            </a:extLst>
          </p:cNvPr>
          <p:cNvCxnSpPr/>
          <p:nvPr/>
        </p:nvCxnSpPr>
        <p:spPr>
          <a:xfrm>
            <a:off x="1840" y="4246028"/>
            <a:ext cx="12256800" cy="0"/>
          </a:xfrm>
          <a:prstGeom prst="straightConnector1">
            <a:avLst/>
          </a:prstGeom>
          <a:noFill/>
          <a:ln w="12700" cap="flat" cmpd="sng">
            <a:solidFill>
              <a:schemeClr val="lt1"/>
            </a:solidFill>
            <a:prstDash val="solid"/>
            <a:miter lim="800000"/>
            <a:headEnd type="none" w="sm" len="sm"/>
            <a:tailEnd type="none" w="sm" len="sm"/>
          </a:ln>
        </p:spPr>
      </p:cxnSp>
      <p:sp>
        <p:nvSpPr>
          <p:cNvPr id="1146" name="Google Shape;1146;g2affcc623ec_0_0">
            <a:extLst>
              <a:ext uri="{FF2B5EF4-FFF2-40B4-BE49-F238E27FC236}">
                <a16:creationId xmlns:a16="http://schemas.microsoft.com/office/drawing/2014/main" id="{3A80A2C6-59E8-A956-9C80-95F8EC5B1780}"/>
              </a:ext>
            </a:extLst>
          </p:cNvPr>
          <p:cNvSpPr txBox="1"/>
          <p:nvPr/>
        </p:nvSpPr>
        <p:spPr>
          <a:xfrm>
            <a:off x="397119" y="119938"/>
            <a:ext cx="11676080" cy="769401"/>
          </a:xfrm>
          <a:prstGeom prst="rect">
            <a:avLst/>
          </a:prstGeom>
          <a:noFill/>
          <a:ln>
            <a:noFill/>
          </a:ln>
        </p:spPr>
        <p:txBody>
          <a:bodyPr spcFirstLastPara="1" wrap="square" lIns="91425" tIns="45700" rIns="91425" bIns="45700" anchor="t" anchorCtr="0">
            <a:spAutoFit/>
          </a:bodyPr>
          <a:lstStyle/>
          <a:p>
            <a:pPr algn="ctr"/>
            <a:r>
              <a:rPr lang="en-US" sz="4400" b="1">
                <a:solidFill>
                  <a:schemeClr val="lt1"/>
                </a:solidFill>
                <a:sym typeface="Corbel"/>
              </a:rPr>
              <a:t>HOW DID ALEX'S JOURNEY UNFOLD?</a:t>
            </a:r>
            <a:r>
              <a:rPr lang="en-US" sz="2800" b="1">
                <a:solidFill>
                  <a:schemeClr val="lt1"/>
                </a:solidFill>
                <a:sym typeface="Corbel"/>
              </a:rPr>
              <a:t> </a:t>
            </a:r>
            <a:endParaRPr lang="en-US">
              <a:solidFill>
                <a:schemeClr val="lt1"/>
              </a:solidFill>
            </a:endParaRPr>
          </a:p>
        </p:txBody>
      </p:sp>
      <p:pic>
        <p:nvPicPr>
          <p:cNvPr id="2" name="Picture 1" descr="A mountain with a route on top&#10;&#10;Description automatically generated">
            <a:extLst>
              <a:ext uri="{FF2B5EF4-FFF2-40B4-BE49-F238E27FC236}">
                <a16:creationId xmlns:a16="http://schemas.microsoft.com/office/drawing/2014/main" id="{DD42055C-DE81-9A00-D653-D4D2305EDC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843" y="948691"/>
            <a:ext cx="3819244" cy="2528006"/>
          </a:xfrm>
          <a:prstGeom prst="rect">
            <a:avLst/>
          </a:prstGeom>
        </p:spPr>
      </p:pic>
      <p:sp>
        <p:nvSpPr>
          <p:cNvPr id="4" name="Text Placeholder 3">
            <a:extLst>
              <a:ext uri="{FF2B5EF4-FFF2-40B4-BE49-F238E27FC236}">
                <a16:creationId xmlns:a16="http://schemas.microsoft.com/office/drawing/2014/main" id="{2F703BBB-055D-1D62-35BE-EDE2F5D31736}"/>
              </a:ext>
            </a:extLst>
          </p:cNvPr>
          <p:cNvSpPr>
            <a:spLocks noGrp="1"/>
          </p:cNvSpPr>
          <p:nvPr>
            <p:ph type="body" idx="1"/>
          </p:nvPr>
        </p:nvSpPr>
        <p:spPr>
          <a:xfrm>
            <a:off x="5146533" y="1131213"/>
            <a:ext cx="6923634" cy="5725838"/>
          </a:xfrm>
        </p:spPr>
        <p:txBody>
          <a:bodyPr spcFirstLastPara="1" wrap="square" lIns="91425" tIns="45700" rIns="91425" bIns="45700" anchor="t" anchorCtr="0">
            <a:noAutofit/>
          </a:bodyPr>
          <a:lstStyle/>
          <a:p>
            <a:r>
              <a:rPr lang="en-US" sz="2200">
                <a:latin typeface="Arial"/>
              </a:rPr>
              <a:t>Alex excelled in culinary school and now works as a sous chef in a local restaurant. </a:t>
            </a:r>
            <a:endParaRPr lang="en-US" sz="2200"/>
          </a:p>
          <a:p>
            <a:r>
              <a:rPr lang="en-US" sz="2200">
                <a:latin typeface="Arial"/>
              </a:rPr>
              <a:t>He is in treatment and sees a psychiatrist for medication management. He recently began EMDR to address his early trauma.</a:t>
            </a:r>
            <a:endParaRPr lang="en-US" sz="2200"/>
          </a:p>
          <a:p>
            <a:r>
              <a:rPr lang="en-US" sz="2200">
                <a:latin typeface="Arial"/>
              </a:rPr>
              <a:t>In therapy, he has been working on healthy relationships. He has a girlfriend and they have been together for over a year. </a:t>
            </a:r>
          </a:p>
          <a:p>
            <a:r>
              <a:rPr lang="en-US" sz="2200">
                <a:latin typeface="Arial"/>
              </a:rPr>
              <a:t>Alex's mom continues to struggle at times and their relationship can be challenging. </a:t>
            </a:r>
          </a:p>
          <a:p>
            <a:r>
              <a:rPr lang="en-US" sz="2200">
                <a:latin typeface="Arial"/>
              </a:rPr>
              <a:t>He has friends that he made through his recovery process and is practicing health coping skills. </a:t>
            </a:r>
          </a:p>
          <a:p>
            <a:r>
              <a:rPr lang="en-US" sz="2200">
                <a:latin typeface="Arial"/>
              </a:rPr>
              <a:t>He earns enough money to afford rent and uses public transportation to get to work. His employer provides him with health insurance. </a:t>
            </a:r>
            <a:endParaRPr lang="en-US" sz="2200"/>
          </a:p>
        </p:txBody>
      </p:sp>
      <p:sp>
        <p:nvSpPr>
          <p:cNvPr id="5" name="TextBox 4">
            <a:extLst>
              <a:ext uri="{FF2B5EF4-FFF2-40B4-BE49-F238E27FC236}">
                <a16:creationId xmlns:a16="http://schemas.microsoft.com/office/drawing/2014/main" id="{F91F9D97-8E5D-C3D1-7A24-18366C885574}"/>
              </a:ext>
            </a:extLst>
          </p:cNvPr>
          <p:cNvSpPr txBox="1"/>
          <p:nvPr/>
        </p:nvSpPr>
        <p:spPr>
          <a:xfrm>
            <a:off x="213594" y="3609693"/>
            <a:ext cx="4887083" cy="3139321"/>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i="1"/>
              <a:t>"With the mental clarity that I’ve achieved in recovery, I’ve realized that my challenges came long before I even picked up a drug. It’s hard to be kind to myself after the years struggling, and I certainly feel guilty. This  journey has helped me realize that healing, forgiveness, and redemption are all possible. It’s a process. I see people who struggle with trauma, depression, anxiety and substance use as very strong and resilient folks. I know that I am, too."</a:t>
            </a:r>
          </a:p>
        </p:txBody>
      </p:sp>
      <p:pic>
        <p:nvPicPr>
          <p:cNvPr id="6" name="Picture 5" descr="A close up of a logo&#10;&#10;Description automatically generated">
            <a:extLst>
              <a:ext uri="{FF2B5EF4-FFF2-40B4-BE49-F238E27FC236}">
                <a16:creationId xmlns:a16="http://schemas.microsoft.com/office/drawing/2014/main" id="{D382CD2E-3D36-AD13-1418-752FFBFA66CA}"/>
              </a:ext>
            </a:extLst>
          </p:cNvPr>
          <p:cNvPicPr>
            <a:picLocks noChangeAspect="1"/>
          </p:cNvPicPr>
          <p:nvPr/>
        </p:nvPicPr>
        <p:blipFill>
          <a:blip r:embed="rId4"/>
          <a:stretch>
            <a:fillRect/>
          </a:stretch>
        </p:blipFill>
        <p:spPr>
          <a:xfrm>
            <a:off x="169863" y="1009650"/>
            <a:ext cx="1057275" cy="1485900"/>
          </a:xfrm>
          <a:prstGeom prst="rect">
            <a:avLst/>
          </a:prstGeom>
        </p:spPr>
      </p:pic>
    </p:spTree>
    <p:extLst>
      <p:ext uri="{BB962C8B-B14F-4D97-AF65-F5344CB8AC3E}">
        <p14:creationId xmlns:p14="http://schemas.microsoft.com/office/powerpoint/2010/main" val="30469872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pic>
        <p:nvPicPr>
          <p:cNvPr id="1163" name="Google Shape;1163;p9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60844" y="702304"/>
            <a:ext cx="5033712" cy="3355809"/>
          </a:xfrm>
          <a:prstGeom prst="rect">
            <a:avLst/>
          </a:prstGeom>
          <a:noFill/>
          <a:ln>
            <a:noFill/>
          </a:ln>
        </p:spPr>
      </p:pic>
      <p:pic>
        <p:nvPicPr>
          <p:cNvPr id="1164" name="Google Shape;1164;p9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904526" y="191793"/>
            <a:ext cx="4822543" cy="3240750"/>
          </a:xfrm>
          <a:prstGeom prst="rect">
            <a:avLst/>
          </a:prstGeom>
          <a:noFill/>
          <a:ln>
            <a:noFill/>
          </a:ln>
        </p:spPr>
      </p:pic>
      <p:pic>
        <p:nvPicPr>
          <p:cNvPr id="1165" name="Google Shape;1165;p9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89724" y="430422"/>
            <a:ext cx="5033712" cy="3108475"/>
          </a:xfrm>
          <a:prstGeom prst="rect">
            <a:avLst/>
          </a:prstGeom>
          <a:noFill/>
          <a:ln>
            <a:noFill/>
          </a:ln>
        </p:spPr>
      </p:pic>
      <p:sp>
        <p:nvSpPr>
          <p:cNvPr id="1166" name="Google Shape;1166;p93"/>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pic>
        <p:nvPicPr>
          <p:cNvPr id="1167" name="Google Shape;1167;p9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18675" y="1715865"/>
            <a:ext cx="7756548" cy="5124838"/>
          </a:xfrm>
          <a:prstGeom prst="rect">
            <a:avLst/>
          </a:prstGeom>
          <a:noFill/>
          <a:ln>
            <a:noFill/>
          </a:ln>
        </p:spPr>
      </p:pic>
      <p:pic>
        <p:nvPicPr>
          <p:cNvPr id="1168" name="Google Shape;1168;p9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066023" y="3647755"/>
            <a:ext cx="5192607" cy="3267018"/>
          </a:xfrm>
          <a:prstGeom prst="rect">
            <a:avLst/>
          </a:prstGeom>
          <a:noFill/>
          <a:ln>
            <a:noFill/>
          </a:ln>
        </p:spPr>
      </p:pic>
      <p:pic>
        <p:nvPicPr>
          <p:cNvPr id="1169" name="Google Shape;1169;p9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34853" y="-80697"/>
            <a:ext cx="5033712" cy="3355809"/>
          </a:xfrm>
          <a:prstGeom prst="rect">
            <a:avLst/>
          </a:prstGeom>
          <a:noFill/>
          <a:ln>
            <a:noFill/>
          </a:ln>
        </p:spPr>
      </p:pic>
      <p:pic>
        <p:nvPicPr>
          <p:cNvPr id="1170" name="Google Shape;1170;p9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59903" y="-133835"/>
            <a:ext cx="5033712" cy="3108475"/>
          </a:xfrm>
          <a:prstGeom prst="rect">
            <a:avLst/>
          </a:prstGeom>
          <a:noFill/>
          <a:ln>
            <a:noFill/>
          </a:ln>
        </p:spPr>
      </p:pic>
      <p:pic>
        <p:nvPicPr>
          <p:cNvPr id="1171" name="Google Shape;1171;p9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979722" y="-382332"/>
            <a:ext cx="4822543" cy="3240750"/>
          </a:xfrm>
          <a:prstGeom prst="rect">
            <a:avLst/>
          </a:prstGeom>
          <a:noFill/>
          <a:ln>
            <a:noFill/>
          </a:ln>
        </p:spPr>
      </p:pic>
      <p:pic>
        <p:nvPicPr>
          <p:cNvPr id="1172" name="Google Shape;1172;p9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2295" y="-21165"/>
            <a:ext cx="12221334" cy="6965196"/>
          </a:xfrm>
          <a:prstGeom prst="rect">
            <a:avLst/>
          </a:prstGeom>
          <a:noFill/>
          <a:ln>
            <a:noFill/>
          </a:ln>
        </p:spPr>
      </p:pic>
      <p:sp>
        <p:nvSpPr>
          <p:cNvPr id="1173" name="Google Shape;1173;p93"/>
          <p:cNvSpPr/>
          <p:nvPr/>
        </p:nvSpPr>
        <p:spPr>
          <a:xfrm>
            <a:off x="19802" y="3056961"/>
            <a:ext cx="12207200" cy="854580"/>
          </a:xfrm>
          <a:prstGeom prst="rect">
            <a:avLst/>
          </a:prstGeom>
          <a:solidFill>
            <a:srgbClr val="222A35">
              <a:alpha val="4627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1175" name="Google Shape;1175;p93"/>
          <p:cNvSpPr txBox="1"/>
          <p:nvPr/>
        </p:nvSpPr>
        <p:spPr>
          <a:xfrm>
            <a:off x="328507" y="3168909"/>
            <a:ext cx="11972504"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orbel"/>
              <a:buNone/>
            </a:pPr>
            <a:r>
              <a:rPr lang="en-US" sz="3200" b="1">
                <a:solidFill>
                  <a:schemeClr val="bg1"/>
                </a:solidFill>
                <a:ea typeface="Corbel"/>
                <a:sym typeface="Corbel"/>
              </a:rPr>
              <a:t>LUNCH: 1 HOUR</a:t>
            </a:r>
            <a:endParaRPr lang="en-US" sz="3200" b="1">
              <a:solidFill>
                <a:schemeClr val="bg1"/>
              </a:solidFill>
              <a:ea typeface="Calibri"/>
            </a:endParaRPr>
          </a:p>
        </p:txBody>
      </p:sp>
      <p:sp>
        <p:nvSpPr>
          <p:cNvPr id="1177" name="Google Shape;1177;p93"/>
          <p:cNvSpPr txBox="1"/>
          <p:nvPr/>
        </p:nvSpPr>
        <p:spPr>
          <a:xfrm>
            <a:off x="-723900" y="731520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6" name="Google Shape;96;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3" cy="3240750"/>
          </a:xfrm>
          <a:prstGeom prst="rect">
            <a:avLst/>
          </a:prstGeom>
          <a:noFill/>
          <a:ln>
            <a:noFill/>
          </a:ln>
        </p:spPr>
      </p:pic>
      <p:sp>
        <p:nvSpPr>
          <p:cNvPr id="97" name="Google Shape;97;p1"/>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pic>
        <p:nvPicPr>
          <p:cNvPr id="98" name="Google Shape;98;p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10" y="1729730"/>
            <a:ext cx="8255426" cy="5124826"/>
          </a:xfrm>
          <a:prstGeom prst="rect">
            <a:avLst/>
          </a:prstGeom>
          <a:noFill/>
          <a:ln>
            <a:noFill/>
          </a:ln>
        </p:spPr>
      </p:pic>
      <p:pic>
        <p:nvPicPr>
          <p:cNvPr id="99" name="Google Shape;99;p1"/>
          <p:cNvPicPr preferRelativeResize="0"/>
          <p:nvPr/>
        </p:nvPicPr>
        <p:blipFill rotWithShape="1">
          <a:blip r:embed="rId5">
            <a:alphaModFix/>
          </a:blip>
          <a:srcRect/>
          <a:stretch/>
        </p:blipFill>
        <p:spPr>
          <a:xfrm>
            <a:off x="6871855" y="2974651"/>
            <a:ext cx="5291570" cy="3866040"/>
          </a:xfrm>
          <a:prstGeom prst="rect">
            <a:avLst/>
          </a:prstGeom>
          <a:noFill/>
          <a:ln>
            <a:noFill/>
          </a:ln>
        </p:spPr>
      </p:pic>
      <p:pic>
        <p:nvPicPr>
          <p:cNvPr id="100" name="Google Shape;100;p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264950" y="-105087"/>
            <a:ext cx="4911199" cy="3355800"/>
          </a:xfrm>
          <a:prstGeom prst="rect">
            <a:avLst/>
          </a:prstGeom>
          <a:noFill/>
          <a:ln>
            <a:noFill/>
          </a:ln>
        </p:spPr>
      </p:pic>
      <p:pic>
        <p:nvPicPr>
          <p:cNvPr id="101" name="Google Shape;101;p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0" y="-133825"/>
            <a:ext cx="4773800" cy="3108475"/>
          </a:xfrm>
          <a:prstGeom prst="rect">
            <a:avLst/>
          </a:prstGeom>
          <a:noFill/>
          <a:ln>
            <a:noFill/>
          </a:ln>
        </p:spPr>
      </p:pic>
      <p:pic>
        <p:nvPicPr>
          <p:cNvPr id="102" name="Google Shape;102;p1"/>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979722" y="-134682"/>
            <a:ext cx="4822543" cy="2993100"/>
          </a:xfrm>
          <a:prstGeom prst="rect">
            <a:avLst/>
          </a:prstGeom>
          <a:noFill/>
          <a:ln>
            <a:noFill/>
          </a:ln>
        </p:spPr>
      </p:pic>
      <p:sp>
        <p:nvSpPr>
          <p:cNvPr id="103" name="Google Shape;103;p1"/>
          <p:cNvSpPr/>
          <p:nvPr/>
        </p:nvSpPr>
        <p:spPr>
          <a:xfrm>
            <a:off x="19802" y="2632364"/>
            <a:ext cx="12207200" cy="1425735"/>
          </a:xfrm>
          <a:prstGeom prst="rect">
            <a:avLst/>
          </a:prstGeom>
          <a:solidFill>
            <a:srgbClr val="222A35">
              <a:alpha val="4627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cxnSp>
        <p:nvCxnSpPr>
          <p:cNvPr id="104" name="Google Shape;104;p1"/>
          <p:cNvCxnSpPr/>
          <p:nvPr/>
        </p:nvCxnSpPr>
        <p:spPr>
          <a:xfrm>
            <a:off x="19802" y="3911541"/>
            <a:ext cx="12256790" cy="0"/>
          </a:xfrm>
          <a:prstGeom prst="straightConnector1">
            <a:avLst/>
          </a:prstGeom>
          <a:noFill/>
          <a:ln w="12700" cap="flat" cmpd="sng">
            <a:solidFill>
              <a:schemeClr val="lt1"/>
            </a:solidFill>
            <a:prstDash val="solid"/>
            <a:miter lim="800000"/>
            <a:headEnd type="none" w="sm" len="sm"/>
            <a:tailEnd type="none" w="sm" len="sm"/>
          </a:ln>
        </p:spPr>
      </p:cxnSp>
      <p:sp>
        <p:nvSpPr>
          <p:cNvPr id="105" name="Google Shape;105;p1"/>
          <p:cNvSpPr txBox="1"/>
          <p:nvPr/>
        </p:nvSpPr>
        <p:spPr>
          <a:xfrm>
            <a:off x="404793" y="3033807"/>
            <a:ext cx="11972400" cy="584735"/>
          </a:xfrm>
          <a:prstGeom prst="rect">
            <a:avLst/>
          </a:prstGeom>
          <a:noFill/>
          <a:ln>
            <a:noFill/>
          </a:ln>
        </p:spPr>
        <p:txBody>
          <a:bodyPr spcFirstLastPara="1" wrap="square" lIns="91425" tIns="45700" rIns="91425" bIns="45700" anchor="t" anchorCtr="0">
            <a:spAutoFit/>
          </a:bodyPr>
          <a:lstStyle/>
          <a:p>
            <a:pPr algn="ctr"/>
            <a:r>
              <a:rPr lang="en-US" sz="3200" b="1">
                <a:solidFill>
                  <a:schemeClr val="bg1"/>
                </a:solidFill>
              </a:rPr>
              <a:t>SITUATIONAL AWARENESS </a:t>
            </a:r>
            <a:endParaRPr lang="en-US" sz="3200">
              <a:solidFill>
                <a:schemeClr val="bg1"/>
              </a:solidFill>
            </a:endParaRPr>
          </a:p>
        </p:txBody>
      </p:sp>
      <p:pic>
        <p:nvPicPr>
          <p:cNvPr id="106" name="Google Shape;106;p1"/>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AA5FF464-4805-95FC-5E6D-FDEBE74163BE}"/>
            </a:ext>
          </a:extLst>
        </p:cNvPr>
        <p:cNvGrpSpPr/>
        <p:nvPr/>
      </p:nvGrpSpPr>
      <p:grpSpPr>
        <a:xfrm>
          <a:off x="0" y="0"/>
          <a:ext cx="0" cy="0"/>
          <a:chOff x="0" y="0"/>
          <a:chExt cx="0" cy="0"/>
        </a:xfrm>
      </p:grpSpPr>
      <p:sp useBgFill="1">
        <p:nvSpPr>
          <p:cNvPr id="202" name="Rectangle 201">
            <a:extLst>
              <a:ext uri="{FF2B5EF4-FFF2-40B4-BE49-F238E27FC236}">
                <a16:creationId xmlns:a16="http://schemas.microsoft.com/office/drawing/2014/main" id="{36564B65-B7BF-7B13-FCAD-E77278309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F92A2E7D-80CF-7AA3-14AD-DEDAF2A4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DF6933B9-DA6B-BBCC-5CB8-B54728837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BCBEBCFD-F3F2-66B3-5CF9-D6AE5E4CE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10C7BCB0-F600-15AA-5AEC-08CB70411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Google Shape;196;p20">
            <a:extLst>
              <a:ext uri="{FF2B5EF4-FFF2-40B4-BE49-F238E27FC236}">
                <a16:creationId xmlns:a16="http://schemas.microsoft.com/office/drawing/2014/main" id="{1BE3D3EC-03D3-86CC-AE7C-99EA802DB562}"/>
              </a:ext>
            </a:extLst>
          </p:cNvPr>
          <p:cNvSpPr txBox="1">
            <a:spLocks noGrp="1"/>
          </p:cNvSpPr>
          <p:nvPr>
            <p:ph type="title"/>
          </p:nvPr>
        </p:nvSpPr>
        <p:spPr>
          <a:xfrm>
            <a:off x="114785" y="350982"/>
            <a:ext cx="11856932" cy="1228794"/>
          </a:xfrm>
          <a:prstGeom prst="rect">
            <a:avLst/>
          </a:prstGeom>
        </p:spPr>
        <p:txBody>
          <a:bodyPr spcFirstLastPara="1" lIns="91425" tIns="45700" rIns="91425" bIns="45700" anchorCtr="0">
            <a:normAutofit fontScale="90000"/>
          </a:bodyPr>
          <a:lstStyle/>
          <a:p>
            <a:pPr algn="ctr">
              <a:buSzPts val="3960"/>
            </a:pPr>
            <a:r>
              <a:rPr lang="en-US" sz="4000" b="1">
                <a:solidFill>
                  <a:srgbClr val="FFFFFF"/>
                </a:solidFill>
                <a:latin typeface="Arial"/>
              </a:rPr>
              <a:t>ALEX CHAPTER 2: </a:t>
            </a:r>
            <a:r>
              <a:rPr lang="en-US" sz="4000" b="1">
                <a:solidFill>
                  <a:srgbClr val="FFFFFF"/>
                </a:solidFill>
                <a:latin typeface="Arial"/>
                <a:cs typeface="Arial"/>
              </a:rPr>
              <a:t>EARLY CHILDHOOD TRAUMA</a:t>
            </a:r>
            <a:br>
              <a:rPr lang="en-US" sz="4000" b="1">
                <a:latin typeface="Arial"/>
                <a:cs typeface="Arial"/>
              </a:rPr>
            </a:br>
            <a:r>
              <a:rPr lang="en-US" sz="4000" b="1">
                <a:solidFill>
                  <a:srgbClr val="FFFFFF"/>
                </a:solidFill>
                <a:latin typeface="Arial"/>
              </a:rPr>
              <a:t>(2-3 YEARS OLD) </a:t>
            </a:r>
            <a:br>
              <a:rPr lang="en-US" sz="3400" b="1">
                <a:latin typeface="Arial"/>
              </a:rPr>
            </a:br>
            <a:endParaRPr lang="en-US" sz="3400" b="1">
              <a:solidFill>
                <a:srgbClr val="FFFFFF"/>
              </a:solidFill>
              <a:latin typeface="Arial"/>
            </a:endParaRPr>
          </a:p>
        </p:txBody>
      </p:sp>
      <p:sp>
        <p:nvSpPr>
          <p:cNvPr id="197" name="Google Shape;197;p20">
            <a:extLst>
              <a:ext uri="{FF2B5EF4-FFF2-40B4-BE49-F238E27FC236}">
                <a16:creationId xmlns:a16="http://schemas.microsoft.com/office/drawing/2014/main" id="{C1CBBE54-690D-98C2-3342-9B5CDE351832}"/>
              </a:ext>
            </a:extLst>
          </p:cNvPr>
          <p:cNvSpPr txBox="1">
            <a:spLocks noGrp="1"/>
          </p:cNvSpPr>
          <p:nvPr>
            <p:ph type="body" idx="1"/>
          </p:nvPr>
        </p:nvSpPr>
        <p:spPr>
          <a:xfrm>
            <a:off x="297961" y="1603267"/>
            <a:ext cx="11289816" cy="4831806"/>
          </a:xfrm>
          <a:prstGeom prst="rect">
            <a:avLst/>
          </a:prstGeom>
        </p:spPr>
        <p:txBody>
          <a:bodyPr spcFirstLastPara="1" lIns="91425" tIns="45700" rIns="91425" bIns="45700" anchor="ctr" anchorCtr="0">
            <a:normAutofit/>
          </a:bodyPr>
          <a:lstStyle/>
          <a:p>
            <a:pPr marL="95250" indent="0">
              <a:spcBef>
                <a:spcPts val="0"/>
              </a:spcBef>
              <a:spcAft>
                <a:spcPts val="600"/>
              </a:spcAft>
              <a:buSzPts val="2100"/>
              <a:buNone/>
            </a:pPr>
            <a:r>
              <a:rPr lang="en-US" b="1">
                <a:latin typeface="Arial"/>
              </a:rPr>
              <a:t>Alex's </a:t>
            </a:r>
            <a:r>
              <a:rPr lang="en-US" b="1">
                <a:highlight>
                  <a:srgbClr val="FFFF00"/>
                </a:highlight>
                <a:latin typeface="Arial"/>
              </a:rPr>
              <a:t>key developmental challenges</a:t>
            </a:r>
            <a:r>
              <a:rPr lang="en-US" b="1">
                <a:latin typeface="Arial"/>
              </a:rPr>
              <a:t> related to trauma</a:t>
            </a:r>
          </a:p>
          <a:p>
            <a:pPr marL="552450" indent="-457200">
              <a:spcBef>
                <a:spcPts val="0"/>
              </a:spcBef>
              <a:spcAft>
                <a:spcPts val="600"/>
              </a:spcAft>
              <a:buSzPts val="2100"/>
            </a:pPr>
            <a:r>
              <a:rPr lang="en-US" sz="2000">
                <a:latin typeface="Arial"/>
              </a:rPr>
              <a:t>Tumultuous early life with housing and food insecurity; mother battled behavioral and mental health challenges.</a:t>
            </a:r>
          </a:p>
          <a:p>
            <a:pPr marL="95250" indent="0">
              <a:spcBef>
                <a:spcPts val="0"/>
              </a:spcBef>
              <a:spcAft>
                <a:spcPts val="600"/>
              </a:spcAft>
              <a:buSzPts val="2100"/>
              <a:buNone/>
            </a:pPr>
            <a:endParaRPr lang="en-US" sz="2000">
              <a:latin typeface="Arial"/>
            </a:endParaRPr>
          </a:p>
          <a:p>
            <a:pPr marL="552450" indent="-457200">
              <a:spcBef>
                <a:spcPts val="0"/>
              </a:spcBef>
              <a:spcAft>
                <a:spcPts val="600"/>
              </a:spcAft>
              <a:buSzPts val="2100"/>
            </a:pPr>
            <a:r>
              <a:rPr lang="en-US" sz="2000">
                <a:latin typeface="Arial"/>
              </a:rPr>
              <a:t>Early separation from primary caregiver (living with extended family) leading to disrupted attachment and increased anxiety.</a:t>
            </a:r>
            <a:endParaRPr lang="en-US" sz="2000"/>
          </a:p>
          <a:p>
            <a:pPr marL="95250" indent="0">
              <a:spcBef>
                <a:spcPts val="0"/>
              </a:spcBef>
              <a:spcAft>
                <a:spcPts val="600"/>
              </a:spcAft>
              <a:buSzPts val="2100"/>
              <a:buNone/>
            </a:pPr>
            <a:endParaRPr lang="en-US" sz="2000">
              <a:latin typeface="Arial"/>
            </a:endParaRPr>
          </a:p>
          <a:p>
            <a:pPr marL="552450" indent="-457200">
              <a:spcBef>
                <a:spcPts val="0"/>
              </a:spcBef>
              <a:spcAft>
                <a:spcPts val="600"/>
              </a:spcAft>
              <a:buSzPts val="2100"/>
            </a:pPr>
            <a:r>
              <a:rPr lang="en-US" sz="2000">
                <a:latin typeface="Arial"/>
              </a:rPr>
              <a:t>Teachers in Head Start Preschool observe Alex as:</a:t>
            </a:r>
          </a:p>
          <a:p>
            <a:pPr marL="1009650" lvl="1" indent="-457200">
              <a:spcBef>
                <a:spcPts val="0"/>
              </a:spcBef>
              <a:spcAft>
                <a:spcPts val="600"/>
              </a:spcAft>
              <a:buSzPts val="2100"/>
            </a:pPr>
            <a:r>
              <a:rPr lang="en-US" sz="2000">
                <a:latin typeface="Arial"/>
              </a:rPr>
              <a:t>Fussy</a:t>
            </a:r>
            <a:r>
              <a:rPr lang="en-US" sz="2000">
                <a:latin typeface="Times"/>
                <a:cs typeface="Times"/>
              </a:rPr>
              <a:t>  </a:t>
            </a:r>
          </a:p>
          <a:p>
            <a:pPr marL="1009650" lvl="1" indent="-457200">
              <a:spcBef>
                <a:spcPts val="0"/>
              </a:spcBef>
              <a:spcAft>
                <a:spcPts val="600"/>
              </a:spcAft>
              <a:buSzPts val="2100"/>
            </a:pPr>
            <a:r>
              <a:rPr lang="en-US" sz="2000">
                <a:latin typeface="Arial"/>
              </a:rPr>
              <a:t>Clinging </a:t>
            </a:r>
            <a:endParaRPr lang="en-US"/>
          </a:p>
          <a:p>
            <a:pPr marL="1009650" lvl="1" indent="-457200">
              <a:spcBef>
                <a:spcPts val="0"/>
              </a:spcBef>
              <a:spcAft>
                <a:spcPts val="600"/>
              </a:spcAft>
              <a:buSzPts val="2100"/>
            </a:pPr>
            <a:r>
              <a:rPr lang="en-US" sz="2000">
                <a:latin typeface="Arial"/>
              </a:rPr>
              <a:t>Difficulty with pick-up/drop-off</a:t>
            </a:r>
            <a:r>
              <a:rPr lang="en-US" sz="2000">
                <a:latin typeface="Times"/>
                <a:cs typeface="Times"/>
              </a:rPr>
              <a:t>  </a:t>
            </a:r>
          </a:p>
          <a:p>
            <a:pPr marL="1009650" lvl="1" indent="-457200">
              <a:spcBef>
                <a:spcPts val="0"/>
              </a:spcBef>
              <a:spcAft>
                <a:spcPts val="600"/>
              </a:spcAft>
              <a:buSzPts val="2100"/>
            </a:pPr>
            <a:r>
              <a:rPr lang="en-US" sz="2000">
                <a:latin typeface="Arial"/>
              </a:rPr>
              <a:t>Trouble with self-soothing and receiving comfort</a:t>
            </a:r>
            <a:endParaRPr lang="en-US" sz="2000"/>
          </a:p>
        </p:txBody>
      </p:sp>
      <p:sp>
        <p:nvSpPr>
          <p:cNvPr id="2" name="TextBox 1">
            <a:extLst>
              <a:ext uri="{FF2B5EF4-FFF2-40B4-BE49-F238E27FC236}">
                <a16:creationId xmlns:a16="http://schemas.microsoft.com/office/drawing/2014/main" id="{E666A7CC-F97B-AD02-0666-7FDEEDD631C6}"/>
              </a:ext>
            </a:extLst>
          </p:cNvPr>
          <p:cNvSpPr txBox="1"/>
          <p:nvPr/>
        </p:nvSpPr>
        <p:spPr>
          <a:xfrm>
            <a:off x="7867548" y="4587574"/>
            <a:ext cx="3124200" cy="1200329"/>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a:t>Challenging behaviors observed in pre-school setting.</a:t>
            </a:r>
          </a:p>
        </p:txBody>
      </p:sp>
      <p:pic>
        <p:nvPicPr>
          <p:cNvPr id="4" name="Google Shape;139;p5" descr="Image result for pa commission on crime and delinquency logo">
            <a:extLst>
              <a:ext uri="{FF2B5EF4-FFF2-40B4-BE49-F238E27FC236}">
                <a16:creationId xmlns:a16="http://schemas.microsoft.com/office/drawing/2014/main" id="{6567E88A-9F2C-A38C-4C53-4A0661C0492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13195" y="6379042"/>
            <a:ext cx="1629840" cy="481647"/>
          </a:xfrm>
          <a:prstGeom prst="rect">
            <a:avLst/>
          </a:prstGeom>
          <a:noFill/>
          <a:ln>
            <a:noFill/>
          </a:ln>
        </p:spPr>
      </p:pic>
    </p:spTree>
    <p:extLst>
      <p:ext uri="{BB962C8B-B14F-4D97-AF65-F5344CB8AC3E}">
        <p14:creationId xmlns:p14="http://schemas.microsoft.com/office/powerpoint/2010/main" val="39946700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The Importance of Situational Awareness - DTI">
            <a:extLst>
              <a:ext uri="{FF2B5EF4-FFF2-40B4-BE49-F238E27FC236}">
                <a16:creationId xmlns:a16="http://schemas.microsoft.com/office/drawing/2014/main" id="{95822A02-FAD6-FAE6-E1AD-A1AE338C6BF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06;p1">
            <a:extLst>
              <a:ext uri="{FF2B5EF4-FFF2-40B4-BE49-F238E27FC236}">
                <a16:creationId xmlns:a16="http://schemas.microsoft.com/office/drawing/2014/main" id="{B22ECA4C-FB72-E726-E9B4-784066B5C9A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6287683"/>
            <a:ext cx="1766612" cy="570317"/>
          </a:xfrm>
          <a:prstGeom prst="rect">
            <a:avLst/>
          </a:prstGeom>
          <a:noFill/>
          <a:ln>
            <a:noFill/>
          </a:ln>
        </p:spPr>
      </p:pic>
    </p:spTree>
    <p:extLst>
      <p:ext uri="{BB962C8B-B14F-4D97-AF65-F5344CB8AC3E}">
        <p14:creationId xmlns:p14="http://schemas.microsoft.com/office/powerpoint/2010/main" val="88440683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C5313-6D52-0ED7-A3D8-D60919A27618}"/>
              </a:ext>
            </a:extLst>
          </p:cNvPr>
          <p:cNvSpPr>
            <a:spLocks noGrp="1"/>
          </p:cNvSpPr>
          <p:nvPr>
            <p:ph type="title"/>
          </p:nvPr>
        </p:nvSpPr>
        <p:spPr/>
        <p:txBody>
          <a:bodyPr/>
          <a:lstStyle/>
          <a:p>
            <a:r>
              <a:rPr lang="en-US" u="sng">
                <a:latin typeface="Arial" panose="020B0604020202020204" pitchFamily="34" charset="0"/>
                <a:cs typeface="Arial" panose="020B0604020202020204" pitchFamily="34" charset="0"/>
              </a:rPr>
              <a:t>Defining Situational Awareness</a:t>
            </a:r>
          </a:p>
        </p:txBody>
      </p:sp>
      <p:sp>
        <p:nvSpPr>
          <p:cNvPr id="3" name="Content Placeholder 2">
            <a:extLst>
              <a:ext uri="{FF2B5EF4-FFF2-40B4-BE49-F238E27FC236}">
                <a16:creationId xmlns:a16="http://schemas.microsoft.com/office/drawing/2014/main" id="{B53D0B4F-F51E-C78A-8044-6FE5EC8A525E}"/>
              </a:ext>
            </a:extLst>
          </p:cNvPr>
          <p:cNvSpPr>
            <a:spLocks noGrp="1"/>
          </p:cNvSpPr>
          <p:nvPr>
            <p:ph idx="1"/>
          </p:nvPr>
        </p:nvSpPr>
        <p:spPr/>
        <p:txBody>
          <a:bodyPr/>
          <a:lstStyle/>
          <a:p>
            <a:pPr marL="0" indent="0">
              <a:buNone/>
            </a:pPr>
            <a:r>
              <a:rPr lang="en-US">
                <a:latin typeface="Arial" panose="020B0604020202020204" pitchFamily="34" charset="0"/>
                <a:cs typeface="Arial" panose="020B0604020202020204" pitchFamily="34" charset="0"/>
              </a:rPr>
              <a:t>What is Situational Awareness?</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How does Situational Awareness relate to an educational environment?</a:t>
            </a:r>
          </a:p>
          <a:p>
            <a:endParaRPr lang="en-US" b="1">
              <a:latin typeface="Arial" panose="020B0604020202020204" pitchFamily="34" charset="0"/>
              <a:cs typeface="Arial" panose="020B0604020202020204" pitchFamily="34" charset="0"/>
            </a:endParaRPr>
          </a:p>
          <a:p>
            <a:pPr marL="0" indent="0">
              <a:buNone/>
            </a:pPr>
            <a:r>
              <a:rPr lang="en-US" b="1">
                <a:latin typeface="Arial" panose="020B0604020202020204" pitchFamily="34" charset="0"/>
                <a:cs typeface="Arial" panose="020B0604020202020204" pitchFamily="34" charset="0"/>
              </a:rPr>
              <a:t>PCCD’s Definition of Situational Awareness</a:t>
            </a:r>
            <a:r>
              <a:rPr lang="en-US">
                <a:latin typeface="Arial" panose="020B0604020202020204" pitchFamily="34" charset="0"/>
                <a:cs typeface="Arial" panose="020B0604020202020204" pitchFamily="34" charset="0"/>
              </a:rPr>
              <a:t>: </a:t>
            </a:r>
            <a:r>
              <a:rPr lang="en-US" i="1" kern="0">
                <a:latin typeface="Arial" panose="020B0604020202020204" pitchFamily="34" charset="0"/>
                <a:cs typeface="Arial" panose="020B0604020202020204" pitchFamily="34" charset="0"/>
              </a:rPr>
              <a:t>A</a:t>
            </a:r>
            <a:r>
              <a:rPr lang="en-US" i="1" kern="0">
                <a:effectLst/>
                <a:latin typeface="Arial" panose="020B0604020202020204" pitchFamily="34" charset="0"/>
                <a:ea typeface="Times New Roman" panose="02020603050405020304" pitchFamily="18" charset="0"/>
                <a:cs typeface="Arial" panose="020B0604020202020204" pitchFamily="34" charset="0"/>
              </a:rPr>
              <a:t> mindset of being aware of one's surroundings and identifying potential threats and dangerous situations</a:t>
            </a:r>
            <a:r>
              <a:rPr lang="en-US" i="1" kern="0">
                <a:latin typeface="Arial" panose="020B0604020202020204" pitchFamily="34" charset="0"/>
                <a:ea typeface="Times New Roman" panose="02020603050405020304" pitchFamily="18" charset="0"/>
                <a:cs typeface="Arial" panose="020B0604020202020204" pitchFamily="34" charset="0"/>
              </a:rPr>
              <a:t>.</a:t>
            </a:r>
            <a:endParaRPr lang="en-US" i="1">
              <a:latin typeface="Arial" panose="020B0604020202020204" pitchFamily="34" charset="0"/>
              <a:cs typeface="Arial" panose="020B0604020202020204" pitchFamily="34" charset="0"/>
            </a:endParaRPr>
          </a:p>
        </p:txBody>
      </p:sp>
      <p:pic>
        <p:nvPicPr>
          <p:cNvPr id="7" name="Google Shape;106;p1">
            <a:extLst>
              <a:ext uri="{FF2B5EF4-FFF2-40B4-BE49-F238E27FC236}">
                <a16:creationId xmlns:a16="http://schemas.microsoft.com/office/drawing/2014/main" id="{543CA0B7-4486-6D8D-380C-C4D3364D88C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2441398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679B2-C8A2-FFCB-D4AC-7904EABE1135}"/>
              </a:ext>
            </a:extLst>
          </p:cNvPr>
          <p:cNvSpPr>
            <a:spLocks noGrp="1"/>
          </p:cNvSpPr>
          <p:nvPr>
            <p:ph type="title"/>
          </p:nvPr>
        </p:nvSpPr>
        <p:spPr/>
        <p:txBody>
          <a:bodyPr/>
          <a:lstStyle/>
          <a:p>
            <a:r>
              <a:rPr lang="en-US" b="1" u="sng">
                <a:latin typeface="Arial" panose="020B0604020202020204" pitchFamily="34" charset="0"/>
                <a:cs typeface="Arial" panose="020B0604020202020204" pitchFamily="34" charset="0"/>
              </a:rPr>
              <a:t>Situational Awareness</a:t>
            </a:r>
            <a:r>
              <a:rPr lang="en-US">
                <a:latin typeface="Arial" panose="020B0604020202020204" pitchFamily="34" charset="0"/>
                <a:cs typeface="Arial" panose="020B0604020202020204" pitchFamily="34" charset="0"/>
              </a:rPr>
              <a:t>: </a:t>
            </a:r>
            <a:r>
              <a:rPr lang="en-US" i="1">
                <a:latin typeface="Arial" panose="020B0604020202020204" pitchFamily="34" charset="0"/>
                <a:cs typeface="Arial" panose="020B0604020202020204" pitchFamily="34" charset="0"/>
              </a:rPr>
              <a:t>Hollywood</a:t>
            </a:r>
          </a:p>
        </p:txBody>
      </p:sp>
      <p:sp>
        <p:nvSpPr>
          <p:cNvPr id="5" name="Content Placeholder 4">
            <a:extLst>
              <a:ext uri="{FF2B5EF4-FFF2-40B4-BE49-F238E27FC236}">
                <a16:creationId xmlns:a16="http://schemas.microsoft.com/office/drawing/2014/main" id="{89737495-2842-7144-4E35-AB5DE28F41A4}"/>
              </a:ext>
            </a:extLst>
          </p:cNvPr>
          <p:cNvSpPr>
            <a:spLocks noGrp="1"/>
          </p:cNvSpPr>
          <p:nvPr>
            <p:ph idx="1"/>
          </p:nvPr>
        </p:nvSpPr>
        <p:spPr>
          <a:xfrm>
            <a:off x="-1182" y="2062717"/>
            <a:ext cx="12197497" cy="3466214"/>
          </a:xfrm>
          <a:solidFill>
            <a:srgbClr val="FFFF00">
              <a:alpha val="30000"/>
            </a:srgbClr>
          </a:solidFill>
        </p:spPr>
        <p:txBody>
          <a:bodyPr>
            <a:normAutofit/>
          </a:bodyPr>
          <a:lstStyle/>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	</a:t>
            </a:r>
            <a:r>
              <a:rPr lang="en-US">
                <a:solidFill>
                  <a:schemeClr val="bg1">
                    <a:lumMod val="50000"/>
                  </a:schemeClr>
                </a:solidFill>
                <a:latin typeface="Arial" panose="020B0604020202020204" pitchFamily="34" charset="0"/>
                <a:cs typeface="Arial" panose="020B0604020202020204" pitchFamily="34" charset="0"/>
              </a:rPr>
              <a:t>Version</a:t>
            </a:r>
            <a:r>
              <a:rPr lang="en-US">
                <a:latin typeface="Arial" panose="020B0604020202020204" pitchFamily="34" charset="0"/>
                <a:cs typeface="Arial" panose="020B0604020202020204" pitchFamily="34" charset="0"/>
              </a:rPr>
              <a:t> </a:t>
            </a:r>
            <a:r>
              <a:rPr lang="en-US">
                <a:solidFill>
                  <a:srgbClr val="FF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One</a:t>
            </a:r>
            <a:r>
              <a:rPr lang="en-US">
                <a:latin typeface="Arial" panose="020B0604020202020204" pitchFamily="34" charset="0"/>
                <a:cs typeface="Arial" panose="020B0604020202020204" pitchFamily="34" charset="0"/>
              </a:rPr>
              <a:t>: 33 seconds</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		</a:t>
            </a:r>
            <a:r>
              <a:rPr lang="en-US">
                <a:solidFill>
                  <a:schemeClr val="bg1">
                    <a:lumMod val="50000"/>
                  </a:schemeClr>
                </a:solidFill>
                <a:latin typeface="Arial" panose="020B0604020202020204" pitchFamily="34" charset="0"/>
                <a:cs typeface="Arial" panose="020B0604020202020204" pitchFamily="34" charset="0"/>
              </a:rPr>
              <a:t>Version</a:t>
            </a:r>
            <a:r>
              <a:rPr lang="en-US">
                <a:latin typeface="Arial" panose="020B0604020202020204" pitchFamily="34" charset="0"/>
                <a:cs typeface="Arial" panose="020B0604020202020204" pitchFamily="34" charset="0"/>
              </a:rPr>
              <a:t> </a:t>
            </a:r>
            <a:r>
              <a:rPr lang="en-US">
                <a:solidFill>
                  <a:srgbClr val="FF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Two</a:t>
            </a:r>
            <a:r>
              <a:rPr lang="en-US">
                <a:latin typeface="Arial" panose="020B0604020202020204" pitchFamily="34" charset="0"/>
                <a:cs typeface="Arial" panose="020B0604020202020204" pitchFamily="34" charset="0"/>
              </a:rPr>
              <a:t>: 1minunte &amp; 36 seconds</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			</a:t>
            </a:r>
            <a:r>
              <a:rPr lang="en-US">
                <a:solidFill>
                  <a:schemeClr val="bg1">
                    <a:lumMod val="50000"/>
                  </a:schemeClr>
                </a:solidFill>
                <a:latin typeface="Arial" panose="020B0604020202020204" pitchFamily="34" charset="0"/>
                <a:cs typeface="Arial" panose="020B0604020202020204" pitchFamily="34" charset="0"/>
              </a:rPr>
              <a:t>Version</a:t>
            </a:r>
            <a:r>
              <a:rPr lang="en-US">
                <a:latin typeface="Arial" panose="020B0604020202020204" pitchFamily="34" charset="0"/>
                <a:cs typeface="Arial" panose="020B0604020202020204" pitchFamily="34" charset="0"/>
              </a:rPr>
              <a:t> </a:t>
            </a:r>
            <a:r>
              <a:rPr lang="en-US">
                <a:solidFill>
                  <a:srgbClr val="FF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Three</a:t>
            </a:r>
            <a:r>
              <a:rPr lang="en-US">
                <a:latin typeface="Arial" panose="020B0604020202020204" pitchFamily="34" charset="0"/>
                <a:cs typeface="Arial" panose="020B0604020202020204" pitchFamily="34" charset="0"/>
              </a:rPr>
              <a:t>: 1minute &amp; 26 seconds</a:t>
            </a:r>
          </a:p>
          <a:p>
            <a:pPr marL="0" indent="0">
              <a:buNone/>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pic>
        <p:nvPicPr>
          <p:cNvPr id="6" name="Google Shape;106;p1">
            <a:extLst>
              <a:ext uri="{FF2B5EF4-FFF2-40B4-BE49-F238E27FC236}">
                <a16:creationId xmlns:a16="http://schemas.microsoft.com/office/drawing/2014/main" id="{DEA0FB54-75CA-395A-85E0-F8D3B6FA4631}"/>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6722330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B3D36-2F02-02EE-BAF9-EA8CB70897C7}"/>
              </a:ext>
            </a:extLst>
          </p:cNvPr>
          <p:cNvSpPr>
            <a:spLocks noGrp="1"/>
          </p:cNvSpPr>
          <p:nvPr>
            <p:ph type="title"/>
          </p:nvPr>
        </p:nvSpPr>
        <p:spPr/>
        <p:txBody>
          <a:bodyPr>
            <a:normAutofit/>
          </a:bodyPr>
          <a:lstStyle/>
          <a:p>
            <a:r>
              <a:rPr lang="en-US" sz="3600" b="1" u="sng">
                <a:latin typeface="Arial" panose="020B0604020202020204" pitchFamily="34" charset="0"/>
                <a:cs typeface="Arial" panose="020B0604020202020204" pitchFamily="34" charset="0"/>
              </a:rPr>
              <a:t>Situational Awareness Errors</a:t>
            </a:r>
          </a:p>
        </p:txBody>
      </p:sp>
      <p:pic>
        <p:nvPicPr>
          <p:cNvPr id="5" name="Picture 4" descr="Situational Awareness is your best survival tool - learn to use it - Paratus">
            <a:extLst>
              <a:ext uri="{FF2B5EF4-FFF2-40B4-BE49-F238E27FC236}">
                <a16:creationId xmlns:a16="http://schemas.microsoft.com/office/drawing/2014/main" id="{0BC73E07-69CA-24E2-D692-7E2A4FD5C81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3725" y="1779269"/>
            <a:ext cx="4113692" cy="3004603"/>
          </a:xfrm>
          <a:prstGeom prst="rect">
            <a:avLst/>
          </a:prstGeom>
          <a:noFill/>
          <a:ln>
            <a:noFill/>
          </a:ln>
        </p:spPr>
      </p:pic>
      <p:pic>
        <p:nvPicPr>
          <p:cNvPr id="6" name="Picture 5" descr="Alligators help protect bird nests - but still snack on chicks | New  Scientist">
            <a:extLst>
              <a:ext uri="{FF2B5EF4-FFF2-40B4-BE49-F238E27FC236}">
                <a16:creationId xmlns:a16="http://schemas.microsoft.com/office/drawing/2014/main" id="{B3ECA15E-6EE6-790C-B22C-5D2C7F7FAC3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7086" y="1502786"/>
            <a:ext cx="3971600" cy="2846588"/>
          </a:xfrm>
          <a:prstGeom prst="rect">
            <a:avLst/>
          </a:prstGeom>
          <a:noFill/>
          <a:ln>
            <a:noFill/>
          </a:ln>
        </p:spPr>
      </p:pic>
      <p:sp>
        <p:nvSpPr>
          <p:cNvPr id="9" name="Rectangle 8">
            <a:extLst>
              <a:ext uri="{FF2B5EF4-FFF2-40B4-BE49-F238E27FC236}">
                <a16:creationId xmlns:a16="http://schemas.microsoft.com/office/drawing/2014/main" id="{D75043DE-E7EB-8E57-0160-7CFE9584AF54}"/>
              </a:ext>
            </a:extLst>
          </p:cNvPr>
          <p:cNvSpPr/>
          <p:nvPr/>
        </p:nvSpPr>
        <p:spPr>
          <a:xfrm>
            <a:off x="680225" y="4527793"/>
            <a:ext cx="1739590" cy="165847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panose="020B0604020202020204" pitchFamily="34" charset="0"/>
                <a:cs typeface="Arial" panose="020B0604020202020204" pitchFamily="34" charset="0"/>
              </a:rPr>
              <a:t>Failure to perceive relevant information</a:t>
            </a:r>
          </a:p>
        </p:txBody>
      </p:sp>
      <p:sp>
        <p:nvSpPr>
          <p:cNvPr id="10" name="Rectangle 9">
            <a:extLst>
              <a:ext uri="{FF2B5EF4-FFF2-40B4-BE49-F238E27FC236}">
                <a16:creationId xmlns:a16="http://schemas.microsoft.com/office/drawing/2014/main" id="{D78474D2-014B-A023-60B8-84B9B9330200}"/>
              </a:ext>
            </a:extLst>
          </p:cNvPr>
          <p:cNvSpPr/>
          <p:nvPr/>
        </p:nvSpPr>
        <p:spPr>
          <a:xfrm>
            <a:off x="8038891" y="673551"/>
            <a:ext cx="1739590" cy="165847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panose="020B0604020202020204" pitchFamily="34" charset="0"/>
                <a:cs typeface="Arial" panose="020B0604020202020204" pitchFamily="34" charset="0"/>
              </a:rPr>
              <a:t>Failure to comprehend the meaning of available information</a:t>
            </a:r>
          </a:p>
        </p:txBody>
      </p:sp>
      <p:pic>
        <p:nvPicPr>
          <p:cNvPr id="13" name="Picture 12">
            <a:extLst>
              <a:ext uri="{FF2B5EF4-FFF2-40B4-BE49-F238E27FC236}">
                <a16:creationId xmlns:a16="http://schemas.microsoft.com/office/drawing/2014/main" id="{4C93D67C-F155-7352-5530-3F59D91C00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05780" y="3429000"/>
            <a:ext cx="3122495" cy="3185101"/>
          </a:xfrm>
          <a:prstGeom prst="rect">
            <a:avLst/>
          </a:prstGeom>
        </p:spPr>
      </p:pic>
      <p:sp>
        <p:nvSpPr>
          <p:cNvPr id="14" name="Rectangle 13">
            <a:extLst>
              <a:ext uri="{FF2B5EF4-FFF2-40B4-BE49-F238E27FC236}">
                <a16:creationId xmlns:a16="http://schemas.microsoft.com/office/drawing/2014/main" id="{F22A432C-1A48-092E-231C-54DA38D1FA9F}"/>
              </a:ext>
            </a:extLst>
          </p:cNvPr>
          <p:cNvSpPr/>
          <p:nvPr/>
        </p:nvSpPr>
        <p:spPr>
          <a:xfrm>
            <a:off x="10203947" y="2325005"/>
            <a:ext cx="1739590" cy="165847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panose="020B0604020202020204" pitchFamily="34" charset="0"/>
                <a:cs typeface="Arial" panose="020B0604020202020204" pitchFamily="34" charset="0"/>
              </a:rPr>
              <a:t>Failure to project, anticipate or plan</a:t>
            </a:r>
          </a:p>
        </p:txBody>
      </p:sp>
      <p:pic>
        <p:nvPicPr>
          <p:cNvPr id="4" name="Google Shape;106;p1">
            <a:extLst>
              <a:ext uri="{FF2B5EF4-FFF2-40B4-BE49-F238E27FC236}">
                <a16:creationId xmlns:a16="http://schemas.microsoft.com/office/drawing/2014/main" id="{246CF8BB-E35F-0977-4A6A-8B02C5200863}"/>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0387104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DA6E6-1B67-F010-3D64-D76BEF60AF1A}"/>
              </a:ext>
            </a:extLst>
          </p:cNvPr>
          <p:cNvSpPr>
            <a:spLocks noGrp="1"/>
          </p:cNvSpPr>
          <p:nvPr>
            <p:ph type="title"/>
          </p:nvPr>
        </p:nvSpPr>
        <p:spPr/>
        <p:txBody>
          <a:bodyPr/>
          <a:lstStyle/>
          <a:p>
            <a:r>
              <a:rPr lang="en-US" b="1" u="sng">
                <a:latin typeface="Arial" panose="020B0604020202020204" pitchFamily="34" charset="0"/>
                <a:cs typeface="Arial" panose="020B0604020202020204" pitchFamily="34" charset="0"/>
              </a:rPr>
              <a:t>Building Situational Awareness</a:t>
            </a:r>
          </a:p>
        </p:txBody>
      </p:sp>
      <p:sp>
        <p:nvSpPr>
          <p:cNvPr id="3" name="Content Placeholder 2">
            <a:extLst>
              <a:ext uri="{FF2B5EF4-FFF2-40B4-BE49-F238E27FC236}">
                <a16:creationId xmlns:a16="http://schemas.microsoft.com/office/drawing/2014/main" id="{5BCFF0D3-D97F-8418-AA31-D0877ED07DAD}"/>
              </a:ext>
            </a:extLst>
          </p:cNvPr>
          <p:cNvSpPr>
            <a:spLocks noGrp="1"/>
          </p:cNvSpPr>
          <p:nvPr>
            <p:ph idx="1"/>
          </p:nvPr>
        </p:nvSpPr>
        <p:spPr/>
        <p:txBody>
          <a:bodyPr>
            <a:normAutofit/>
          </a:bodyPr>
          <a:lstStyle/>
          <a:p>
            <a:r>
              <a:rPr lang="en-US" sz="3200">
                <a:latin typeface="Arial" panose="020B0604020202020204" pitchFamily="34" charset="0"/>
                <a:cs typeface="Arial" panose="020B0604020202020204" pitchFamily="34" charset="0"/>
              </a:rPr>
              <a:t> Understanding the body’s stress response</a:t>
            </a:r>
          </a:p>
          <a:p>
            <a:r>
              <a:rPr lang="en-US" sz="3200">
                <a:latin typeface="Arial" panose="020B0604020202020204" pitchFamily="34" charset="0"/>
                <a:cs typeface="Arial" panose="020B0604020202020204" pitchFamily="34" charset="0"/>
              </a:rPr>
              <a:t> Incorporating Cooper’s Color Codes </a:t>
            </a:r>
          </a:p>
          <a:p>
            <a:r>
              <a:rPr lang="en-US" sz="3200">
                <a:latin typeface="Arial" panose="020B0604020202020204" pitchFamily="34" charset="0"/>
                <a:cs typeface="Arial" panose="020B0604020202020204" pitchFamily="34" charset="0"/>
              </a:rPr>
              <a:t> Being familiar with the O.O.D.A. Loop</a:t>
            </a:r>
          </a:p>
          <a:p>
            <a:r>
              <a:rPr lang="en-US" sz="3200">
                <a:latin typeface="Arial" panose="020B0604020202020204" pitchFamily="34" charset="0"/>
                <a:cs typeface="Arial" panose="020B0604020202020204" pitchFamily="34" charset="0"/>
              </a:rPr>
              <a:t> Practicing The 5 W’s </a:t>
            </a:r>
          </a:p>
        </p:txBody>
      </p:sp>
      <p:pic>
        <p:nvPicPr>
          <p:cNvPr id="5" name="Google Shape;106;p1">
            <a:extLst>
              <a:ext uri="{FF2B5EF4-FFF2-40B4-BE49-F238E27FC236}">
                <a16:creationId xmlns:a16="http://schemas.microsoft.com/office/drawing/2014/main" id="{3DCF938E-B677-B487-2314-70E0CC61D9A6}"/>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6534338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3A110-4833-81E0-0C75-9D94F4B58EA2}"/>
              </a:ext>
            </a:extLst>
          </p:cNvPr>
          <p:cNvSpPr>
            <a:spLocks noGrp="1"/>
          </p:cNvSpPr>
          <p:nvPr>
            <p:ph type="title"/>
          </p:nvPr>
        </p:nvSpPr>
        <p:spPr/>
        <p:txBody>
          <a:bodyPr/>
          <a:lstStyle/>
          <a:p>
            <a:r>
              <a:rPr lang="en-US" b="1" u="sng">
                <a:latin typeface="Arial" panose="020B0604020202020204" pitchFamily="34" charset="0"/>
                <a:cs typeface="Arial" panose="020B0604020202020204" pitchFamily="34" charset="0"/>
              </a:rPr>
              <a:t>Flight, Flight or Freeze</a:t>
            </a:r>
            <a:r>
              <a:rPr lang="en-US" b="1">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t>
            </a:r>
            <a:r>
              <a:rPr lang="en-US" i="1">
                <a:latin typeface="Arial" panose="020B0604020202020204" pitchFamily="34" charset="0"/>
                <a:cs typeface="Arial" panose="020B0604020202020204" pitchFamily="34" charset="0"/>
              </a:rPr>
              <a:t>The Brain</a:t>
            </a:r>
          </a:p>
        </p:txBody>
      </p:sp>
      <p:sp>
        <p:nvSpPr>
          <p:cNvPr id="3" name="Content Placeholder 2">
            <a:extLst>
              <a:ext uri="{FF2B5EF4-FFF2-40B4-BE49-F238E27FC236}">
                <a16:creationId xmlns:a16="http://schemas.microsoft.com/office/drawing/2014/main" id="{F75C315D-6132-E501-05BD-D3FF347EB58A}"/>
              </a:ext>
            </a:extLst>
          </p:cNvPr>
          <p:cNvSpPr>
            <a:spLocks noGrp="1"/>
          </p:cNvSpPr>
          <p:nvPr>
            <p:ph idx="1"/>
          </p:nvPr>
        </p:nvSpPr>
        <p:spPr>
          <a:xfrm>
            <a:off x="7476564" y="1920709"/>
            <a:ext cx="4456893" cy="4171477"/>
          </a:xfrm>
        </p:spPr>
        <p:txBody>
          <a:bodyPr>
            <a:noAutofit/>
          </a:bodyPr>
          <a:lstStyle/>
          <a:p>
            <a:pPr marL="0" indent="0">
              <a:lnSpc>
                <a:spcPct val="120000"/>
              </a:lnSpc>
              <a:buNone/>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Moments of immediate and elongated stress (threats to location, life or bodily harm) can change one’s ability to make rational decisions. Intense stress impacts the brain and body in such a way that </a:t>
            </a:r>
            <a:r>
              <a:rPr lang="en-US" sz="2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we can quickly go into fight, flight or freeze without being aware we have a choice. </a:t>
            </a:r>
            <a:endParaRPr lang="en-US" sz="2200" b="1">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2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CD5CFF4-4EB0-F757-E894-BC90106F677A}"/>
              </a:ext>
            </a:extLst>
          </p:cNvPr>
          <p:cNvSpPr>
            <a:spLocks noChangeArrowheads="1"/>
          </p:cNvSpPr>
          <p:nvPr/>
        </p:nvSpPr>
        <p:spPr bwMode="auto">
          <a:xfrm>
            <a:off x="4101548" y="2326802"/>
            <a:ext cx="25193084" cy="5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5" name="Picture 2042524222" descr="All Threats are NOT Created Equal">
            <a:extLst>
              <a:ext uri="{FF2B5EF4-FFF2-40B4-BE49-F238E27FC236}">
                <a16:creationId xmlns:a16="http://schemas.microsoft.com/office/drawing/2014/main" id="{0974462B-63D4-9A28-5F57-4DAE2B75A1F2}"/>
              </a:ext>
            </a:extLst>
          </p:cNvPr>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485886" y="1858165"/>
            <a:ext cx="6447197" cy="409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4B6E5E-183E-C2F0-7E64-B7DD3E2D2D31}"/>
              </a:ext>
            </a:extLst>
          </p:cNvPr>
          <p:cNvSpPr txBox="1"/>
          <p:nvPr/>
        </p:nvSpPr>
        <p:spPr>
          <a:xfrm>
            <a:off x="677599" y="6044640"/>
            <a:ext cx="6398718" cy="369332"/>
          </a:xfrm>
          <a:prstGeom prst="rect">
            <a:avLst/>
          </a:prstGeom>
          <a:noFill/>
        </p:spPr>
        <p:txBody>
          <a:bodyPr wrap="square" rtlCol="0">
            <a:spAutoFit/>
          </a:bodyPr>
          <a:lstStyle/>
          <a:p>
            <a:r>
              <a:rPr lang="en-US" i="1">
                <a:solidFill>
                  <a:srgbClr val="FF0000"/>
                </a:solidFill>
                <a:latin typeface="Arial" panose="020B0604020202020204" pitchFamily="34" charset="0"/>
                <a:cs typeface="Arial" panose="020B0604020202020204" pitchFamily="34" charset="0"/>
              </a:rPr>
              <a:t>Prefrontal connections to other brain areas are diminished</a:t>
            </a:r>
          </a:p>
        </p:txBody>
      </p:sp>
      <p:cxnSp>
        <p:nvCxnSpPr>
          <p:cNvPr id="7" name="Straight Connector 6">
            <a:extLst>
              <a:ext uri="{FF2B5EF4-FFF2-40B4-BE49-F238E27FC236}">
                <a16:creationId xmlns:a16="http://schemas.microsoft.com/office/drawing/2014/main" id="{2C1A4F57-BAC0-EE12-2EC0-13A56266CF27}"/>
              </a:ext>
            </a:extLst>
          </p:cNvPr>
          <p:cNvCxnSpPr>
            <a:cxnSpLocks/>
          </p:cNvCxnSpPr>
          <p:nvPr/>
        </p:nvCxnSpPr>
        <p:spPr>
          <a:xfrm flipV="1">
            <a:off x="7300907" y="1920709"/>
            <a:ext cx="0" cy="40318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oogle Shape;106;p1">
            <a:extLst>
              <a:ext uri="{FF2B5EF4-FFF2-40B4-BE49-F238E27FC236}">
                <a16:creationId xmlns:a16="http://schemas.microsoft.com/office/drawing/2014/main" id="{D285B2A3-27DA-2008-3DC0-C23B339789DC}"/>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1625507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06;p1">
            <a:extLst>
              <a:ext uri="{FF2B5EF4-FFF2-40B4-BE49-F238E27FC236}">
                <a16:creationId xmlns:a16="http://schemas.microsoft.com/office/drawing/2014/main" id="{F247C9B5-1017-2327-7F28-814F0260167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
        <p:nvSpPr>
          <p:cNvPr id="2" name="Title 1">
            <a:extLst>
              <a:ext uri="{FF2B5EF4-FFF2-40B4-BE49-F238E27FC236}">
                <a16:creationId xmlns:a16="http://schemas.microsoft.com/office/drawing/2014/main" id="{68A16C2B-441F-5203-ED00-02DFDCC3339D}"/>
              </a:ext>
            </a:extLst>
          </p:cNvPr>
          <p:cNvSpPr>
            <a:spLocks noGrp="1"/>
          </p:cNvSpPr>
          <p:nvPr>
            <p:ph type="title"/>
          </p:nvPr>
        </p:nvSpPr>
        <p:spPr/>
        <p:txBody>
          <a:bodyPr/>
          <a:lstStyle/>
          <a:p>
            <a:r>
              <a:rPr lang="en-US" b="1" u="sng">
                <a:latin typeface="Arial" panose="020B0604020202020204" pitchFamily="34" charset="0"/>
                <a:cs typeface="Arial" panose="020B0604020202020204" pitchFamily="34" charset="0"/>
              </a:rPr>
              <a:t>Fight, Flight or Freeze</a:t>
            </a:r>
            <a:r>
              <a:rPr lang="en-US" b="1">
                <a:latin typeface="Arial" panose="020B0604020202020204" pitchFamily="34" charset="0"/>
                <a:cs typeface="Arial" panose="020B0604020202020204" pitchFamily="34" charset="0"/>
              </a:rPr>
              <a:t>: </a:t>
            </a:r>
            <a:r>
              <a:rPr lang="en-US" i="1">
                <a:latin typeface="Arial" panose="020B0604020202020204" pitchFamily="34" charset="0"/>
                <a:cs typeface="Arial" panose="020B0604020202020204" pitchFamily="34" charset="0"/>
              </a:rPr>
              <a:t>The Body</a:t>
            </a:r>
            <a:endParaRPr lang="en-US" b="1" i="1" u="sng">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893843A-97DA-4E67-6EC4-7070BC18B552}"/>
              </a:ext>
            </a:extLst>
          </p:cNvPr>
          <p:cNvSpPr>
            <a:spLocks noChangeArrowheads="1"/>
          </p:cNvSpPr>
          <p:nvPr/>
        </p:nvSpPr>
        <p:spPr bwMode="auto">
          <a:xfrm>
            <a:off x="609599" y="1852052"/>
            <a:ext cx="2716488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123" name="Picture 2" descr="Understanding the Flight or Fight Response ®">
            <a:extLst>
              <a:ext uri="{FF2B5EF4-FFF2-40B4-BE49-F238E27FC236}">
                <a16:creationId xmlns:a16="http://schemas.microsoft.com/office/drawing/2014/main" id="{CE3677FD-006B-D6D6-7013-ECFB029DA38D}"/>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609599" y="1852053"/>
            <a:ext cx="6019963" cy="3849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4BE792-D18B-B554-91E8-B92C410442AC}"/>
              </a:ext>
            </a:extLst>
          </p:cNvPr>
          <p:cNvSpPr txBox="1"/>
          <p:nvPr/>
        </p:nvSpPr>
        <p:spPr>
          <a:xfrm>
            <a:off x="7468119" y="1874911"/>
            <a:ext cx="4374779" cy="3693319"/>
          </a:xfrm>
          <a:prstGeom prst="rect">
            <a:avLst/>
          </a:prstGeom>
          <a:noFill/>
        </p:spPr>
        <p:txBody>
          <a:bodyPr wrap="square" rtlCol="0">
            <a:spAutoFit/>
          </a:bodyPr>
          <a:lstStyle/>
          <a:p>
            <a:r>
              <a:rPr lang="en-US" sz="2600" kern="0">
                <a:solidFill>
                  <a:srgbClr val="1E1E1E"/>
                </a:solidFill>
                <a:effectLst/>
                <a:latin typeface="Arial" panose="020B0604020202020204" pitchFamily="34" charset="0"/>
                <a:ea typeface="Times New Roman" panose="02020603050405020304" pitchFamily="18" charset="0"/>
                <a:cs typeface="Arial" panose="020B0604020202020204" pitchFamily="34" charset="0"/>
              </a:rPr>
              <a:t>This combination of reactions to stress is also known as the "fight-or-flight” because it evolved as a survival mechanism, </a:t>
            </a:r>
            <a:r>
              <a:rPr lang="en-US" sz="2600" b="1" kern="0">
                <a:solidFill>
                  <a:srgbClr val="1E1E1E"/>
                </a:solidFill>
                <a:effectLst/>
                <a:latin typeface="Arial" panose="020B0604020202020204" pitchFamily="34" charset="0"/>
                <a:ea typeface="Times New Roman" panose="02020603050405020304" pitchFamily="18" charset="0"/>
                <a:cs typeface="Arial" panose="020B0604020202020204" pitchFamily="34" charset="0"/>
              </a:rPr>
              <a:t>enabling people and other mammals to react quickly to life-threatening situations.</a:t>
            </a:r>
            <a:r>
              <a:rPr lang="en-US" sz="2600" b="1">
                <a:effectLst/>
                <a:latin typeface="Arial" panose="020B0604020202020204" pitchFamily="34" charset="0"/>
                <a:cs typeface="Arial" panose="020B0604020202020204" pitchFamily="34" charset="0"/>
              </a:rPr>
              <a:t> </a:t>
            </a:r>
            <a:endParaRPr lang="en-US" sz="2600"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70B270C-80C6-9BDF-BC20-511D32C76F68}"/>
              </a:ext>
            </a:extLst>
          </p:cNvPr>
          <p:cNvSpPr txBox="1"/>
          <p:nvPr/>
        </p:nvSpPr>
        <p:spPr>
          <a:xfrm>
            <a:off x="1" y="6145648"/>
            <a:ext cx="12192000" cy="369320"/>
          </a:xfrm>
          <a:prstGeom prst="rect">
            <a:avLst/>
          </a:prstGeom>
          <a:solidFill>
            <a:srgbClr val="FFFF00">
              <a:alpha val="30000"/>
            </a:srgbClr>
          </a:solidFill>
        </p:spPr>
        <p:txBody>
          <a:bodyPr wrap="square">
            <a:spAutoFit/>
          </a:bodyPr>
          <a:lstStyle/>
          <a:p>
            <a:pPr algn="ctr"/>
            <a:r>
              <a:rPr lang="en-US" kern="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I</a:t>
            </a:r>
            <a:r>
              <a:rPr lang="en-US" kern="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mpact on the body and brain </a:t>
            </a:r>
            <a:r>
              <a:rPr lang="en-US" kern="0">
                <a:effectLst/>
                <a:latin typeface="Arial" panose="020B0604020202020204" pitchFamily="34" charset="0"/>
                <a:ea typeface="Times New Roman" panose="02020603050405020304" pitchFamily="18" charset="0"/>
                <a:cs typeface="Arial" panose="020B0604020202020204" pitchFamily="34" charset="0"/>
              </a:rPr>
              <a:t>(</a:t>
            </a:r>
            <a:r>
              <a:rPr lang="en-US" u="sng" kern="0">
                <a:solidFill>
                  <a:srgbClr val="FF0000"/>
                </a:solidFill>
                <a:effectLst/>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Video</a:t>
            </a:r>
            <a:r>
              <a:rPr lang="en-US" kern="0">
                <a:effectLst/>
                <a:latin typeface="Arial" panose="020B0604020202020204" pitchFamily="34" charset="0"/>
                <a:ea typeface="Times New Roman" panose="02020603050405020304" pitchFamily="18" charset="0"/>
                <a:cs typeface="Arial" panose="020B0604020202020204" pitchFamily="34" charset="0"/>
              </a:rPr>
              <a:t>)</a:t>
            </a:r>
            <a:endParaRPr lang="en-US">
              <a:solidFill>
                <a:schemeClr val="tx1">
                  <a:lumMod val="50000"/>
                  <a:lumOff val="50000"/>
                </a:schemeClr>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CAE6436-97EC-BE23-17BE-32E27BFF7433}"/>
              </a:ext>
            </a:extLst>
          </p:cNvPr>
          <p:cNvCxnSpPr>
            <a:cxnSpLocks/>
          </p:cNvCxnSpPr>
          <p:nvPr/>
        </p:nvCxnSpPr>
        <p:spPr>
          <a:xfrm flipV="1">
            <a:off x="7109521" y="1897771"/>
            <a:ext cx="0" cy="3824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9718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F79319-5716-C9DA-A550-EDB50BD45C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800" y="-316089"/>
            <a:ext cx="10566400" cy="5943600"/>
          </a:xfrm>
          <a:prstGeom prst="rect">
            <a:avLst/>
          </a:prstGeom>
        </p:spPr>
      </p:pic>
      <p:sp>
        <p:nvSpPr>
          <p:cNvPr id="6" name="TextBox 5">
            <a:extLst>
              <a:ext uri="{FF2B5EF4-FFF2-40B4-BE49-F238E27FC236}">
                <a16:creationId xmlns:a16="http://schemas.microsoft.com/office/drawing/2014/main" id="{6CB97947-6597-CCB4-6D88-9EEA93B89E11}"/>
              </a:ext>
            </a:extLst>
          </p:cNvPr>
          <p:cNvSpPr txBox="1"/>
          <p:nvPr/>
        </p:nvSpPr>
        <p:spPr>
          <a:xfrm>
            <a:off x="0" y="5627511"/>
            <a:ext cx="12192000" cy="430887"/>
          </a:xfrm>
          <a:prstGeom prst="rect">
            <a:avLst/>
          </a:prstGeom>
          <a:solidFill>
            <a:srgbClr val="FFFF00">
              <a:alpha val="29759"/>
            </a:srgbClr>
          </a:solidFill>
        </p:spPr>
        <p:txBody>
          <a:bodyPr wrap="square">
            <a:spAutoFit/>
          </a:bodyPr>
          <a:lstStyle/>
          <a:p>
            <a:pPr marL="0" marR="0" algn="ctr">
              <a:spcBef>
                <a:spcPts val="0"/>
              </a:spcBef>
              <a:spcAft>
                <a:spcPts val="0"/>
              </a:spcAft>
            </a:pPr>
            <a:r>
              <a:rPr lang="en-US" sz="220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A short</a:t>
            </a:r>
            <a:r>
              <a:rPr lang="en-US" sz="2200">
                <a:effectLst/>
                <a:latin typeface="Arial" panose="020B0604020202020204" pitchFamily="34" charset="0"/>
                <a:ea typeface="Times New Roman" panose="02020603050405020304" pitchFamily="18" charset="0"/>
                <a:cs typeface="Arial" panose="020B0604020202020204" pitchFamily="34" charset="0"/>
              </a:rPr>
              <a:t> </a:t>
            </a:r>
            <a:r>
              <a:rPr lang="en-US" sz="2200" u="sng">
                <a:solidFill>
                  <a:srgbClr val="FF0000"/>
                </a:solidFill>
                <a:effectLst/>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video</a:t>
            </a:r>
            <a:r>
              <a:rPr lang="en-US" sz="2200">
                <a:effectLst/>
                <a:latin typeface="Arial" panose="020B0604020202020204" pitchFamily="34" charset="0"/>
                <a:ea typeface="Times New Roman" panose="02020603050405020304" pitchFamily="18" charset="0"/>
                <a:cs typeface="Arial" panose="020B0604020202020204" pitchFamily="34" charset="0"/>
              </a:rPr>
              <a:t> </a:t>
            </a:r>
            <a:r>
              <a:rPr lang="en-US" sz="220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describing Cooper’s color codes </a:t>
            </a:r>
            <a:r>
              <a:rPr lang="en-US" sz="220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for</a:t>
            </a:r>
            <a:r>
              <a:rPr lang="en-US" sz="220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 more context</a:t>
            </a:r>
            <a:r>
              <a:rPr lang="en-US" sz="2200">
                <a:effectLst/>
                <a:latin typeface="Arial" panose="020B0604020202020204" pitchFamily="34" charset="0"/>
                <a:ea typeface="Times New Roman" panose="02020603050405020304" pitchFamily="18" charset="0"/>
                <a:cs typeface="Arial" panose="020B0604020202020204" pitchFamily="34" charset="0"/>
              </a:rPr>
              <a:t> </a:t>
            </a:r>
          </a:p>
        </p:txBody>
      </p:sp>
      <p:pic>
        <p:nvPicPr>
          <p:cNvPr id="7" name="Google Shape;106;p1">
            <a:extLst>
              <a:ext uri="{FF2B5EF4-FFF2-40B4-BE49-F238E27FC236}">
                <a16:creationId xmlns:a16="http://schemas.microsoft.com/office/drawing/2014/main" id="{FD0DED89-489E-B29C-987D-6D121D4114DE}"/>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44973178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2C1194-1F60-E44E-AE96-AE032EF54D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265" y="446414"/>
            <a:ext cx="11223469" cy="5606583"/>
          </a:xfrm>
          <a:prstGeom prst="rect">
            <a:avLst/>
          </a:prstGeom>
        </p:spPr>
      </p:pic>
      <p:pic>
        <p:nvPicPr>
          <p:cNvPr id="2" name="Google Shape;106;p1">
            <a:extLst>
              <a:ext uri="{FF2B5EF4-FFF2-40B4-BE49-F238E27FC236}">
                <a16:creationId xmlns:a16="http://schemas.microsoft.com/office/drawing/2014/main" id="{88F96CFC-9A8F-490B-822A-33FE5B83A94E}"/>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7085249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06;p1">
            <a:extLst>
              <a:ext uri="{FF2B5EF4-FFF2-40B4-BE49-F238E27FC236}">
                <a16:creationId xmlns:a16="http://schemas.microsoft.com/office/drawing/2014/main" id="{C35E40C5-8C4D-ECB5-EED2-1C2E053F12C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
        <p:nvSpPr>
          <p:cNvPr id="4" name="Rectangle 2">
            <a:extLst>
              <a:ext uri="{FF2B5EF4-FFF2-40B4-BE49-F238E27FC236}">
                <a16:creationId xmlns:a16="http://schemas.microsoft.com/office/drawing/2014/main" id="{0570E7AF-3B17-B8B7-A700-FFEEDA8081B1}"/>
              </a:ext>
            </a:extLst>
          </p:cNvPr>
          <p:cNvSpPr>
            <a:spLocks noChangeArrowheads="1"/>
          </p:cNvSpPr>
          <p:nvPr/>
        </p:nvSpPr>
        <p:spPr bwMode="auto">
          <a:xfrm>
            <a:off x="497541" y="1977464"/>
            <a:ext cx="220603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DB4A7507-F615-D7E8-161B-E87CF12C5791}"/>
              </a:ext>
            </a:extLst>
          </p:cNvPr>
          <p:cNvSpPr txBox="1"/>
          <p:nvPr/>
        </p:nvSpPr>
        <p:spPr>
          <a:xfrm>
            <a:off x="0" y="5745872"/>
            <a:ext cx="12192000" cy="338554"/>
          </a:xfrm>
          <a:prstGeom prst="rect">
            <a:avLst/>
          </a:prstGeom>
          <a:solidFill>
            <a:srgbClr val="FFFF00">
              <a:alpha val="30000"/>
            </a:srgbClr>
          </a:solidFill>
        </p:spPr>
        <p:txBody>
          <a:bodyPr wrap="square">
            <a:spAutoFit/>
          </a:bodyPr>
          <a:lstStyle/>
          <a:p>
            <a:pPr marL="0" marR="0" algn="ctr">
              <a:spcBef>
                <a:spcPts val="0"/>
              </a:spcBef>
              <a:spcAft>
                <a:spcPts val="0"/>
              </a:spcAft>
            </a:pPr>
            <a:r>
              <a:rPr lang="en-US" sz="160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The most common and simplified representation of the OODA loop theory</a:t>
            </a:r>
            <a:r>
              <a:rPr lang="en-US" sz="160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160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the OODA Loop in action: </a:t>
            </a:r>
            <a:r>
              <a:rPr lang="en-US" sz="1600" u="sng">
                <a:solidFill>
                  <a:srgbClr val="FF0000"/>
                </a:solidFill>
                <a:effectLst/>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VIDEO</a:t>
            </a:r>
            <a:endParaRPr lang="en-US" sz="16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7" name="Straight Connector 6">
            <a:extLst>
              <a:ext uri="{FF2B5EF4-FFF2-40B4-BE49-F238E27FC236}">
                <a16:creationId xmlns:a16="http://schemas.microsoft.com/office/drawing/2014/main" id="{0EBED76D-A1EF-DB74-99D8-BA01E5AB8863}"/>
              </a:ext>
            </a:extLst>
          </p:cNvPr>
          <p:cNvCxnSpPr>
            <a:cxnSpLocks/>
          </p:cNvCxnSpPr>
          <p:nvPr/>
        </p:nvCxnSpPr>
        <p:spPr>
          <a:xfrm>
            <a:off x="906677" y="5414683"/>
            <a:ext cx="104471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42D655C-BC8C-24A6-D799-42DE0BB420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4233" y="17310"/>
            <a:ext cx="9643533" cy="5424488"/>
          </a:xfrm>
          <a:prstGeom prst="rect">
            <a:avLst/>
          </a:prstGeom>
        </p:spPr>
      </p:pic>
    </p:spTree>
    <p:extLst>
      <p:ext uri="{BB962C8B-B14F-4D97-AF65-F5344CB8AC3E}">
        <p14:creationId xmlns:p14="http://schemas.microsoft.com/office/powerpoint/2010/main" val="1412576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useBgFill="1">
        <p:nvSpPr>
          <p:cNvPr id="209" name="Rectangle 20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Google Shape;203;g2afd7cfc130_0_7"/>
          <p:cNvSpPr txBox="1">
            <a:spLocks noGrp="1"/>
          </p:cNvSpPr>
          <p:nvPr>
            <p:ph type="title"/>
          </p:nvPr>
        </p:nvSpPr>
        <p:spPr>
          <a:xfrm>
            <a:off x="162671" y="150883"/>
            <a:ext cx="11779204" cy="1314733"/>
          </a:xfrm>
          <a:prstGeom prst="rect">
            <a:avLst/>
          </a:prstGeom>
        </p:spPr>
        <p:txBody>
          <a:bodyPr spcFirstLastPara="1" wrap="square" lIns="91425" tIns="45700" rIns="91425" bIns="45700" anchor="ctr" anchorCtr="0">
            <a:noAutofit/>
          </a:bodyPr>
          <a:lstStyle/>
          <a:p>
            <a:pPr algn="ctr">
              <a:buSzPts val="3960"/>
            </a:pPr>
            <a:r>
              <a:rPr lang="en-US" sz="3600" b="1">
                <a:solidFill>
                  <a:srgbClr val="FFFFFF"/>
                </a:solidFill>
                <a:latin typeface="Arial"/>
                <a:cs typeface="Arial"/>
              </a:rPr>
              <a:t>ALEX CHAPTER 2: HEAD START CLASSROOM</a:t>
            </a:r>
            <a:br>
              <a:rPr lang="en-US" sz="3600" b="1">
                <a:latin typeface="Arial"/>
                <a:cs typeface="Arial"/>
              </a:rPr>
            </a:br>
            <a:r>
              <a:rPr lang="en-US" sz="3600" b="1">
                <a:solidFill>
                  <a:srgbClr val="FFFFFF"/>
                </a:solidFill>
                <a:latin typeface="Arial"/>
                <a:cs typeface="Arial"/>
              </a:rPr>
              <a:t>(2-3 YEARS OLD )</a:t>
            </a:r>
            <a:endParaRPr lang="en-US" sz="3600"/>
          </a:p>
        </p:txBody>
      </p:sp>
      <p:sp>
        <p:nvSpPr>
          <p:cNvPr id="204" name="Google Shape;204;g2afd7cfc130_0_7"/>
          <p:cNvSpPr txBox="1">
            <a:spLocks noGrp="1"/>
          </p:cNvSpPr>
          <p:nvPr>
            <p:ph type="body" idx="1"/>
          </p:nvPr>
        </p:nvSpPr>
        <p:spPr>
          <a:xfrm>
            <a:off x="328423" y="1372756"/>
            <a:ext cx="11086515" cy="5334361"/>
          </a:xfrm>
          <a:prstGeom prst="rect">
            <a:avLst/>
          </a:prstGeom>
        </p:spPr>
        <p:txBody>
          <a:bodyPr spcFirstLastPara="1" lIns="91425" tIns="45700" rIns="91425" bIns="45700" anchor="ctr" anchorCtr="0">
            <a:normAutofit/>
          </a:bodyPr>
          <a:lstStyle/>
          <a:p>
            <a:pPr marL="92075" indent="0">
              <a:spcBef>
                <a:spcPts val="0"/>
              </a:spcBef>
              <a:spcAft>
                <a:spcPts val="600"/>
              </a:spcAft>
              <a:buSzPts val="2150"/>
              <a:buNone/>
            </a:pPr>
            <a:r>
              <a:rPr lang="en-US" sz="2400" b="1"/>
              <a:t>The following </a:t>
            </a:r>
            <a:r>
              <a:rPr lang="en-US" sz="2400" b="1" u="sng">
                <a:highlight>
                  <a:srgbClr val="FFFF00"/>
                </a:highlight>
              </a:rPr>
              <a:t>educational issues can be linked to trauma exposure</a:t>
            </a:r>
            <a:r>
              <a:rPr lang="en-US" sz="2400" b="1"/>
              <a:t>. </a:t>
            </a:r>
            <a:r>
              <a:rPr lang="en-US" sz="2000" b="1">
                <a:latin typeface="Arial"/>
              </a:rPr>
              <a:t>Alex’s teachers at Head Start preschool were frustrated by his behaviors, which included:</a:t>
            </a:r>
            <a:endParaRPr lang="en-US" sz="2000"/>
          </a:p>
          <a:p>
            <a:pPr indent="-365125">
              <a:spcBef>
                <a:spcPts val="0"/>
              </a:spcBef>
              <a:spcAft>
                <a:spcPts val="600"/>
              </a:spcAft>
              <a:buSzPts val="2150"/>
            </a:pPr>
            <a:r>
              <a:rPr lang="en-US" sz="1800">
                <a:latin typeface="Arial"/>
              </a:rPr>
              <a:t>Throwing toys and destroying things in the classroom.</a:t>
            </a:r>
          </a:p>
          <a:p>
            <a:pPr indent="-365125">
              <a:spcBef>
                <a:spcPts val="0"/>
              </a:spcBef>
              <a:spcAft>
                <a:spcPts val="600"/>
              </a:spcAft>
              <a:buSzPts val="2150"/>
            </a:pPr>
            <a:r>
              <a:rPr lang="en-US" sz="1800">
                <a:latin typeface="Arial"/>
              </a:rPr>
              <a:t>Fighting with peers.</a:t>
            </a:r>
          </a:p>
          <a:p>
            <a:pPr indent="-365125">
              <a:spcBef>
                <a:spcPts val="0"/>
              </a:spcBef>
              <a:spcAft>
                <a:spcPts val="600"/>
              </a:spcAft>
              <a:buSzPts val="2150"/>
            </a:pPr>
            <a:r>
              <a:rPr lang="en-US" sz="1800">
                <a:latin typeface="Arial"/>
              </a:rPr>
              <a:t>Frequent meltdown's, inattention, distractibility viewed as willful.</a:t>
            </a:r>
          </a:p>
          <a:p>
            <a:pPr indent="-365125">
              <a:spcBef>
                <a:spcPts val="0"/>
              </a:spcBef>
              <a:spcAft>
                <a:spcPts val="600"/>
              </a:spcAft>
              <a:buSzPts val="2150"/>
            </a:pPr>
            <a:r>
              <a:rPr lang="en-US" sz="1800">
                <a:latin typeface="Arial"/>
              </a:rPr>
              <a:t>Frequently sent to office for discipline; questioned expulsion.</a:t>
            </a:r>
            <a:endParaRPr lang="en-US" sz="1800"/>
          </a:p>
          <a:p>
            <a:pPr indent="-365125">
              <a:spcBef>
                <a:spcPts val="0"/>
              </a:spcBef>
              <a:spcAft>
                <a:spcPts val="600"/>
              </a:spcAft>
              <a:buSzPts val="2150"/>
            </a:pPr>
            <a:r>
              <a:rPr lang="en-US" sz="1800">
                <a:latin typeface="Arial"/>
              </a:rPr>
              <a:t>Judgements about poor parenting causing Alex's behavior issues.</a:t>
            </a:r>
          </a:p>
          <a:p>
            <a:pPr indent="-365125">
              <a:spcBef>
                <a:spcPts val="0"/>
              </a:spcBef>
              <a:spcAft>
                <a:spcPts val="600"/>
              </a:spcAft>
              <a:buSzPts val="2150"/>
            </a:pPr>
            <a:endParaRPr lang="en-US" sz="1600">
              <a:latin typeface="Arial"/>
            </a:endParaRPr>
          </a:p>
          <a:p>
            <a:pPr marL="92075" indent="0">
              <a:spcBef>
                <a:spcPts val="0"/>
              </a:spcBef>
              <a:spcAft>
                <a:spcPts val="600"/>
              </a:spcAft>
              <a:buSzPts val="2150"/>
              <a:buNone/>
            </a:pPr>
            <a:r>
              <a:rPr lang="en-US" sz="2000" b="1">
                <a:latin typeface="Arial"/>
              </a:rPr>
              <a:t>What to Do? </a:t>
            </a:r>
            <a:r>
              <a:rPr lang="en-US" sz="2400">
                <a:latin typeface="Arial"/>
              </a:rPr>
              <a:t> </a:t>
            </a:r>
          </a:p>
          <a:p>
            <a:pPr indent="-365125">
              <a:spcBef>
                <a:spcPts val="0"/>
              </a:spcBef>
              <a:spcAft>
                <a:spcPts val="600"/>
              </a:spcAft>
              <a:buSzPts val="2150"/>
            </a:pPr>
            <a:r>
              <a:rPr lang="en-US" sz="1800" b="1">
                <a:highlight>
                  <a:srgbClr val="FFFF00"/>
                </a:highlight>
                <a:latin typeface="Arial"/>
              </a:rPr>
              <a:t>PD</a:t>
            </a:r>
            <a:r>
              <a:rPr lang="en-US" sz="1800">
                <a:highlight>
                  <a:srgbClr val="FFFF00"/>
                </a:highlight>
                <a:latin typeface="Arial"/>
              </a:rPr>
              <a:t> </a:t>
            </a:r>
            <a:r>
              <a:rPr lang="en-US" sz="1800" b="1">
                <a:highlight>
                  <a:srgbClr val="FFFF00"/>
                </a:highlight>
                <a:latin typeface="Arial"/>
              </a:rPr>
              <a:t>in trauma informed approaches</a:t>
            </a:r>
            <a:r>
              <a:rPr lang="en-US" sz="1800">
                <a:latin typeface="Arial"/>
              </a:rPr>
              <a:t> over 3-5 years</a:t>
            </a:r>
            <a:endParaRPr lang="en-US" sz="1800"/>
          </a:p>
          <a:p>
            <a:pPr indent="-365125">
              <a:spcBef>
                <a:spcPts val="0"/>
              </a:spcBef>
              <a:spcAft>
                <a:spcPts val="600"/>
              </a:spcAft>
              <a:buSzPts val="2150"/>
            </a:pPr>
            <a:r>
              <a:rPr lang="en-US" sz="1800">
                <a:latin typeface="Arial"/>
              </a:rPr>
              <a:t>Recognition that </a:t>
            </a:r>
            <a:r>
              <a:rPr lang="en-US" sz="1800" b="1">
                <a:highlight>
                  <a:srgbClr val="FFFF00"/>
                </a:highlight>
                <a:latin typeface="Arial"/>
              </a:rPr>
              <a:t>punitive measures were not only ineffective but potentially harmful for children exposed to trauma.</a:t>
            </a:r>
            <a:endParaRPr lang="en-US" sz="1800">
              <a:highlight>
                <a:srgbClr val="FFFF00"/>
              </a:highlight>
              <a:latin typeface="Arial"/>
            </a:endParaRPr>
          </a:p>
          <a:p>
            <a:pPr indent="-365125">
              <a:spcBef>
                <a:spcPts val="0"/>
              </a:spcBef>
              <a:spcAft>
                <a:spcPts val="600"/>
              </a:spcAft>
              <a:buSzPts val="2150"/>
            </a:pPr>
            <a:r>
              <a:rPr lang="en-US" sz="1800">
                <a:latin typeface="Arial"/>
              </a:rPr>
              <a:t>Focus on</a:t>
            </a:r>
            <a:r>
              <a:rPr lang="en-US" sz="1800" i="1">
                <a:latin typeface="Arial"/>
              </a:rPr>
              <a:t> </a:t>
            </a:r>
            <a:r>
              <a:rPr lang="en-US" sz="1800" b="1">
                <a:highlight>
                  <a:srgbClr val="FFFF00"/>
                </a:highlight>
                <a:latin typeface="Arial"/>
              </a:rPr>
              <a:t>understanding the root causes</a:t>
            </a:r>
            <a:endParaRPr lang="en-US" sz="1800">
              <a:latin typeface="Arial"/>
            </a:endParaRPr>
          </a:p>
        </p:txBody>
      </p:sp>
      <p:sp>
        <p:nvSpPr>
          <p:cNvPr id="3" name="TextBox 2">
            <a:extLst>
              <a:ext uri="{FF2B5EF4-FFF2-40B4-BE49-F238E27FC236}">
                <a16:creationId xmlns:a16="http://schemas.microsoft.com/office/drawing/2014/main" id="{6E27A244-15CC-5B94-12E3-0A46127EE14F}"/>
              </a:ext>
            </a:extLst>
          </p:cNvPr>
          <p:cNvSpPr txBox="1"/>
          <p:nvPr/>
        </p:nvSpPr>
        <p:spPr>
          <a:xfrm>
            <a:off x="8781668" y="2927578"/>
            <a:ext cx="2743200" cy="1323439"/>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i="1"/>
              <a:t>Root causes: </a:t>
            </a:r>
            <a:endParaRPr lang="en-US" i="1"/>
          </a:p>
          <a:p>
            <a:pPr algn="ctr"/>
            <a:r>
              <a:rPr lang="en-US" sz="2000" b="1" i="1"/>
              <a:t>What is the unmet need and/or lagging skill?</a:t>
            </a:r>
            <a:endParaRPr lang="en-US" i="1"/>
          </a:p>
        </p:txBody>
      </p:sp>
      <p:pic>
        <p:nvPicPr>
          <p:cNvPr id="2" name="Google Shape;139;p5" descr="Image result for pa commission on crime and delinquency logo">
            <a:extLst>
              <a:ext uri="{FF2B5EF4-FFF2-40B4-BE49-F238E27FC236}">
                <a16:creationId xmlns:a16="http://schemas.microsoft.com/office/drawing/2014/main" id="{B475E253-69B9-CC84-66E5-874EBE3FF348}"/>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13195" y="6379042"/>
            <a:ext cx="1629840" cy="481647"/>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EC94-EB07-51BF-E340-39CE260204FE}"/>
              </a:ext>
            </a:extLst>
          </p:cNvPr>
          <p:cNvSpPr>
            <a:spLocks noGrp="1"/>
          </p:cNvSpPr>
          <p:nvPr>
            <p:ph type="title"/>
          </p:nvPr>
        </p:nvSpPr>
        <p:spPr/>
        <p:txBody>
          <a:bodyPr/>
          <a:lstStyle/>
          <a:p>
            <a:r>
              <a:rPr lang="en-US" b="1" u="sng">
                <a:latin typeface="Arial" panose="020B0604020202020204" pitchFamily="34" charset="0"/>
                <a:cs typeface="Arial" panose="020B0604020202020204" pitchFamily="34" charset="0"/>
              </a:rPr>
              <a:t>THE O.O.D.A. LOOP</a:t>
            </a:r>
            <a:r>
              <a:rPr lang="en-US">
                <a:latin typeface="Arial" panose="020B0604020202020204" pitchFamily="34" charset="0"/>
                <a:cs typeface="Arial" panose="020B0604020202020204" pitchFamily="34" charset="0"/>
              </a:rPr>
              <a:t>: </a:t>
            </a:r>
            <a:r>
              <a:rPr lang="en-US" i="1">
                <a:latin typeface="Arial" panose="020B0604020202020204" pitchFamily="34" charset="0"/>
                <a:cs typeface="Arial" panose="020B0604020202020204" pitchFamily="34" charset="0"/>
              </a:rPr>
              <a:t>CO-OPTED</a:t>
            </a:r>
          </a:p>
        </p:txBody>
      </p:sp>
      <p:sp>
        <p:nvSpPr>
          <p:cNvPr id="4" name="Rectangle 2">
            <a:extLst>
              <a:ext uri="{FF2B5EF4-FFF2-40B4-BE49-F238E27FC236}">
                <a16:creationId xmlns:a16="http://schemas.microsoft.com/office/drawing/2014/main" id="{BEF9C378-9961-4437-9B9F-FFF0FB62F98A}"/>
              </a:ext>
            </a:extLst>
          </p:cNvPr>
          <p:cNvSpPr>
            <a:spLocks noChangeArrowheads="1"/>
          </p:cNvSpPr>
          <p:nvPr/>
        </p:nvSpPr>
        <p:spPr bwMode="auto">
          <a:xfrm>
            <a:off x="4890247" y="1690688"/>
            <a:ext cx="169160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193" name="Picture 3" descr="JOHN BOYD AND THE &quot;OODA&quot; LOOP (GREAT STRATEGISTS) - War Room - U.S. Army  War College">
            <a:extLst>
              <a:ext uri="{FF2B5EF4-FFF2-40B4-BE49-F238E27FC236}">
                <a16:creationId xmlns:a16="http://schemas.microsoft.com/office/drawing/2014/main" id="{219D0E0E-A076-A3E7-B5CD-3D855C9FF998}"/>
              </a:ext>
            </a:extLst>
          </p:cNvPr>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1071282" y="2148782"/>
            <a:ext cx="5704396" cy="3430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3CA5F7-F109-E1AF-2172-92078AD7AA45}"/>
              </a:ext>
            </a:extLst>
          </p:cNvPr>
          <p:cNvSpPr txBox="1"/>
          <p:nvPr/>
        </p:nvSpPr>
        <p:spPr>
          <a:xfrm>
            <a:off x="7026690" y="2833182"/>
            <a:ext cx="4751018" cy="2062103"/>
          </a:xfrm>
          <a:prstGeom prst="rect">
            <a:avLst/>
          </a:prstGeom>
          <a:noFill/>
        </p:spPr>
        <p:txBody>
          <a:bodyPr wrap="square">
            <a:spAutoFit/>
          </a:bodyPr>
          <a:lstStyle/>
          <a:p>
            <a:r>
              <a:rPr lang="en-US" sz="3200" kern="0">
                <a:latin typeface="Arial" panose="020B0604020202020204" pitchFamily="34" charset="0"/>
                <a:ea typeface="Times New Roman" panose="02020603050405020304" pitchFamily="18" charset="0"/>
                <a:cs typeface="Arial" panose="020B0604020202020204" pitchFamily="34" charset="0"/>
              </a:rPr>
              <a:t>T</a:t>
            </a:r>
            <a:r>
              <a:rPr lang="en-US" sz="3200" kern="0">
                <a:effectLst/>
                <a:latin typeface="Arial" panose="020B0604020202020204" pitchFamily="34" charset="0"/>
                <a:ea typeface="Times New Roman" panose="02020603050405020304" pitchFamily="18" charset="0"/>
                <a:cs typeface="Arial" panose="020B0604020202020204" pitchFamily="34" charset="0"/>
              </a:rPr>
              <a:t>he OODA loop can create a natural and trainable advantage for the practitioner of it.</a:t>
            </a:r>
            <a:endParaRPr lang="en-US" sz="3200">
              <a:latin typeface="Arial" panose="020B0604020202020204" pitchFamily="34" charset="0"/>
              <a:cs typeface="Arial" panose="020B0604020202020204" pitchFamily="34" charset="0"/>
            </a:endParaRPr>
          </a:p>
        </p:txBody>
      </p:sp>
      <p:pic>
        <p:nvPicPr>
          <p:cNvPr id="3" name="Google Shape;106;p1">
            <a:extLst>
              <a:ext uri="{FF2B5EF4-FFF2-40B4-BE49-F238E27FC236}">
                <a16:creationId xmlns:a16="http://schemas.microsoft.com/office/drawing/2014/main" id="{F7815F05-85E1-56F2-A286-37075E81E9ED}"/>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743975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43F7B-0320-49EB-4EBC-9579DE4D8278}"/>
              </a:ext>
            </a:extLst>
          </p:cNvPr>
          <p:cNvSpPr>
            <a:spLocks noGrp="1"/>
          </p:cNvSpPr>
          <p:nvPr>
            <p:ph type="title"/>
          </p:nvPr>
        </p:nvSpPr>
        <p:spPr/>
        <p:txBody>
          <a:bodyPr/>
          <a:lstStyle/>
          <a:p>
            <a:r>
              <a:rPr lang="en-US" b="1" u="sng">
                <a:latin typeface="Arial" panose="020B0604020202020204" pitchFamily="34" charset="0"/>
                <a:cs typeface="Arial" panose="020B0604020202020204" pitchFamily="34" charset="0"/>
              </a:rPr>
              <a:t>The 5 W’s</a:t>
            </a:r>
          </a:p>
        </p:txBody>
      </p:sp>
      <p:pic>
        <p:nvPicPr>
          <p:cNvPr id="4" name="Picture 3" descr="A white card with black text and blue and yellow logo&#10;&#10;Description automatically generated">
            <a:extLst>
              <a:ext uri="{FF2B5EF4-FFF2-40B4-BE49-F238E27FC236}">
                <a16:creationId xmlns:a16="http://schemas.microsoft.com/office/drawing/2014/main" id="{AD9B7BB6-E368-BA77-527B-D24BC0BC80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48842" y="1766776"/>
            <a:ext cx="9494316" cy="3324447"/>
          </a:xfrm>
          <a:prstGeom prst="rect">
            <a:avLst/>
          </a:prstGeom>
        </p:spPr>
      </p:pic>
      <p:pic>
        <p:nvPicPr>
          <p:cNvPr id="3" name="Google Shape;106;p1">
            <a:extLst>
              <a:ext uri="{FF2B5EF4-FFF2-40B4-BE49-F238E27FC236}">
                <a16:creationId xmlns:a16="http://schemas.microsoft.com/office/drawing/2014/main" id="{98AC4127-AEE8-9436-3611-D80E13FD785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0976912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F4850-4D3A-1C07-36BF-DCFA2D46FF17}"/>
              </a:ext>
            </a:extLst>
          </p:cNvPr>
          <p:cNvSpPr>
            <a:spLocks noGrp="1"/>
          </p:cNvSpPr>
          <p:nvPr>
            <p:ph type="title"/>
          </p:nvPr>
        </p:nvSpPr>
        <p:spPr/>
        <p:txBody>
          <a:bodyPr/>
          <a:lstStyle/>
          <a:p>
            <a:r>
              <a:rPr lang="en-US" b="1" u="sng">
                <a:latin typeface="Arial" panose="020B0604020202020204" pitchFamily="34" charset="0"/>
                <a:cs typeface="Arial" panose="020B0604020202020204" pitchFamily="34" charset="0"/>
              </a:rPr>
              <a:t>Safety Planning</a:t>
            </a:r>
          </a:p>
        </p:txBody>
      </p:sp>
      <p:sp>
        <p:nvSpPr>
          <p:cNvPr id="4" name="TextBox 3">
            <a:extLst>
              <a:ext uri="{FF2B5EF4-FFF2-40B4-BE49-F238E27FC236}">
                <a16:creationId xmlns:a16="http://schemas.microsoft.com/office/drawing/2014/main" id="{BEBDA33D-5AB9-7196-85B2-4C91856DC532}"/>
              </a:ext>
            </a:extLst>
          </p:cNvPr>
          <p:cNvSpPr txBox="1"/>
          <p:nvPr/>
        </p:nvSpPr>
        <p:spPr>
          <a:xfrm>
            <a:off x="0" y="5806665"/>
            <a:ext cx="12191999" cy="338554"/>
          </a:xfrm>
          <a:prstGeom prst="rect">
            <a:avLst/>
          </a:prstGeom>
          <a:solidFill>
            <a:srgbClr val="FFFF00">
              <a:alpha val="30022"/>
            </a:srgbClr>
          </a:solidFill>
        </p:spPr>
        <p:txBody>
          <a:bodyPr wrap="square">
            <a:spAutoFit/>
          </a:bodyPr>
          <a:lstStyle/>
          <a:p>
            <a:pPr algn="ctr"/>
            <a:r>
              <a:rPr lang="en-US" sz="1600" kern="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A</a:t>
            </a:r>
            <a:r>
              <a:rPr lang="en-US" sz="1600" kern="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 short video demonstrating quality situational awareness and safety planning within and educational setting</a:t>
            </a:r>
            <a:r>
              <a:rPr lang="en-US" sz="1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u="sng" kern="0">
                <a:solidFill>
                  <a:srgbClr val="FF0000"/>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VIDEO</a:t>
            </a:r>
            <a:r>
              <a:rPr lang="en-US" sz="1600">
                <a:effectLst/>
                <a:latin typeface="Arial" panose="020B0604020202020204" pitchFamily="34" charset="0"/>
                <a:cs typeface="Arial" panose="020B0604020202020204" pitchFamily="34" charset="0"/>
              </a:rPr>
              <a:t> </a:t>
            </a:r>
            <a:endParaRPr lang="en-US" sz="16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C3B7498-3B90-1C8C-C05D-8EE7FFA0898B}"/>
              </a:ext>
            </a:extLst>
          </p:cNvPr>
          <p:cNvSpPr txBox="1"/>
          <p:nvPr/>
        </p:nvSpPr>
        <p:spPr>
          <a:xfrm>
            <a:off x="838200" y="1815842"/>
            <a:ext cx="10515599" cy="3416320"/>
          </a:xfrm>
          <a:prstGeom prst="rect">
            <a:avLst/>
          </a:prstGeom>
          <a:noFill/>
        </p:spPr>
        <p:txBody>
          <a:bodyPr wrap="square">
            <a:spAutoFit/>
          </a:bodyPr>
          <a:lstStyle/>
          <a:p>
            <a:pPr marL="342900" marR="0" lvl="0" indent="-342900">
              <a:spcBef>
                <a:spcPts val="0"/>
              </a:spcBef>
              <a:spcAft>
                <a:spcPts val="0"/>
              </a:spcAft>
              <a:buFont typeface="+mj-lt"/>
              <a:buAutoNum type="arabicPeriod"/>
            </a:pPr>
            <a:r>
              <a:rPr lang="en-US" sz="2400">
                <a:solidFill>
                  <a:srgbClr val="000000"/>
                </a:solidFill>
                <a:effectLst/>
                <a:latin typeface="Arial" panose="020B0604020202020204" pitchFamily="34" charset="0"/>
                <a:ea typeface="Arial" panose="020B0604020202020204" pitchFamily="34" charset="0"/>
                <a:cs typeface="Arial" panose="020B0604020202020204" pitchFamily="34" charset="0"/>
              </a:rPr>
              <a:t>Do you have problems with people using door props? </a:t>
            </a:r>
          </a:p>
          <a:p>
            <a:pPr marL="342900" marR="0" lvl="0" indent="-342900">
              <a:spcBef>
                <a:spcPts val="0"/>
              </a:spcBef>
              <a:spcAft>
                <a:spcPts val="0"/>
              </a:spcAft>
              <a:buFont typeface="+mj-lt"/>
              <a:buAutoNum type="arabicPeriod"/>
            </a:pPr>
            <a:endParaRPr lang="en-US" sz="2400">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2400">
                <a:solidFill>
                  <a:srgbClr val="000000"/>
                </a:solidFill>
                <a:effectLst/>
                <a:latin typeface="Arial" panose="020B0604020202020204" pitchFamily="34" charset="0"/>
                <a:ea typeface="Arial" panose="020B0604020202020204" pitchFamily="34" charset="0"/>
                <a:cs typeface="Arial" panose="020B0604020202020204" pitchFamily="34" charset="0"/>
              </a:rPr>
              <a:t>Are there areas of the building or times in the day when students are unattended when they could use supervision? </a:t>
            </a:r>
          </a:p>
          <a:p>
            <a:pPr marL="342900" marR="0" lvl="0" indent="-342900">
              <a:spcBef>
                <a:spcPts val="0"/>
              </a:spcBef>
              <a:spcAft>
                <a:spcPts val="0"/>
              </a:spcAft>
              <a:buFont typeface="+mj-lt"/>
              <a:buAutoNum type="arabicPeriod"/>
            </a:pPr>
            <a:endParaRPr lang="en-US" sz="2400">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2400">
                <a:solidFill>
                  <a:srgbClr val="000000"/>
                </a:solidFill>
                <a:effectLst/>
                <a:latin typeface="Arial" panose="020B0604020202020204" pitchFamily="34" charset="0"/>
                <a:ea typeface="Arial" panose="020B0604020202020204" pitchFamily="34" charset="0"/>
                <a:cs typeface="Arial" panose="020B0604020202020204" pitchFamily="34" charset="0"/>
              </a:rPr>
              <a:t>What happens when a door isn’t working or a lock stops locking? </a:t>
            </a:r>
          </a:p>
          <a:p>
            <a:pPr marL="342900" marR="0" lvl="0" indent="-342900">
              <a:spcBef>
                <a:spcPts val="0"/>
              </a:spcBef>
              <a:spcAft>
                <a:spcPts val="0"/>
              </a:spcAft>
              <a:buFont typeface="+mj-lt"/>
              <a:buAutoNum type="arabicPeriod"/>
            </a:pPr>
            <a:endParaRPr lang="en-US" sz="2400">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2400">
                <a:solidFill>
                  <a:srgbClr val="000000"/>
                </a:solidFill>
                <a:effectLst/>
                <a:latin typeface="Arial" panose="020B0604020202020204" pitchFamily="34" charset="0"/>
                <a:ea typeface="Arial" panose="020B0604020202020204" pitchFamily="34" charset="0"/>
                <a:cs typeface="Arial" panose="020B0604020202020204" pitchFamily="34" charset="0"/>
              </a:rPr>
              <a:t>Do staff and employees know where and how to report issues of safety and security concern?</a:t>
            </a:r>
            <a:endParaRPr lang="en-US" sz="2400">
              <a:effectLst/>
              <a:latin typeface="Arial" panose="020B0604020202020204" pitchFamily="34" charset="0"/>
              <a:ea typeface="Arial" panose="020B0604020202020204" pitchFamily="34" charset="0"/>
              <a:cs typeface="Arial" panose="020B0604020202020204" pitchFamily="34" charset="0"/>
            </a:endParaRPr>
          </a:p>
        </p:txBody>
      </p:sp>
      <p:pic>
        <p:nvPicPr>
          <p:cNvPr id="3" name="Google Shape;106;p1">
            <a:extLst>
              <a:ext uri="{FF2B5EF4-FFF2-40B4-BE49-F238E27FC236}">
                <a16:creationId xmlns:a16="http://schemas.microsoft.com/office/drawing/2014/main" id="{6B4DCDA0-375A-55BE-4802-10DC0EC5185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425580351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B707-926A-3101-0514-F2EFB0B6DD89}"/>
              </a:ext>
            </a:extLst>
          </p:cNvPr>
          <p:cNvSpPr>
            <a:spLocks noGrp="1"/>
          </p:cNvSpPr>
          <p:nvPr>
            <p:ph type="title"/>
          </p:nvPr>
        </p:nvSpPr>
        <p:spPr/>
        <p:txBody>
          <a:bodyPr>
            <a:normAutofit/>
          </a:bodyPr>
          <a:lstStyle/>
          <a:p>
            <a:r>
              <a:rPr lang="en-US" sz="4000" b="1" u="sng">
                <a:latin typeface="Arial" panose="020B0604020202020204" pitchFamily="34" charset="0"/>
                <a:cs typeface="Arial" panose="020B0604020202020204" pitchFamily="34" charset="0"/>
              </a:rPr>
              <a:t>Special Needs</a:t>
            </a:r>
            <a:r>
              <a:rPr lang="en-US" sz="4000" b="1">
                <a:latin typeface="Arial" panose="020B0604020202020204" pitchFamily="34" charset="0"/>
                <a:cs typeface="Arial" panose="020B0604020202020204" pitchFamily="34" charset="0"/>
              </a:rPr>
              <a:t>: </a:t>
            </a:r>
            <a:r>
              <a:rPr lang="en-US" sz="4000" i="1">
                <a:latin typeface="Arial" panose="020B0604020202020204" pitchFamily="34" charset="0"/>
                <a:cs typeface="Arial" panose="020B0604020202020204" pitchFamily="34" charset="0"/>
              </a:rPr>
              <a:t>SECTION 504</a:t>
            </a:r>
            <a:endParaRPr lang="en-US" sz="4000" b="1" i="1" u="sng">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663FDB01-772C-D0BE-5E36-0742BCEC3876}"/>
              </a:ext>
            </a:extLst>
          </p:cNvPr>
          <p:cNvGrpSpPr/>
          <p:nvPr/>
        </p:nvGrpSpPr>
        <p:grpSpPr>
          <a:xfrm>
            <a:off x="838200" y="1552143"/>
            <a:ext cx="10070805" cy="3987047"/>
            <a:chOff x="838200" y="1605678"/>
            <a:chExt cx="11058242" cy="4440258"/>
          </a:xfrm>
        </p:grpSpPr>
        <p:sp>
          <p:nvSpPr>
            <p:cNvPr id="6" name="TextBox 5">
              <a:extLst>
                <a:ext uri="{FF2B5EF4-FFF2-40B4-BE49-F238E27FC236}">
                  <a16:creationId xmlns:a16="http://schemas.microsoft.com/office/drawing/2014/main" id="{8840F0EE-60D3-17DA-A7C3-22E759D794C6}"/>
                </a:ext>
              </a:extLst>
            </p:cNvPr>
            <p:cNvSpPr txBox="1"/>
            <p:nvPr/>
          </p:nvSpPr>
          <p:spPr>
            <a:xfrm>
              <a:off x="4962104" y="2476100"/>
              <a:ext cx="2393860" cy="400110"/>
            </a:xfrm>
            <a:prstGeom prst="rect">
              <a:avLst/>
            </a:prstGeom>
            <a:noFill/>
          </p:spPr>
          <p:txBody>
            <a:bodyPr wrap="none" rtlCol="0">
              <a:spAutoFit/>
            </a:bodyPr>
            <a:lstStyle/>
            <a:p>
              <a:r>
                <a:rPr lang="en-US" sz="2000" b="1">
                  <a:solidFill>
                    <a:srgbClr val="00B050"/>
                  </a:solidFill>
                  <a:latin typeface="Copperplate Gothic Bold" panose="020E0705020206020404" pitchFamily="34" charset="77"/>
                </a:rPr>
                <a:t>SENSORY</a:t>
              </a:r>
              <a:r>
                <a:rPr lang="en-US" sz="2000" b="1">
                  <a:solidFill>
                    <a:srgbClr val="00B050"/>
                  </a:solidFill>
                </a:rPr>
                <a:t> ISSUES</a:t>
              </a:r>
            </a:p>
          </p:txBody>
        </p:sp>
        <p:sp>
          <p:nvSpPr>
            <p:cNvPr id="7" name="TextBox 6">
              <a:extLst>
                <a:ext uri="{FF2B5EF4-FFF2-40B4-BE49-F238E27FC236}">
                  <a16:creationId xmlns:a16="http://schemas.microsoft.com/office/drawing/2014/main" id="{DE468EBC-0B8B-309D-D891-693FEFFA95A7}"/>
                </a:ext>
              </a:extLst>
            </p:cNvPr>
            <p:cNvSpPr txBox="1"/>
            <p:nvPr/>
          </p:nvSpPr>
          <p:spPr>
            <a:xfrm>
              <a:off x="6196863" y="3499730"/>
              <a:ext cx="1187313" cy="646331"/>
            </a:xfrm>
            <a:prstGeom prst="rect">
              <a:avLst/>
            </a:prstGeom>
            <a:noFill/>
          </p:spPr>
          <p:txBody>
            <a:bodyPr wrap="none" rtlCol="0">
              <a:spAutoFit/>
            </a:bodyPr>
            <a:lstStyle/>
            <a:p>
              <a:r>
                <a:rPr lang="en-US" sz="3600" b="1">
                  <a:solidFill>
                    <a:schemeClr val="accent2"/>
                  </a:solidFill>
                </a:rPr>
                <a:t>DEAF</a:t>
              </a:r>
            </a:p>
          </p:txBody>
        </p:sp>
        <p:sp>
          <p:nvSpPr>
            <p:cNvPr id="8" name="TextBox 7">
              <a:extLst>
                <a:ext uri="{FF2B5EF4-FFF2-40B4-BE49-F238E27FC236}">
                  <a16:creationId xmlns:a16="http://schemas.microsoft.com/office/drawing/2014/main" id="{ACA41360-F0F7-5361-F529-600521D28DB5}"/>
                </a:ext>
              </a:extLst>
            </p:cNvPr>
            <p:cNvSpPr txBox="1"/>
            <p:nvPr/>
          </p:nvSpPr>
          <p:spPr>
            <a:xfrm>
              <a:off x="2247901" y="3502686"/>
              <a:ext cx="1958293" cy="369332"/>
            </a:xfrm>
            <a:prstGeom prst="rect">
              <a:avLst/>
            </a:prstGeom>
            <a:noFill/>
          </p:spPr>
          <p:txBody>
            <a:bodyPr wrap="none" rtlCol="0">
              <a:spAutoFit/>
            </a:bodyPr>
            <a:lstStyle/>
            <a:p>
              <a:r>
                <a:rPr lang="en-US">
                  <a:solidFill>
                    <a:srgbClr val="00B0F0"/>
                  </a:solidFill>
                </a:rPr>
                <a:t>HARD OF HEARING</a:t>
              </a:r>
            </a:p>
          </p:txBody>
        </p:sp>
        <p:sp>
          <p:nvSpPr>
            <p:cNvPr id="9" name="TextBox 8">
              <a:extLst>
                <a:ext uri="{FF2B5EF4-FFF2-40B4-BE49-F238E27FC236}">
                  <a16:creationId xmlns:a16="http://schemas.microsoft.com/office/drawing/2014/main" id="{4CDF30B8-BEDD-BFFA-9B7D-3BECBBAA86DC}"/>
                </a:ext>
              </a:extLst>
            </p:cNvPr>
            <p:cNvSpPr txBox="1"/>
            <p:nvPr/>
          </p:nvSpPr>
          <p:spPr>
            <a:xfrm>
              <a:off x="7165792" y="4007646"/>
              <a:ext cx="1226618" cy="584775"/>
            </a:xfrm>
            <a:prstGeom prst="rect">
              <a:avLst/>
            </a:prstGeom>
            <a:noFill/>
          </p:spPr>
          <p:txBody>
            <a:bodyPr wrap="none" rtlCol="0">
              <a:spAutoFit/>
            </a:bodyPr>
            <a:lstStyle/>
            <a:p>
              <a:r>
                <a:rPr lang="en-US" sz="3200" b="1"/>
                <a:t>BLIND</a:t>
              </a:r>
            </a:p>
          </p:txBody>
        </p:sp>
        <p:sp>
          <p:nvSpPr>
            <p:cNvPr id="10" name="TextBox 9">
              <a:extLst>
                <a:ext uri="{FF2B5EF4-FFF2-40B4-BE49-F238E27FC236}">
                  <a16:creationId xmlns:a16="http://schemas.microsoft.com/office/drawing/2014/main" id="{BFE61866-A49E-DF18-1E83-4D38E40E9176}"/>
                </a:ext>
              </a:extLst>
            </p:cNvPr>
            <p:cNvSpPr txBox="1"/>
            <p:nvPr/>
          </p:nvSpPr>
          <p:spPr>
            <a:xfrm>
              <a:off x="2046501" y="1605678"/>
              <a:ext cx="3402213" cy="461665"/>
            </a:xfrm>
            <a:prstGeom prst="rect">
              <a:avLst/>
            </a:prstGeom>
            <a:noFill/>
          </p:spPr>
          <p:txBody>
            <a:bodyPr wrap="none" rtlCol="0">
              <a:spAutoFit/>
            </a:bodyPr>
            <a:lstStyle/>
            <a:p>
              <a:r>
                <a:rPr lang="en-US" sz="2400">
                  <a:solidFill>
                    <a:srgbClr val="FF0000"/>
                  </a:solidFill>
                  <a:latin typeface="American Typewriter" panose="02090604020004020304" pitchFamily="18" charset="77"/>
                </a:rPr>
                <a:t>VISUALLY IMPAIRED</a:t>
              </a:r>
            </a:p>
          </p:txBody>
        </p:sp>
        <p:sp>
          <p:nvSpPr>
            <p:cNvPr id="11" name="TextBox 10">
              <a:extLst>
                <a:ext uri="{FF2B5EF4-FFF2-40B4-BE49-F238E27FC236}">
                  <a16:creationId xmlns:a16="http://schemas.microsoft.com/office/drawing/2014/main" id="{CBE224AF-1085-3717-29A9-5AE4ABA701B5}"/>
                </a:ext>
              </a:extLst>
            </p:cNvPr>
            <p:cNvSpPr txBox="1"/>
            <p:nvPr/>
          </p:nvSpPr>
          <p:spPr>
            <a:xfrm>
              <a:off x="6658375" y="5584271"/>
              <a:ext cx="4398063" cy="461665"/>
            </a:xfrm>
            <a:prstGeom prst="rect">
              <a:avLst/>
            </a:prstGeom>
            <a:noFill/>
          </p:spPr>
          <p:txBody>
            <a:bodyPr wrap="none" rtlCol="0">
              <a:spAutoFit/>
            </a:bodyPr>
            <a:lstStyle/>
            <a:p>
              <a:r>
                <a:rPr lang="en-US" sz="2400">
                  <a:latin typeface="Cooper Black" panose="0208090404030B020404" pitchFamily="18" charset="77"/>
                </a:rPr>
                <a:t>COGNITIVE DISABILITIES</a:t>
              </a:r>
            </a:p>
          </p:txBody>
        </p:sp>
        <p:sp>
          <p:nvSpPr>
            <p:cNvPr id="12" name="TextBox 11">
              <a:extLst>
                <a:ext uri="{FF2B5EF4-FFF2-40B4-BE49-F238E27FC236}">
                  <a16:creationId xmlns:a16="http://schemas.microsoft.com/office/drawing/2014/main" id="{BEF0C9AA-EB04-C6CC-6C48-A16929E48122}"/>
                </a:ext>
              </a:extLst>
            </p:cNvPr>
            <p:cNvSpPr txBox="1"/>
            <p:nvPr/>
          </p:nvSpPr>
          <p:spPr>
            <a:xfrm>
              <a:off x="1817277" y="4797251"/>
              <a:ext cx="5471306" cy="584775"/>
            </a:xfrm>
            <a:prstGeom prst="rect">
              <a:avLst/>
            </a:prstGeom>
            <a:noFill/>
          </p:spPr>
          <p:txBody>
            <a:bodyPr wrap="none" rtlCol="0">
              <a:spAutoFit/>
            </a:bodyPr>
            <a:lstStyle/>
            <a:p>
              <a:r>
                <a:rPr lang="en-US" sz="3200">
                  <a:solidFill>
                    <a:schemeClr val="accent4">
                      <a:lumMod val="60000"/>
                      <a:lumOff val="40000"/>
                    </a:schemeClr>
                  </a:solidFill>
                </a:rPr>
                <a:t>DEVELOPMENTAL DISSABILITIES</a:t>
              </a:r>
            </a:p>
          </p:txBody>
        </p:sp>
        <p:sp>
          <p:nvSpPr>
            <p:cNvPr id="13" name="TextBox 12">
              <a:extLst>
                <a:ext uri="{FF2B5EF4-FFF2-40B4-BE49-F238E27FC236}">
                  <a16:creationId xmlns:a16="http://schemas.microsoft.com/office/drawing/2014/main" id="{15FF61EE-840E-E47A-E5DD-CBCAF479CEE4}"/>
                </a:ext>
              </a:extLst>
            </p:cNvPr>
            <p:cNvSpPr txBox="1"/>
            <p:nvPr/>
          </p:nvSpPr>
          <p:spPr>
            <a:xfrm>
              <a:off x="1252207" y="2972962"/>
              <a:ext cx="9191940" cy="830997"/>
            </a:xfrm>
            <a:prstGeom prst="rect">
              <a:avLst/>
            </a:prstGeom>
            <a:noFill/>
          </p:spPr>
          <p:txBody>
            <a:bodyPr wrap="none" rtlCol="0">
              <a:spAutoFit/>
            </a:bodyPr>
            <a:lstStyle/>
            <a:p>
              <a:r>
                <a:rPr lang="en-US" sz="4800">
                  <a:latin typeface="AkayaKanadaka" panose="02010502080401010103" pitchFamily="2" charset="77"/>
                  <a:cs typeface="AkayaKanadaka" panose="02010502080401010103" pitchFamily="2" charset="77"/>
                </a:rPr>
                <a:t>SPEECH &amp; LANGUAGE DISABILITIES</a:t>
              </a:r>
            </a:p>
          </p:txBody>
        </p:sp>
        <p:sp>
          <p:nvSpPr>
            <p:cNvPr id="14" name="TextBox 13">
              <a:extLst>
                <a:ext uri="{FF2B5EF4-FFF2-40B4-BE49-F238E27FC236}">
                  <a16:creationId xmlns:a16="http://schemas.microsoft.com/office/drawing/2014/main" id="{C1A9C35D-63FD-79B5-218B-295C7843C5E1}"/>
                </a:ext>
              </a:extLst>
            </p:cNvPr>
            <p:cNvSpPr txBox="1"/>
            <p:nvPr/>
          </p:nvSpPr>
          <p:spPr>
            <a:xfrm>
              <a:off x="7963955" y="2414905"/>
              <a:ext cx="3932487" cy="523220"/>
            </a:xfrm>
            <a:prstGeom prst="rect">
              <a:avLst/>
            </a:prstGeom>
            <a:noFill/>
          </p:spPr>
          <p:txBody>
            <a:bodyPr wrap="none" rtlCol="0">
              <a:spAutoFit/>
            </a:bodyPr>
            <a:lstStyle/>
            <a:p>
              <a:r>
                <a:rPr lang="en-US" sz="2800">
                  <a:solidFill>
                    <a:srgbClr val="92D050"/>
                  </a:solidFill>
                  <a:latin typeface="Baloo Bhaijaan" panose="03080902040302020200" pitchFamily="66" charset="-78"/>
                  <a:cs typeface="Baloo Bhaijaan" panose="03080902040302020200" pitchFamily="66" charset="-78"/>
                </a:rPr>
                <a:t>PHYSICAL DISABILITIES</a:t>
              </a:r>
            </a:p>
          </p:txBody>
        </p:sp>
        <p:sp>
          <p:nvSpPr>
            <p:cNvPr id="15" name="TextBox 14">
              <a:extLst>
                <a:ext uri="{FF2B5EF4-FFF2-40B4-BE49-F238E27FC236}">
                  <a16:creationId xmlns:a16="http://schemas.microsoft.com/office/drawing/2014/main" id="{7AA7151F-3641-2F2E-FF3C-174002B4E0C2}"/>
                </a:ext>
              </a:extLst>
            </p:cNvPr>
            <p:cNvSpPr txBox="1"/>
            <p:nvPr/>
          </p:nvSpPr>
          <p:spPr>
            <a:xfrm>
              <a:off x="838200" y="2136418"/>
              <a:ext cx="3896388" cy="584775"/>
            </a:xfrm>
            <a:prstGeom prst="rect">
              <a:avLst/>
            </a:prstGeom>
            <a:noFill/>
          </p:spPr>
          <p:txBody>
            <a:bodyPr wrap="none" rtlCol="0">
              <a:spAutoFit/>
            </a:bodyPr>
            <a:lstStyle/>
            <a:p>
              <a:r>
                <a:rPr lang="en-US" sz="3200" b="1">
                  <a:solidFill>
                    <a:srgbClr val="FFC000"/>
                  </a:solidFill>
                  <a:latin typeface="Apple Braille" pitchFamily="2" charset="0"/>
                </a:rPr>
                <a:t>SOCIAL DISORDERS</a:t>
              </a:r>
            </a:p>
          </p:txBody>
        </p:sp>
        <p:sp>
          <p:nvSpPr>
            <p:cNvPr id="16" name="TextBox 15">
              <a:extLst>
                <a:ext uri="{FF2B5EF4-FFF2-40B4-BE49-F238E27FC236}">
                  <a16:creationId xmlns:a16="http://schemas.microsoft.com/office/drawing/2014/main" id="{6C66DF3E-BEE8-BD63-BE4D-E235DD54B7AC}"/>
                </a:ext>
              </a:extLst>
            </p:cNvPr>
            <p:cNvSpPr txBox="1"/>
            <p:nvPr/>
          </p:nvSpPr>
          <p:spPr>
            <a:xfrm>
              <a:off x="838200" y="3805328"/>
              <a:ext cx="5022272" cy="584775"/>
            </a:xfrm>
            <a:prstGeom prst="rect">
              <a:avLst/>
            </a:prstGeom>
            <a:noFill/>
          </p:spPr>
          <p:txBody>
            <a:bodyPr wrap="none" rtlCol="0">
              <a:spAutoFit/>
            </a:bodyPr>
            <a:lstStyle/>
            <a:p>
              <a:r>
                <a:rPr lang="en-US" sz="3200" b="1">
                  <a:solidFill>
                    <a:srgbClr val="0070C0"/>
                  </a:solidFill>
                  <a:latin typeface="Apple Braille" pitchFamily="2" charset="0"/>
                </a:rPr>
                <a:t>BEHAVIORAL DISORDERS</a:t>
              </a:r>
            </a:p>
          </p:txBody>
        </p:sp>
        <p:sp>
          <p:nvSpPr>
            <p:cNvPr id="17" name="TextBox 16">
              <a:extLst>
                <a:ext uri="{FF2B5EF4-FFF2-40B4-BE49-F238E27FC236}">
                  <a16:creationId xmlns:a16="http://schemas.microsoft.com/office/drawing/2014/main" id="{67A691ED-2912-F9C9-7795-D8BF55EC6425}"/>
                </a:ext>
              </a:extLst>
            </p:cNvPr>
            <p:cNvSpPr txBox="1"/>
            <p:nvPr/>
          </p:nvSpPr>
          <p:spPr>
            <a:xfrm>
              <a:off x="4099922" y="5335356"/>
              <a:ext cx="2995820" cy="369332"/>
            </a:xfrm>
            <a:prstGeom prst="rect">
              <a:avLst/>
            </a:prstGeom>
            <a:noFill/>
          </p:spPr>
          <p:txBody>
            <a:bodyPr wrap="none" rtlCol="0">
              <a:spAutoFit/>
            </a:bodyPr>
            <a:lstStyle/>
            <a:p>
              <a:r>
                <a:rPr lang="en-US">
                  <a:latin typeface="American Typewriter" panose="02090604020004020304" pitchFamily="18" charset="77"/>
                </a:rPr>
                <a:t>EMOTIONAL DISORDERS</a:t>
              </a:r>
            </a:p>
          </p:txBody>
        </p:sp>
        <p:sp>
          <p:nvSpPr>
            <p:cNvPr id="18" name="TextBox 17">
              <a:extLst>
                <a:ext uri="{FF2B5EF4-FFF2-40B4-BE49-F238E27FC236}">
                  <a16:creationId xmlns:a16="http://schemas.microsoft.com/office/drawing/2014/main" id="{792F7266-B235-C889-E4B9-6A59E3C60695}"/>
                </a:ext>
              </a:extLst>
            </p:cNvPr>
            <p:cNvSpPr txBox="1"/>
            <p:nvPr/>
          </p:nvSpPr>
          <p:spPr>
            <a:xfrm>
              <a:off x="7836317" y="4497131"/>
              <a:ext cx="3366627" cy="523220"/>
            </a:xfrm>
            <a:prstGeom prst="rect">
              <a:avLst/>
            </a:prstGeom>
            <a:noFill/>
          </p:spPr>
          <p:txBody>
            <a:bodyPr wrap="none" rtlCol="0">
              <a:spAutoFit/>
            </a:bodyPr>
            <a:lstStyle/>
            <a:p>
              <a:r>
                <a:rPr lang="en-US" sz="2800">
                  <a:solidFill>
                    <a:srgbClr val="7030A0"/>
                  </a:solidFill>
                  <a:latin typeface="ACADEMY ENGRAVED LET PLAIN:1.0" panose="02000000000000000000" pitchFamily="2" charset="0"/>
                </a:rPr>
                <a:t>MILD TO SEVERE</a:t>
              </a:r>
            </a:p>
          </p:txBody>
        </p:sp>
        <p:sp>
          <p:nvSpPr>
            <p:cNvPr id="19" name="TextBox 18">
              <a:extLst>
                <a:ext uri="{FF2B5EF4-FFF2-40B4-BE49-F238E27FC236}">
                  <a16:creationId xmlns:a16="http://schemas.microsoft.com/office/drawing/2014/main" id="{C9D4B70F-6501-E46C-A84D-86D2DFC376C7}"/>
                </a:ext>
              </a:extLst>
            </p:cNvPr>
            <p:cNvSpPr txBox="1"/>
            <p:nvPr/>
          </p:nvSpPr>
          <p:spPr>
            <a:xfrm>
              <a:off x="7882453" y="3604415"/>
              <a:ext cx="2723823" cy="369332"/>
            </a:xfrm>
            <a:prstGeom prst="rect">
              <a:avLst/>
            </a:prstGeom>
            <a:noFill/>
          </p:spPr>
          <p:txBody>
            <a:bodyPr wrap="none" rtlCol="0">
              <a:spAutoFit/>
            </a:bodyPr>
            <a:lstStyle/>
            <a:p>
              <a:r>
                <a:rPr lang="en-US">
                  <a:latin typeface="Baloo Bhaijaan" panose="03080902040302020200" pitchFamily="66" charset="-78"/>
                  <a:cs typeface="Baloo Bhaijaan" panose="03080902040302020200" pitchFamily="66" charset="-78"/>
                </a:rPr>
                <a:t>NOT READILY APPARENT</a:t>
              </a:r>
            </a:p>
          </p:txBody>
        </p:sp>
        <p:sp>
          <p:nvSpPr>
            <p:cNvPr id="20" name="TextBox 19">
              <a:extLst>
                <a:ext uri="{FF2B5EF4-FFF2-40B4-BE49-F238E27FC236}">
                  <a16:creationId xmlns:a16="http://schemas.microsoft.com/office/drawing/2014/main" id="{E1CA4D91-7804-83A0-58CA-C99184CAA376}"/>
                </a:ext>
              </a:extLst>
            </p:cNvPr>
            <p:cNvSpPr txBox="1"/>
            <p:nvPr/>
          </p:nvSpPr>
          <p:spPr>
            <a:xfrm>
              <a:off x="3718263" y="4547642"/>
              <a:ext cx="3336939" cy="369332"/>
            </a:xfrm>
            <a:prstGeom prst="rect">
              <a:avLst/>
            </a:prstGeom>
            <a:noFill/>
          </p:spPr>
          <p:txBody>
            <a:bodyPr wrap="none" rtlCol="0">
              <a:spAutoFit/>
            </a:bodyPr>
            <a:lstStyle/>
            <a:p>
              <a:r>
                <a:rPr lang="en-US">
                  <a:solidFill>
                    <a:schemeClr val="accent3"/>
                  </a:solidFill>
                  <a:latin typeface="Bangla MN" pitchFamily="2" charset="0"/>
                  <a:cs typeface="Bangla MN" pitchFamily="2" charset="0"/>
                </a:rPr>
                <a:t>TEMPORARY CONDITION</a:t>
              </a:r>
            </a:p>
          </p:txBody>
        </p:sp>
        <p:sp>
          <p:nvSpPr>
            <p:cNvPr id="21" name="TextBox 20">
              <a:extLst>
                <a:ext uri="{FF2B5EF4-FFF2-40B4-BE49-F238E27FC236}">
                  <a16:creationId xmlns:a16="http://schemas.microsoft.com/office/drawing/2014/main" id="{48C72FC6-3098-1E78-CFDE-C27A51D54DF1}"/>
                </a:ext>
              </a:extLst>
            </p:cNvPr>
            <p:cNvSpPr txBox="1"/>
            <p:nvPr/>
          </p:nvSpPr>
          <p:spPr>
            <a:xfrm>
              <a:off x="1561719" y="4397170"/>
              <a:ext cx="1906548" cy="369332"/>
            </a:xfrm>
            <a:prstGeom prst="rect">
              <a:avLst/>
            </a:prstGeom>
            <a:noFill/>
          </p:spPr>
          <p:txBody>
            <a:bodyPr wrap="none" rtlCol="0">
              <a:spAutoFit/>
            </a:bodyPr>
            <a:lstStyle/>
            <a:p>
              <a:r>
                <a:rPr lang="en-US">
                  <a:latin typeface="Copperplate Gothic Bold" panose="020E0705020206020404" pitchFamily="34" charset="77"/>
                </a:rPr>
                <a:t>BROKEN LEG</a:t>
              </a:r>
            </a:p>
          </p:txBody>
        </p:sp>
        <p:sp>
          <p:nvSpPr>
            <p:cNvPr id="22" name="TextBox 21">
              <a:extLst>
                <a:ext uri="{FF2B5EF4-FFF2-40B4-BE49-F238E27FC236}">
                  <a16:creationId xmlns:a16="http://schemas.microsoft.com/office/drawing/2014/main" id="{4AF9261C-6E26-D6D2-DE30-FE0D80BDC57F}"/>
                </a:ext>
              </a:extLst>
            </p:cNvPr>
            <p:cNvSpPr txBox="1"/>
            <p:nvPr/>
          </p:nvSpPr>
          <p:spPr>
            <a:xfrm>
              <a:off x="5683976" y="1744349"/>
              <a:ext cx="5416868" cy="707886"/>
            </a:xfrm>
            <a:prstGeom prst="rect">
              <a:avLst/>
            </a:prstGeom>
            <a:noFill/>
            <a:ln>
              <a:solidFill>
                <a:schemeClr val="bg1"/>
              </a:solidFill>
            </a:ln>
          </p:spPr>
          <p:txBody>
            <a:bodyPr wrap="none" rtlCol="0">
              <a:spAutoFit/>
            </a:bodyPr>
            <a:lstStyle/>
            <a:p>
              <a:r>
                <a:rPr lang="en-US" sz="4000">
                  <a:ln>
                    <a:solidFill>
                      <a:schemeClr val="tx1"/>
                    </a:solidFill>
                  </a:ln>
                  <a:noFill/>
                  <a:latin typeface="Andale Mono" panose="020B0509000000000004" pitchFamily="49" charset="0"/>
                </a:rPr>
                <a:t>WHEEL CHAIR BOUND</a:t>
              </a:r>
            </a:p>
          </p:txBody>
        </p:sp>
      </p:grpSp>
      <p:sp>
        <p:nvSpPr>
          <p:cNvPr id="24" name="TextBox 23">
            <a:extLst>
              <a:ext uri="{FF2B5EF4-FFF2-40B4-BE49-F238E27FC236}">
                <a16:creationId xmlns:a16="http://schemas.microsoft.com/office/drawing/2014/main" id="{73889CD8-551D-989B-9276-0D14B83C99FF}"/>
              </a:ext>
            </a:extLst>
          </p:cNvPr>
          <p:cNvSpPr txBox="1"/>
          <p:nvPr/>
        </p:nvSpPr>
        <p:spPr>
          <a:xfrm>
            <a:off x="-7088" y="5744330"/>
            <a:ext cx="12199088" cy="338554"/>
          </a:xfrm>
          <a:prstGeom prst="rect">
            <a:avLst/>
          </a:prstGeom>
          <a:solidFill>
            <a:srgbClr val="FFFF00">
              <a:alpha val="30000"/>
            </a:srgbClr>
          </a:solidFill>
        </p:spPr>
        <p:txBody>
          <a:bodyPr wrap="square">
            <a:spAutoFit/>
          </a:bodyPr>
          <a:lstStyle/>
          <a:p>
            <a:pPr marL="0" marR="0" algn="ctr">
              <a:spcBef>
                <a:spcPts val="0"/>
              </a:spcBef>
              <a:spcAft>
                <a:spcPts val="0"/>
              </a:spcAft>
            </a:pPr>
            <a:r>
              <a:rPr lang="en-US" sz="160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The</a:t>
            </a:r>
            <a:r>
              <a:rPr lang="en-US" sz="1600">
                <a:effectLst/>
                <a:latin typeface="Arial" panose="020B0604020202020204" pitchFamily="34" charset="0"/>
                <a:ea typeface="Times New Roman" panose="02020603050405020304" pitchFamily="18" charset="0"/>
                <a:cs typeface="Arial" panose="020B0604020202020204" pitchFamily="34" charset="0"/>
              </a:rPr>
              <a:t> </a:t>
            </a:r>
            <a:r>
              <a:rPr lang="en-US" sz="1600" u="sng">
                <a:solidFill>
                  <a:srgbClr val="FF0000"/>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REMS Training Package</a:t>
            </a:r>
            <a:r>
              <a:rPr lang="en-US" sz="1600" u="sng">
                <a:solidFill>
                  <a:srgbClr val="FF0000"/>
                </a:solidFill>
                <a:effectLst/>
                <a:latin typeface="Arial" panose="020B0604020202020204" pitchFamily="34" charset="0"/>
                <a:ea typeface="Times New Roman" panose="02020603050405020304" pitchFamily="18" charset="0"/>
                <a:cs typeface="Arial" panose="020B0604020202020204" pitchFamily="34" charset="0"/>
              </a:rPr>
              <a:t> is a resource that schools can use to plan fo</a:t>
            </a:r>
            <a:r>
              <a:rPr lang="en-US" sz="1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r </a:t>
            </a:r>
            <a:r>
              <a:rPr lang="en-US" sz="160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students and Faculty with Disabilities. </a:t>
            </a:r>
          </a:p>
        </p:txBody>
      </p:sp>
      <p:pic>
        <p:nvPicPr>
          <p:cNvPr id="3" name="Google Shape;106;p1">
            <a:extLst>
              <a:ext uri="{FF2B5EF4-FFF2-40B4-BE49-F238E27FC236}">
                <a16:creationId xmlns:a16="http://schemas.microsoft.com/office/drawing/2014/main" id="{5CF6C7D9-6DC7-3301-F063-9894E907CAE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6664394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85A36-7C91-DA74-A02F-6557E81021E2}"/>
              </a:ext>
            </a:extLst>
          </p:cNvPr>
          <p:cNvSpPr>
            <a:spLocks noGrp="1"/>
          </p:cNvSpPr>
          <p:nvPr>
            <p:ph type="title"/>
          </p:nvPr>
        </p:nvSpPr>
        <p:spPr/>
        <p:txBody>
          <a:bodyPr/>
          <a:lstStyle/>
          <a:p>
            <a:r>
              <a:rPr lang="en-US" b="1" u="sng">
                <a:latin typeface="Arial" panose="020B0604020202020204" pitchFamily="34" charset="0"/>
                <a:cs typeface="Arial" panose="020B0604020202020204" pitchFamily="34" charset="0"/>
              </a:rPr>
              <a:t>Future Threats</a:t>
            </a:r>
          </a:p>
        </p:txBody>
      </p:sp>
      <p:sp>
        <p:nvSpPr>
          <p:cNvPr id="3" name="Content Placeholder 2">
            <a:extLst>
              <a:ext uri="{FF2B5EF4-FFF2-40B4-BE49-F238E27FC236}">
                <a16:creationId xmlns:a16="http://schemas.microsoft.com/office/drawing/2014/main" id="{F9CAE021-0FAA-3895-4975-10BD368FE45A}"/>
              </a:ext>
            </a:extLst>
          </p:cNvPr>
          <p:cNvSpPr>
            <a:spLocks noGrp="1"/>
          </p:cNvSpPr>
          <p:nvPr>
            <p:ph idx="1"/>
          </p:nvPr>
        </p:nvSpPr>
        <p:spPr/>
        <p:txBody>
          <a:bodyPr>
            <a:normAutofit lnSpcReduction="10000"/>
          </a:bodyPr>
          <a:lstStyle/>
          <a:p>
            <a:pPr marL="0" marR="0" lvl="0" indent="0">
              <a:spcBef>
                <a:spcPts val="0"/>
              </a:spcBef>
              <a:spcAft>
                <a:spcPts val="0"/>
              </a:spcAft>
              <a:buNone/>
            </a:pPr>
            <a:r>
              <a:rPr lang="en-US" sz="24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Schools: Social Media Surveillance</a:t>
            </a:r>
            <a:r>
              <a:rPr lang="en-US" sz="2400">
                <a:effectLst/>
                <a:latin typeface="Arial" panose="020B0604020202020204" pitchFamily="34" charset="0"/>
                <a:ea typeface="Times New Roman" panose="02020603050405020304" pitchFamily="18" charset="0"/>
                <a:cs typeface="Arial" panose="020B0604020202020204" pitchFamily="34" charset="0"/>
              </a:rPr>
              <a:t> (Brennan Center for Justice)</a:t>
            </a:r>
          </a:p>
          <a:p>
            <a:pPr marL="0" marR="0" lvl="0" indent="0">
              <a:spcBef>
                <a:spcPts val="0"/>
              </a:spcBef>
              <a:spcAft>
                <a:spcPts val="0"/>
              </a:spcAft>
              <a:buNone/>
            </a:pPr>
            <a:endParaRPr lang="en-US" sz="240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None/>
            </a:pPr>
            <a:r>
              <a:rPr lang="en-US" sz="24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Social Media Surveillance in Schools: Rethinking Public Health Interventions in the Digital Age</a:t>
            </a:r>
            <a:r>
              <a:rPr lang="en-US" sz="2400">
                <a:effectLst/>
                <a:latin typeface="Arial" panose="020B0604020202020204" pitchFamily="34" charset="0"/>
                <a:ea typeface="Times New Roman" panose="02020603050405020304" pitchFamily="18" charset="0"/>
                <a:cs typeface="Arial" panose="020B0604020202020204" pitchFamily="34" charset="0"/>
              </a:rPr>
              <a:t> (National Institute of Health)</a:t>
            </a:r>
          </a:p>
          <a:p>
            <a:pPr marL="0" marR="0" lvl="0" indent="0">
              <a:spcBef>
                <a:spcPts val="0"/>
              </a:spcBef>
              <a:spcAft>
                <a:spcPts val="0"/>
              </a:spcAft>
              <a:buNone/>
            </a:pPr>
            <a:endParaRPr lang="en-US" sz="240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None/>
            </a:pPr>
            <a:r>
              <a:rPr lang="en-US" sz="24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5"/>
              </a:rPr>
              <a:t>Why Expensive Social Media Monitoring Has Failed to Protect Schools</a:t>
            </a:r>
            <a:r>
              <a:rPr lang="en-US" sz="2400">
                <a:effectLst/>
                <a:latin typeface="Arial" panose="020B0604020202020204" pitchFamily="34" charset="0"/>
                <a:ea typeface="Times New Roman" panose="02020603050405020304" pitchFamily="18" charset="0"/>
                <a:cs typeface="Arial" panose="020B0604020202020204" pitchFamily="34" charset="0"/>
              </a:rPr>
              <a:t> (Slate Magazine)</a:t>
            </a:r>
          </a:p>
          <a:p>
            <a:pPr marL="0" marR="0" lvl="0" indent="0">
              <a:spcBef>
                <a:spcPts val="0"/>
              </a:spcBef>
              <a:spcAft>
                <a:spcPts val="0"/>
              </a:spcAft>
              <a:buNone/>
            </a:pPr>
            <a:endParaRPr lang="en-US" sz="240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None/>
            </a:pPr>
            <a:r>
              <a:rPr lang="en-US" sz="24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6"/>
              </a:rPr>
              <a:t>How schools search students’ social media for threats, and why some experts warn against it</a:t>
            </a:r>
            <a:r>
              <a:rPr lang="en-US" sz="2400">
                <a:effectLst/>
                <a:latin typeface="Arial" panose="020B0604020202020204" pitchFamily="34" charset="0"/>
                <a:ea typeface="Times New Roman" panose="02020603050405020304" pitchFamily="18" charset="0"/>
                <a:cs typeface="Arial" panose="020B0604020202020204" pitchFamily="34" charset="0"/>
              </a:rPr>
              <a:t> (IndyStar)</a:t>
            </a:r>
          </a:p>
          <a:p>
            <a:pPr marL="0" marR="0" lvl="0" indent="0">
              <a:spcBef>
                <a:spcPts val="0"/>
              </a:spcBef>
              <a:spcAft>
                <a:spcPts val="0"/>
              </a:spcAft>
              <a:buNone/>
            </a:pPr>
            <a:endParaRPr lang="en-US" sz="240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None/>
            </a:pPr>
            <a:r>
              <a:rPr lang="en-US" sz="24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7"/>
              </a:rPr>
              <a:t>School Climate</a:t>
            </a:r>
            <a:r>
              <a:rPr lang="en-US" sz="2400">
                <a:effectLst/>
                <a:latin typeface="Arial" panose="020B0604020202020204" pitchFamily="34" charset="0"/>
                <a:ea typeface="Times New Roman" panose="02020603050405020304" pitchFamily="18" charset="0"/>
                <a:cs typeface="Arial" panose="020B0604020202020204" pitchFamily="34" charset="0"/>
              </a:rPr>
              <a:t> Resources (Pennsylvania Department of education)</a:t>
            </a:r>
          </a:p>
          <a:p>
            <a:pPr marL="0" marR="0" lvl="0" indent="0">
              <a:spcBef>
                <a:spcPts val="0"/>
              </a:spcBef>
              <a:spcAft>
                <a:spcPts val="0"/>
              </a:spcAft>
              <a:buNone/>
            </a:pPr>
            <a:endParaRPr lang="en-US" sz="240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None/>
            </a:pPr>
            <a:r>
              <a:rPr lang="en-US" sz="24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8"/>
              </a:rPr>
              <a:t>School Health Index</a:t>
            </a:r>
            <a:r>
              <a:rPr lang="en-US" sz="2400">
                <a:effectLst/>
                <a:latin typeface="Arial" panose="020B0604020202020204" pitchFamily="34" charset="0"/>
                <a:ea typeface="Times New Roman" panose="02020603050405020304" pitchFamily="18" charset="0"/>
                <a:cs typeface="Arial" panose="020B0604020202020204" pitchFamily="34" charset="0"/>
              </a:rPr>
              <a:t> (Centers for Disease Control and Prevention)</a:t>
            </a:r>
          </a:p>
          <a:p>
            <a:pPr marL="0" indent="0">
              <a:buNone/>
            </a:pPr>
            <a:endParaRPr lang="en-US">
              <a:latin typeface="Arial" panose="020B0604020202020204" pitchFamily="34" charset="0"/>
              <a:cs typeface="Arial" panose="020B0604020202020204" pitchFamily="34" charset="0"/>
            </a:endParaRPr>
          </a:p>
        </p:txBody>
      </p:sp>
      <p:pic>
        <p:nvPicPr>
          <p:cNvPr id="4" name="Google Shape;106;p1">
            <a:extLst>
              <a:ext uri="{FF2B5EF4-FFF2-40B4-BE49-F238E27FC236}">
                <a16:creationId xmlns:a16="http://schemas.microsoft.com/office/drawing/2014/main" id="{0BE68E9A-BEDC-79F9-FE12-337A8CF35E0B}"/>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30936484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B0127-FFC9-0BD6-500C-D5B260C36535}"/>
              </a:ext>
            </a:extLst>
          </p:cNvPr>
          <p:cNvSpPr>
            <a:spLocks noGrp="1"/>
          </p:cNvSpPr>
          <p:nvPr>
            <p:ph type="title"/>
          </p:nvPr>
        </p:nvSpPr>
        <p:spPr/>
        <p:txBody>
          <a:bodyPr/>
          <a:lstStyle/>
          <a:p>
            <a:r>
              <a:rPr lang="en-US" b="1" u="sng">
                <a:latin typeface="Arial" panose="020B0604020202020204" pitchFamily="34" charset="0"/>
                <a:cs typeface="Arial" panose="020B0604020202020204" pitchFamily="34" charset="0"/>
              </a:rPr>
              <a:t>Safe2SayPA</a:t>
            </a:r>
            <a:r>
              <a:rPr lang="en-US">
                <a:latin typeface="Arial" panose="020B0604020202020204" pitchFamily="34" charset="0"/>
                <a:cs typeface="Arial" panose="020B0604020202020204" pitchFamily="34" charset="0"/>
              </a:rPr>
              <a:t>: </a:t>
            </a:r>
            <a:r>
              <a:rPr lang="en-US" i="1">
                <a:latin typeface="Arial" panose="020B0604020202020204" pitchFamily="34" charset="0"/>
                <a:cs typeface="Arial" panose="020B0604020202020204" pitchFamily="34" charset="0"/>
              </a:rPr>
              <a:t>Brief Overview</a:t>
            </a:r>
          </a:p>
        </p:txBody>
      </p:sp>
      <p:pic>
        <p:nvPicPr>
          <p:cNvPr id="4" name="Picture 3" descr="A close-up of a white page&#10;&#10;Description automatically generated">
            <a:extLst>
              <a:ext uri="{FF2B5EF4-FFF2-40B4-BE49-F238E27FC236}">
                <a16:creationId xmlns:a16="http://schemas.microsoft.com/office/drawing/2014/main" id="{CBED32E9-0723-4748-216E-CDDD80A413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3890" y="1802983"/>
            <a:ext cx="10184219" cy="4116122"/>
          </a:xfrm>
          <a:prstGeom prst="rect">
            <a:avLst/>
          </a:prstGeom>
        </p:spPr>
      </p:pic>
      <p:pic>
        <p:nvPicPr>
          <p:cNvPr id="3" name="Google Shape;106;p1">
            <a:extLst>
              <a:ext uri="{FF2B5EF4-FFF2-40B4-BE49-F238E27FC236}">
                <a16:creationId xmlns:a16="http://schemas.microsoft.com/office/drawing/2014/main" id="{7422C2B1-1CD3-C0D8-CF6C-6C0BC48A54B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2233981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3897-C6C8-4C7F-B5EC-2E344624F8C4}"/>
              </a:ext>
            </a:extLst>
          </p:cNvPr>
          <p:cNvSpPr>
            <a:spLocks noGrp="1"/>
          </p:cNvSpPr>
          <p:nvPr>
            <p:ph type="title"/>
          </p:nvPr>
        </p:nvSpPr>
        <p:spPr/>
        <p:txBody>
          <a:bodyPr/>
          <a:lstStyle/>
          <a:p>
            <a:r>
              <a:rPr lang="en-US" b="1" u="sng">
                <a:latin typeface="+mn-lt"/>
              </a:rPr>
              <a:t>Safe2SayPA</a:t>
            </a:r>
            <a:r>
              <a:rPr lang="en-US">
                <a:latin typeface="+mn-lt"/>
              </a:rPr>
              <a:t>: </a:t>
            </a:r>
            <a:r>
              <a:rPr lang="en-US" i="1">
                <a:latin typeface="+mn-lt"/>
              </a:rPr>
              <a:t>Valuable Data</a:t>
            </a:r>
          </a:p>
        </p:txBody>
      </p:sp>
      <p:pic>
        <p:nvPicPr>
          <p:cNvPr id="5" name="Picture 4" descr="A close-up of a black background&#10;&#10;Description automatically generated">
            <a:extLst>
              <a:ext uri="{FF2B5EF4-FFF2-40B4-BE49-F238E27FC236}">
                <a16:creationId xmlns:a16="http://schemas.microsoft.com/office/drawing/2014/main" id="{0302681A-E00E-0E8F-F366-F216702102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1779708"/>
            <a:ext cx="5930220" cy="3298583"/>
          </a:xfrm>
          <a:prstGeom prst="rect">
            <a:avLst/>
          </a:prstGeom>
        </p:spPr>
      </p:pic>
      <p:pic>
        <p:nvPicPr>
          <p:cNvPr id="4" name="Picture 3" descr="A table with text and numbers&#10;&#10;Description automatically generated">
            <a:extLst>
              <a:ext uri="{FF2B5EF4-FFF2-40B4-BE49-F238E27FC236}">
                <a16:creationId xmlns:a16="http://schemas.microsoft.com/office/drawing/2014/main" id="{0E383EB4-361D-D334-2300-F0675BAF17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49444" y="2349606"/>
            <a:ext cx="4904356" cy="3530388"/>
          </a:xfrm>
          <a:prstGeom prst="rect">
            <a:avLst/>
          </a:prstGeom>
        </p:spPr>
      </p:pic>
      <p:pic>
        <p:nvPicPr>
          <p:cNvPr id="3" name="Google Shape;106;p1">
            <a:extLst>
              <a:ext uri="{FF2B5EF4-FFF2-40B4-BE49-F238E27FC236}">
                <a16:creationId xmlns:a16="http://schemas.microsoft.com/office/drawing/2014/main" id="{122B497B-8801-DDB4-1BCD-378995D4E004}"/>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4515996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6" name="Google Shape;96;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3" cy="3240750"/>
          </a:xfrm>
          <a:prstGeom prst="rect">
            <a:avLst/>
          </a:prstGeom>
          <a:noFill/>
          <a:ln>
            <a:noFill/>
          </a:ln>
        </p:spPr>
      </p:pic>
      <p:sp>
        <p:nvSpPr>
          <p:cNvPr id="97" name="Google Shape;97;p1"/>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pic>
        <p:nvPicPr>
          <p:cNvPr id="98" name="Google Shape;98;p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10" y="1729730"/>
            <a:ext cx="8255426" cy="5124826"/>
          </a:xfrm>
          <a:prstGeom prst="rect">
            <a:avLst/>
          </a:prstGeom>
          <a:noFill/>
          <a:ln>
            <a:noFill/>
          </a:ln>
        </p:spPr>
      </p:pic>
      <p:pic>
        <p:nvPicPr>
          <p:cNvPr id="99" name="Google Shape;99;p1"/>
          <p:cNvPicPr preferRelativeResize="0"/>
          <p:nvPr/>
        </p:nvPicPr>
        <p:blipFill rotWithShape="1">
          <a:blip r:embed="rId5">
            <a:alphaModFix/>
          </a:blip>
          <a:srcRect/>
          <a:stretch/>
        </p:blipFill>
        <p:spPr>
          <a:xfrm>
            <a:off x="6871855" y="2974651"/>
            <a:ext cx="5291570" cy="3866040"/>
          </a:xfrm>
          <a:prstGeom prst="rect">
            <a:avLst/>
          </a:prstGeom>
          <a:noFill/>
          <a:ln>
            <a:noFill/>
          </a:ln>
        </p:spPr>
      </p:pic>
      <p:pic>
        <p:nvPicPr>
          <p:cNvPr id="100" name="Google Shape;100;p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264950" y="-105087"/>
            <a:ext cx="4911199" cy="3355800"/>
          </a:xfrm>
          <a:prstGeom prst="rect">
            <a:avLst/>
          </a:prstGeom>
          <a:noFill/>
          <a:ln>
            <a:noFill/>
          </a:ln>
        </p:spPr>
      </p:pic>
      <p:pic>
        <p:nvPicPr>
          <p:cNvPr id="101" name="Google Shape;101;p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0" y="-133825"/>
            <a:ext cx="4773800" cy="3108475"/>
          </a:xfrm>
          <a:prstGeom prst="rect">
            <a:avLst/>
          </a:prstGeom>
          <a:noFill/>
          <a:ln>
            <a:noFill/>
          </a:ln>
        </p:spPr>
      </p:pic>
      <p:pic>
        <p:nvPicPr>
          <p:cNvPr id="102" name="Google Shape;102;p1"/>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979722" y="-134682"/>
            <a:ext cx="4822543" cy="2993100"/>
          </a:xfrm>
          <a:prstGeom prst="rect">
            <a:avLst/>
          </a:prstGeom>
          <a:noFill/>
          <a:ln>
            <a:noFill/>
          </a:ln>
        </p:spPr>
      </p:pic>
      <p:sp>
        <p:nvSpPr>
          <p:cNvPr id="103" name="Google Shape;103;p1"/>
          <p:cNvSpPr/>
          <p:nvPr/>
        </p:nvSpPr>
        <p:spPr>
          <a:xfrm>
            <a:off x="15851" y="2472911"/>
            <a:ext cx="12207200" cy="1425735"/>
          </a:xfrm>
          <a:prstGeom prst="rect">
            <a:avLst/>
          </a:prstGeom>
          <a:solidFill>
            <a:srgbClr val="222A35">
              <a:alpha val="4627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cxnSp>
        <p:nvCxnSpPr>
          <p:cNvPr id="104" name="Google Shape;104;p1"/>
          <p:cNvCxnSpPr/>
          <p:nvPr/>
        </p:nvCxnSpPr>
        <p:spPr>
          <a:xfrm>
            <a:off x="19802" y="3911541"/>
            <a:ext cx="12256790" cy="0"/>
          </a:xfrm>
          <a:prstGeom prst="straightConnector1">
            <a:avLst/>
          </a:prstGeom>
          <a:noFill/>
          <a:ln w="12700" cap="flat" cmpd="sng">
            <a:solidFill>
              <a:schemeClr val="lt1"/>
            </a:solidFill>
            <a:prstDash val="solid"/>
            <a:miter lim="800000"/>
            <a:headEnd type="none" w="sm" len="sm"/>
            <a:tailEnd type="none" w="sm" len="sm"/>
          </a:ln>
        </p:spPr>
      </p:cxnSp>
      <p:sp>
        <p:nvSpPr>
          <p:cNvPr id="105" name="Google Shape;105;p1"/>
          <p:cNvSpPr txBox="1"/>
          <p:nvPr/>
        </p:nvSpPr>
        <p:spPr>
          <a:xfrm>
            <a:off x="404793" y="3033807"/>
            <a:ext cx="11972400" cy="1077178"/>
          </a:xfrm>
          <a:prstGeom prst="rect">
            <a:avLst/>
          </a:prstGeom>
          <a:noFill/>
          <a:ln>
            <a:noFill/>
          </a:ln>
        </p:spPr>
        <p:txBody>
          <a:bodyPr spcFirstLastPara="1" wrap="square" lIns="91425" tIns="45700" rIns="91425" bIns="45700" anchor="t" anchorCtr="0">
            <a:spAutoFit/>
          </a:bodyPr>
          <a:lstStyle/>
          <a:p>
            <a:pPr algn="ctr"/>
            <a:r>
              <a:rPr lang="en-US" sz="3200" b="1">
                <a:solidFill>
                  <a:schemeClr val="bg1"/>
                </a:solidFill>
                <a:effectLst/>
                <a:latin typeface="+mn-lt"/>
                <a:ea typeface="Times New Roman" panose="02020603050405020304" pitchFamily="18" charset="0"/>
              </a:rPr>
              <a:t>PHYSICAL ASSESSMENTS &amp; PHYSICAL SECURITY </a:t>
            </a:r>
          </a:p>
          <a:p>
            <a:pPr algn="ctr"/>
            <a:endParaRPr lang="en-US" sz="3200">
              <a:solidFill>
                <a:schemeClr val="bg1"/>
              </a:solidFill>
            </a:endParaRPr>
          </a:p>
        </p:txBody>
      </p:sp>
      <p:pic>
        <p:nvPicPr>
          <p:cNvPr id="106" name="Google Shape;106;p1"/>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3401849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TEA incorporates new mandatory safety action steps for Texas schools -  eParisExtra.com">
            <a:extLst>
              <a:ext uri="{FF2B5EF4-FFF2-40B4-BE49-F238E27FC236}">
                <a16:creationId xmlns:a16="http://schemas.microsoft.com/office/drawing/2014/main" id="{EA957D8D-33F2-53A9-C1BA-5FE1ECB2D67E}"/>
              </a:ext>
            </a:extLst>
          </p:cNvPr>
          <p:cNvPicPr>
            <a:picLocks noChangeAspect="1" noChangeArrowheads="1"/>
          </p:cNvPicPr>
          <p:nvPr/>
        </p:nvPicPr>
        <p:blipFill>
          <a:blip r:embed="rId3">
            <a:alphaModFix/>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ffectLst>
            <a:glow>
              <a:schemeClr val="accent1"/>
            </a:glow>
          </a:effectLst>
          <a:extLst>
            <a:ext uri="{909E8E84-426E-40DD-AFC4-6F175D3DCCD1}">
              <a14:hiddenFill xmlns:a14="http://schemas.microsoft.com/office/drawing/2010/main">
                <a:solidFill>
                  <a:srgbClr val="FFFFFF"/>
                </a:solidFill>
              </a14:hiddenFill>
            </a:ext>
          </a:extLst>
        </p:spPr>
      </p:pic>
      <p:pic>
        <p:nvPicPr>
          <p:cNvPr id="2" name="Google Shape;106;p1">
            <a:extLst>
              <a:ext uri="{FF2B5EF4-FFF2-40B4-BE49-F238E27FC236}">
                <a16:creationId xmlns:a16="http://schemas.microsoft.com/office/drawing/2014/main" id="{72F5EC3E-D1FB-8D1B-D1D9-6C2A09307CC0}"/>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3582478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66FED3-F638-BCA6-F720-EA177E9C90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61226" cy="6840690"/>
          </a:xfrm>
          <a:prstGeom prst="rect">
            <a:avLst/>
          </a:prstGeom>
        </p:spPr>
      </p:pic>
      <p:pic>
        <p:nvPicPr>
          <p:cNvPr id="2" name="Google Shape;106;p1">
            <a:extLst>
              <a:ext uri="{FF2B5EF4-FFF2-40B4-BE49-F238E27FC236}">
                <a16:creationId xmlns:a16="http://schemas.microsoft.com/office/drawing/2014/main" id="{A6D903B8-62EF-E6EA-B8AF-F8C73D7F7420}"/>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338850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C2058DB0-29EF-2C94-33C1-4B788C14634D}"/>
            </a:ext>
          </a:extLst>
        </p:cNvPr>
        <p:cNvGrpSpPr/>
        <p:nvPr/>
      </p:nvGrpSpPr>
      <p:grpSpPr>
        <a:xfrm>
          <a:off x="0" y="0"/>
          <a:ext cx="0" cy="0"/>
          <a:chOff x="0" y="0"/>
          <a:chExt cx="0" cy="0"/>
        </a:xfrm>
      </p:grpSpPr>
      <p:sp useBgFill="1">
        <p:nvSpPr>
          <p:cNvPr id="216" name="Rectangle 215">
            <a:extLst>
              <a:ext uri="{FF2B5EF4-FFF2-40B4-BE49-F238E27FC236}">
                <a16:creationId xmlns:a16="http://schemas.microsoft.com/office/drawing/2014/main" id="{B75A0A8F-4DE0-BCE8-D8E8-ACDF73BC5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6EA7596A-2D4F-108B-CE9E-585AE592C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5AB696FA-9732-AF5B-110B-1693540D3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190289D0-CFF6-A9C2-8640-76FEEEE4E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3B6585A1-BE87-E0BA-1B3F-D987916507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Google Shape;210;g2afd7cfc130_0_13">
            <a:extLst>
              <a:ext uri="{FF2B5EF4-FFF2-40B4-BE49-F238E27FC236}">
                <a16:creationId xmlns:a16="http://schemas.microsoft.com/office/drawing/2014/main" id="{19EF7310-A63E-640E-3F5E-E6F30D6273A6}"/>
              </a:ext>
            </a:extLst>
          </p:cNvPr>
          <p:cNvSpPr txBox="1">
            <a:spLocks noGrp="1"/>
          </p:cNvSpPr>
          <p:nvPr>
            <p:ph type="title"/>
          </p:nvPr>
        </p:nvSpPr>
        <p:spPr>
          <a:xfrm>
            <a:off x="228253" y="294538"/>
            <a:ext cx="11926561" cy="1033669"/>
          </a:xfrm>
          <a:prstGeom prst="rect">
            <a:avLst/>
          </a:prstGeom>
        </p:spPr>
        <p:txBody>
          <a:bodyPr spcFirstLastPara="1" wrap="square" lIns="91425" tIns="45700" rIns="91425" bIns="45700" anchor="ctr" anchorCtr="0">
            <a:noAutofit/>
          </a:bodyPr>
          <a:lstStyle/>
          <a:p>
            <a:pPr algn="ctr">
              <a:buSzPts val="3960"/>
            </a:pPr>
            <a:r>
              <a:rPr lang="en-US" sz="4000" b="1">
                <a:solidFill>
                  <a:srgbClr val="FFFFFF"/>
                </a:solidFill>
                <a:latin typeface="Arial"/>
              </a:rPr>
              <a:t>ALEX CHAPTER 2: THE IMPACT</a:t>
            </a:r>
            <a:br>
              <a:rPr lang="en-US" sz="4000" b="1">
                <a:latin typeface="Arial"/>
              </a:rPr>
            </a:br>
            <a:r>
              <a:rPr lang="en-US" sz="4000" b="1">
                <a:solidFill>
                  <a:srgbClr val="FFFFFF"/>
                </a:solidFill>
                <a:latin typeface="Arial"/>
                <a:cs typeface="Arial"/>
              </a:rPr>
              <a:t>(2-3 YEARS OLD)</a:t>
            </a:r>
            <a:endParaRPr lang="en-US" sz="4000" b="1">
              <a:solidFill>
                <a:srgbClr val="FFFFFF"/>
              </a:solidFill>
              <a:latin typeface="Arial"/>
            </a:endParaRPr>
          </a:p>
        </p:txBody>
      </p:sp>
      <p:sp>
        <p:nvSpPr>
          <p:cNvPr id="211" name="Google Shape;211;g2afd7cfc130_0_13">
            <a:extLst>
              <a:ext uri="{FF2B5EF4-FFF2-40B4-BE49-F238E27FC236}">
                <a16:creationId xmlns:a16="http://schemas.microsoft.com/office/drawing/2014/main" id="{FEF6DA6B-5AFA-7860-AB8E-0622F85D057A}"/>
              </a:ext>
            </a:extLst>
          </p:cNvPr>
          <p:cNvSpPr txBox="1">
            <a:spLocks noGrp="1"/>
          </p:cNvSpPr>
          <p:nvPr>
            <p:ph type="body" idx="1"/>
          </p:nvPr>
        </p:nvSpPr>
        <p:spPr>
          <a:xfrm>
            <a:off x="305639" y="1334318"/>
            <a:ext cx="8059923" cy="5479078"/>
          </a:xfrm>
          <a:prstGeom prst="rect">
            <a:avLst/>
          </a:prstGeom>
        </p:spPr>
        <p:txBody>
          <a:bodyPr spcFirstLastPara="1" wrap="square" lIns="91425" tIns="45700" rIns="91425" bIns="45700" anchor="ctr" anchorCtr="0">
            <a:noAutofit/>
          </a:bodyPr>
          <a:lstStyle/>
          <a:p>
            <a:pPr marL="0" indent="0">
              <a:spcBef>
                <a:spcPts val="0"/>
              </a:spcBef>
              <a:spcAft>
                <a:spcPts val="600"/>
              </a:spcAft>
              <a:buNone/>
            </a:pPr>
            <a:r>
              <a:rPr lang="en-US" sz="2000" b="1">
                <a:highlight>
                  <a:srgbClr val="FFFF00"/>
                </a:highlight>
                <a:latin typeface="Arial"/>
              </a:rPr>
              <a:t>Behaviors</a:t>
            </a:r>
            <a:r>
              <a:rPr lang="en-US" sz="2000" b="1">
                <a:latin typeface="Arial"/>
              </a:rPr>
              <a:t> that Alex's educators observed above the surface:</a:t>
            </a:r>
          </a:p>
          <a:p>
            <a:pPr marL="342900">
              <a:spcBef>
                <a:spcPts val="0"/>
              </a:spcBef>
              <a:spcAft>
                <a:spcPts val="600"/>
              </a:spcAft>
            </a:pPr>
            <a:r>
              <a:rPr lang="en-US" sz="1800">
                <a:latin typeface="Arial"/>
              </a:rPr>
              <a:t>Clinginess</a:t>
            </a:r>
          </a:p>
          <a:p>
            <a:pPr marL="342900">
              <a:spcBef>
                <a:spcPts val="0"/>
              </a:spcBef>
              <a:spcAft>
                <a:spcPts val="600"/>
              </a:spcAft>
            </a:pPr>
            <a:r>
              <a:rPr lang="en-US" sz="1800">
                <a:latin typeface="Arial"/>
              </a:rPr>
              <a:t>Difficulty engaging in peer activities</a:t>
            </a:r>
          </a:p>
          <a:p>
            <a:pPr marL="342900">
              <a:spcBef>
                <a:spcPts val="0"/>
              </a:spcBef>
              <a:spcAft>
                <a:spcPts val="600"/>
              </a:spcAft>
            </a:pPr>
            <a:r>
              <a:rPr lang="en-US" sz="1800">
                <a:latin typeface="Arial"/>
              </a:rPr>
              <a:t>Trouble managing feelings </a:t>
            </a:r>
          </a:p>
          <a:p>
            <a:pPr marL="342900">
              <a:spcBef>
                <a:spcPts val="0"/>
              </a:spcBef>
              <a:spcAft>
                <a:spcPts val="600"/>
              </a:spcAft>
            </a:pPr>
            <a:r>
              <a:rPr lang="en-US" sz="1800">
                <a:latin typeface="Arial"/>
              </a:rPr>
              <a:t>Reported difficulty sleeping, nightmares</a:t>
            </a:r>
          </a:p>
          <a:p>
            <a:pPr marL="342900">
              <a:spcBef>
                <a:spcPts val="0"/>
              </a:spcBef>
              <a:spcAft>
                <a:spcPts val="600"/>
              </a:spcAft>
            </a:pPr>
            <a:r>
              <a:rPr lang="en-US" sz="1800">
                <a:latin typeface="Arial"/>
              </a:rPr>
              <a:t>Tantrums, crying</a:t>
            </a:r>
          </a:p>
          <a:p>
            <a:pPr marL="342900">
              <a:spcBef>
                <a:spcPts val="0"/>
              </a:spcBef>
              <a:spcAft>
                <a:spcPts val="600"/>
              </a:spcAft>
            </a:pPr>
            <a:r>
              <a:rPr lang="en-US" sz="1800">
                <a:latin typeface="Arial"/>
              </a:rPr>
              <a:t>Property destruction when angry</a:t>
            </a:r>
          </a:p>
          <a:p>
            <a:pPr marL="0" indent="0">
              <a:spcBef>
                <a:spcPts val="0"/>
              </a:spcBef>
              <a:spcAft>
                <a:spcPts val="600"/>
              </a:spcAft>
              <a:buNone/>
            </a:pPr>
            <a:endParaRPr lang="en-US" sz="1600" b="1">
              <a:latin typeface="Arial"/>
            </a:endParaRPr>
          </a:p>
          <a:p>
            <a:pPr marL="0" indent="0">
              <a:spcBef>
                <a:spcPts val="0"/>
              </a:spcBef>
              <a:spcAft>
                <a:spcPts val="600"/>
              </a:spcAft>
              <a:buNone/>
            </a:pPr>
            <a:r>
              <a:rPr lang="en-US" sz="2000" b="1">
                <a:latin typeface="Arial"/>
              </a:rPr>
              <a:t>What's going on </a:t>
            </a:r>
            <a:r>
              <a:rPr lang="en-US" sz="2000" b="1">
                <a:highlight>
                  <a:srgbClr val="FFFF00"/>
                </a:highlight>
                <a:latin typeface="Arial"/>
              </a:rPr>
              <a:t>beneath the surface</a:t>
            </a:r>
            <a:r>
              <a:rPr lang="en-US" sz="2000" b="1">
                <a:latin typeface="Arial"/>
              </a:rPr>
              <a:t>?</a:t>
            </a:r>
          </a:p>
          <a:p>
            <a:pPr marL="285750" indent="-285750">
              <a:spcBef>
                <a:spcPts val="0"/>
              </a:spcBef>
              <a:spcAft>
                <a:spcPts val="600"/>
              </a:spcAft>
            </a:pPr>
            <a:r>
              <a:rPr lang="en-US" sz="1800">
                <a:latin typeface="Arial"/>
              </a:rPr>
              <a:t>Attachment disruption leads to increased anxiety </a:t>
            </a:r>
          </a:p>
          <a:p>
            <a:pPr marL="285750" indent="-285750">
              <a:spcBef>
                <a:spcPts val="0"/>
              </a:spcBef>
              <a:spcAft>
                <a:spcPts val="600"/>
              </a:spcAft>
            </a:pPr>
            <a:r>
              <a:rPr lang="en-US" sz="1800">
                <a:latin typeface="Arial"/>
              </a:rPr>
              <a:t>Repeated episodes of loss sow seeds of distrust in caregivers</a:t>
            </a:r>
          </a:p>
          <a:p>
            <a:pPr marL="285750" indent="-285750">
              <a:spcBef>
                <a:spcPts val="0"/>
              </a:spcBef>
              <a:spcAft>
                <a:spcPts val="600"/>
              </a:spcAft>
            </a:pPr>
            <a:r>
              <a:rPr lang="en-US" sz="1800">
                <a:latin typeface="Arial"/>
              </a:rPr>
              <a:t>Perception of change in routine or other loss is threatening and activates stress response</a:t>
            </a:r>
          </a:p>
          <a:p>
            <a:pPr marL="285750" indent="-285750">
              <a:spcBef>
                <a:spcPts val="0"/>
              </a:spcBef>
              <a:spcAft>
                <a:spcPts val="600"/>
              </a:spcAft>
            </a:pPr>
            <a:r>
              <a:rPr lang="en-US" sz="1800">
                <a:latin typeface="Arial"/>
              </a:rPr>
              <a:t>Difficulties with social interactions with peers may stem from experience that relationships are transitory and potentially painful</a:t>
            </a:r>
          </a:p>
        </p:txBody>
      </p:sp>
      <p:pic>
        <p:nvPicPr>
          <p:cNvPr id="2" name="Picture 1" descr="A iceberg in the water&#10;&#10;Description automatically generated">
            <a:extLst>
              <a:ext uri="{FF2B5EF4-FFF2-40B4-BE49-F238E27FC236}">
                <a16:creationId xmlns:a16="http://schemas.microsoft.com/office/drawing/2014/main" id="{4AA37785-9397-2280-2DDF-E23E73DC25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76091" y="1715714"/>
            <a:ext cx="4507990" cy="4240850"/>
          </a:xfrm>
          <a:prstGeom prst="ellipse">
            <a:avLst/>
          </a:prstGeom>
          <a:ln>
            <a:noFill/>
          </a:ln>
          <a:effectLst>
            <a:softEdge rad="112500"/>
          </a:effectLst>
        </p:spPr>
      </p:pic>
      <p:pic>
        <p:nvPicPr>
          <p:cNvPr id="4" name="Google Shape;139;p5" descr="Image result for pa commission on crime and delinquency logo">
            <a:extLst>
              <a:ext uri="{FF2B5EF4-FFF2-40B4-BE49-F238E27FC236}">
                <a16:creationId xmlns:a16="http://schemas.microsoft.com/office/drawing/2014/main" id="{04CD9ACC-5E77-B792-557A-7083F095A03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513195" y="6379042"/>
            <a:ext cx="1629840" cy="481647"/>
          </a:xfrm>
          <a:prstGeom prst="rect">
            <a:avLst/>
          </a:prstGeom>
          <a:noFill/>
          <a:ln>
            <a:noFill/>
          </a:ln>
        </p:spPr>
      </p:pic>
    </p:spTree>
    <p:extLst>
      <p:ext uri="{BB962C8B-B14F-4D97-AF65-F5344CB8AC3E}">
        <p14:creationId xmlns:p14="http://schemas.microsoft.com/office/powerpoint/2010/main" val="408776692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C1108E-E639-0B46-343D-B48C4B907C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475"/>
          <a:stretch/>
        </p:blipFill>
        <p:spPr>
          <a:xfrm>
            <a:off x="277553" y="664030"/>
            <a:ext cx="11914447" cy="5529939"/>
          </a:xfrm>
          <a:prstGeom prst="rect">
            <a:avLst/>
          </a:prstGeom>
        </p:spPr>
      </p:pic>
      <p:pic>
        <p:nvPicPr>
          <p:cNvPr id="2" name="Google Shape;106;p1">
            <a:extLst>
              <a:ext uri="{FF2B5EF4-FFF2-40B4-BE49-F238E27FC236}">
                <a16:creationId xmlns:a16="http://schemas.microsoft.com/office/drawing/2014/main" id="{C5F181A9-DD97-FE54-EC1E-13D66C21B6D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251833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C55200-E6D1-CCBD-310D-DF801CA704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466" y="648665"/>
            <a:ext cx="11203067" cy="5560670"/>
          </a:xfrm>
          <a:prstGeom prst="rect">
            <a:avLst/>
          </a:prstGeom>
        </p:spPr>
      </p:pic>
      <p:pic>
        <p:nvPicPr>
          <p:cNvPr id="2" name="Google Shape;106;p1">
            <a:extLst>
              <a:ext uri="{FF2B5EF4-FFF2-40B4-BE49-F238E27FC236}">
                <a16:creationId xmlns:a16="http://schemas.microsoft.com/office/drawing/2014/main" id="{49929C7D-6475-EB09-24D0-599E01093B1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2636237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Importance of a Layered Security Strategy | IntelliSee">
            <a:extLst>
              <a:ext uri="{FF2B5EF4-FFF2-40B4-BE49-F238E27FC236}">
                <a16:creationId xmlns:a16="http://schemas.microsoft.com/office/drawing/2014/main" id="{6C638726-C2DC-E0CB-A275-42DEF521D2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3247" y="249624"/>
            <a:ext cx="10125505" cy="5961863"/>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06;p1">
            <a:extLst>
              <a:ext uri="{FF2B5EF4-FFF2-40B4-BE49-F238E27FC236}">
                <a16:creationId xmlns:a16="http://schemas.microsoft.com/office/drawing/2014/main" id="{E74AC9FB-A295-77B7-0142-0E035691432E}"/>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11146087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DD655B-06A5-D845-EE04-86FB5A8D53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6580"/>
            <a:ext cx="12192000" cy="6812775"/>
          </a:xfrm>
          <a:prstGeom prst="rect">
            <a:avLst/>
          </a:prstGeom>
        </p:spPr>
      </p:pic>
      <p:pic>
        <p:nvPicPr>
          <p:cNvPr id="2" name="Google Shape;106;p1">
            <a:extLst>
              <a:ext uri="{FF2B5EF4-FFF2-40B4-BE49-F238E27FC236}">
                <a16:creationId xmlns:a16="http://schemas.microsoft.com/office/drawing/2014/main" id="{C43545E8-1D50-3F94-59B7-75DBAEB84BB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335491" y="6299796"/>
            <a:ext cx="1854671" cy="550726"/>
          </a:xfrm>
          <a:prstGeom prst="rect">
            <a:avLst/>
          </a:prstGeom>
          <a:noFill/>
          <a:ln>
            <a:noFill/>
          </a:ln>
        </p:spPr>
      </p:pic>
    </p:spTree>
    <p:extLst>
      <p:ext uri="{BB962C8B-B14F-4D97-AF65-F5344CB8AC3E}">
        <p14:creationId xmlns:p14="http://schemas.microsoft.com/office/powerpoint/2010/main" val="40266696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E533B1-4894-FFC3-2C51-2B9F85D9EA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99375" y="280397"/>
            <a:ext cx="8490787" cy="6519909"/>
          </a:xfrm>
          <a:prstGeom prst="rect">
            <a:avLst/>
          </a:prstGeom>
        </p:spPr>
      </p:pic>
      <p:sp>
        <p:nvSpPr>
          <p:cNvPr id="5" name="TextBox 4">
            <a:extLst>
              <a:ext uri="{FF2B5EF4-FFF2-40B4-BE49-F238E27FC236}">
                <a16:creationId xmlns:a16="http://schemas.microsoft.com/office/drawing/2014/main" id="{6241FE13-454B-E6A4-F27F-3952C77E8EFE}"/>
              </a:ext>
            </a:extLst>
          </p:cNvPr>
          <p:cNvSpPr txBox="1"/>
          <p:nvPr/>
        </p:nvSpPr>
        <p:spPr>
          <a:xfrm>
            <a:off x="468914" y="280397"/>
            <a:ext cx="5049569" cy="1938992"/>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SCHOOL PHYSICAL</a:t>
            </a:r>
          </a:p>
          <a:p>
            <a:r>
              <a:rPr lang="en-US" sz="4000">
                <a:latin typeface="Arial" panose="020B0604020202020204" pitchFamily="34" charset="0"/>
                <a:cs typeface="Arial" panose="020B0604020202020204" pitchFamily="34" charset="0"/>
              </a:rPr>
              <a:t>SECURITY</a:t>
            </a:r>
            <a:r>
              <a:rPr lang="en-US" sz="4000" b="1">
                <a:latin typeface="Arial" panose="020B0604020202020204" pitchFamily="34" charset="0"/>
                <a:cs typeface="Arial" panose="020B0604020202020204" pitchFamily="34" charset="0"/>
              </a:rPr>
              <a:t> </a:t>
            </a:r>
          </a:p>
          <a:p>
            <a:r>
              <a:rPr lang="en-US" sz="4000" b="1" u="sng">
                <a:latin typeface="Arial" panose="020B0604020202020204" pitchFamily="34" charset="0"/>
                <a:cs typeface="Arial" panose="020B0604020202020204" pitchFamily="34" charset="0"/>
              </a:rPr>
              <a:t>LAYERS</a:t>
            </a:r>
          </a:p>
        </p:txBody>
      </p:sp>
      <p:pic>
        <p:nvPicPr>
          <p:cNvPr id="2" name="Google Shape;106;p1">
            <a:extLst>
              <a:ext uri="{FF2B5EF4-FFF2-40B4-BE49-F238E27FC236}">
                <a16:creationId xmlns:a16="http://schemas.microsoft.com/office/drawing/2014/main" id="{D132AE31-39D5-C365-77AF-E0E0741F95E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7531501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748D4A-13F6-1692-BA95-0DFF7DC8E2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83226"/>
          </a:xfrm>
          <a:prstGeom prst="rect">
            <a:avLst/>
          </a:prstGeom>
        </p:spPr>
      </p:pic>
      <p:pic>
        <p:nvPicPr>
          <p:cNvPr id="2" name="Google Shape;106;p1">
            <a:extLst>
              <a:ext uri="{FF2B5EF4-FFF2-40B4-BE49-F238E27FC236}">
                <a16:creationId xmlns:a16="http://schemas.microsoft.com/office/drawing/2014/main" id="{EBE2393F-AA78-5896-76D1-ECEDC2606C3E}"/>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5388" y="6312909"/>
            <a:ext cx="1766612" cy="570317"/>
          </a:xfrm>
          <a:prstGeom prst="rect">
            <a:avLst/>
          </a:prstGeom>
          <a:noFill/>
          <a:ln>
            <a:noFill/>
          </a:ln>
        </p:spPr>
      </p:pic>
    </p:spTree>
    <p:extLst>
      <p:ext uri="{BB962C8B-B14F-4D97-AF65-F5344CB8AC3E}">
        <p14:creationId xmlns:p14="http://schemas.microsoft.com/office/powerpoint/2010/main" val="66338234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4FD8DC-6CE0-ABB0-7E38-7D8E29B26081}"/>
              </a:ext>
            </a:extLst>
          </p:cNvPr>
          <p:cNvSpPr txBox="1"/>
          <p:nvPr/>
        </p:nvSpPr>
        <p:spPr>
          <a:xfrm>
            <a:off x="673395" y="782121"/>
            <a:ext cx="10845209" cy="4924425"/>
          </a:xfrm>
          <a:prstGeom prst="rect">
            <a:avLst/>
          </a:prstGeom>
          <a:noFill/>
        </p:spPr>
        <p:txBody>
          <a:bodyPr wrap="square">
            <a:spAutoFit/>
          </a:bodyPr>
          <a:lstStyle/>
          <a:p>
            <a:pPr marL="0" marR="0" lvl="0" indent="0">
              <a:spcBef>
                <a:spcPts val="0"/>
              </a:spcBef>
              <a:spcAft>
                <a:spcPts val="0"/>
              </a:spcAft>
              <a:buFontTx/>
              <a:buNone/>
            </a:pPr>
            <a:r>
              <a:rPr lang="en-US" sz="3200" b="1">
                <a:effectLst/>
                <a:latin typeface="Arial" panose="020B0604020202020204" pitchFamily="34" charset="0"/>
                <a:ea typeface="Calibri" panose="020F0502020204030204" pitchFamily="34" charset="0"/>
                <a:cs typeface="Arial" panose="020B0604020202020204" pitchFamily="34" charset="0"/>
              </a:rPr>
              <a:t>Key Questions for </a:t>
            </a:r>
            <a:r>
              <a:rPr lang="en-US" sz="3200" b="1">
                <a:latin typeface="Arial" panose="020B0604020202020204" pitchFamily="34" charset="0"/>
                <a:ea typeface="Calibri" panose="020F0502020204030204" pitchFamily="34" charset="0"/>
                <a:cs typeface="Arial" panose="020B0604020202020204" pitchFamily="34" charset="0"/>
              </a:rPr>
              <a:t>Addressing Physical</a:t>
            </a:r>
            <a:r>
              <a:rPr lang="en-US" sz="3200" b="1">
                <a:effectLst/>
                <a:latin typeface="Arial" panose="020B0604020202020204" pitchFamily="34" charset="0"/>
                <a:ea typeface="Calibri" panose="020F0502020204030204" pitchFamily="34" charset="0"/>
                <a:cs typeface="Arial" panose="020B0604020202020204" pitchFamily="34" charset="0"/>
              </a:rPr>
              <a:t> Security: </a:t>
            </a:r>
          </a:p>
          <a:p>
            <a:pPr marL="0" marR="0" lvl="0" indent="0">
              <a:spcBef>
                <a:spcPts val="0"/>
              </a:spcBef>
              <a:spcAft>
                <a:spcPts val="0"/>
              </a:spcAft>
              <a:buFontTx/>
              <a:buNone/>
            </a:pPr>
            <a:endParaRPr lang="en-US" sz="18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2400">
                <a:effectLst/>
                <a:latin typeface="Arial" panose="020B0604020202020204" pitchFamily="34" charset="0"/>
                <a:ea typeface="Times New Roman" panose="02020603050405020304" pitchFamily="18" charset="0"/>
                <a:cs typeface="Arial" panose="020B0604020202020204" pitchFamily="34" charset="0"/>
              </a:rPr>
              <a:t>What threats are likely to enter my school environment, and where are these threats likely to enter?</a:t>
            </a:r>
          </a:p>
          <a:p>
            <a:pPr marL="342900" marR="0" lvl="0" indent="-342900">
              <a:spcBef>
                <a:spcPts val="0"/>
              </a:spcBef>
              <a:spcAft>
                <a:spcPts val="0"/>
              </a:spcAft>
              <a:buFont typeface="+mj-lt"/>
              <a:buAutoNum type="arabicPeriod"/>
            </a:pPr>
            <a:r>
              <a:rPr lang="en-US" sz="2400">
                <a:effectLst/>
                <a:latin typeface="Arial" panose="020B0604020202020204" pitchFamily="34" charset="0"/>
                <a:ea typeface="Times New Roman" panose="02020603050405020304" pitchFamily="18" charset="0"/>
                <a:cs typeface="Arial" panose="020B0604020202020204" pitchFamily="34" charset="0"/>
              </a:rPr>
              <a:t>If a threat were to enter my campus, when would security measures already in place detect the presence of the threat?</a:t>
            </a:r>
          </a:p>
          <a:p>
            <a:pPr marL="342900" marR="0" lvl="0" indent="-342900">
              <a:spcBef>
                <a:spcPts val="0"/>
              </a:spcBef>
              <a:spcAft>
                <a:spcPts val="0"/>
              </a:spcAft>
              <a:buFont typeface="+mj-lt"/>
              <a:buAutoNum type="arabicPeriod"/>
            </a:pPr>
            <a:r>
              <a:rPr lang="en-US" sz="2400">
                <a:effectLst/>
                <a:latin typeface="Arial" panose="020B0604020202020204" pitchFamily="34" charset="0"/>
                <a:ea typeface="Times New Roman" panose="02020603050405020304" pitchFamily="18" charset="0"/>
                <a:cs typeface="Arial" panose="020B0604020202020204" pitchFamily="34" charset="0"/>
              </a:rPr>
              <a:t>How would existing policies and measures already in place across campus delay the threat, and for how long?</a:t>
            </a:r>
          </a:p>
          <a:p>
            <a:pPr marL="342900" marR="0" lvl="0" indent="-342900">
              <a:spcBef>
                <a:spcPts val="0"/>
              </a:spcBef>
              <a:spcAft>
                <a:spcPts val="0"/>
              </a:spcAft>
              <a:buFont typeface="+mj-lt"/>
              <a:buAutoNum type="arabicPeriod"/>
            </a:pPr>
            <a:r>
              <a:rPr lang="en-US" sz="2400">
                <a:effectLst/>
                <a:latin typeface="Arial" panose="020B0604020202020204" pitchFamily="34" charset="0"/>
                <a:ea typeface="Times New Roman" panose="02020603050405020304" pitchFamily="18" charset="0"/>
                <a:cs typeface="Arial" panose="020B0604020202020204" pitchFamily="34" charset="0"/>
              </a:rPr>
              <a:t>What policies and measures already in place across campus would allow enough time for responding to an incident?</a:t>
            </a:r>
          </a:p>
          <a:p>
            <a:pPr marL="1143000" marR="0">
              <a:spcBef>
                <a:spcPts val="0"/>
              </a:spcBef>
              <a:spcAft>
                <a:spcPts val="0"/>
              </a:spcAft>
            </a:pPr>
            <a:r>
              <a:rPr lang="en-US" sz="2400">
                <a:effectLst/>
                <a:latin typeface="Arial" panose="020B0604020202020204" pitchFamily="34" charset="0"/>
                <a:ea typeface="Times New Roman" panose="02020603050405020304" pitchFamily="18" charset="0"/>
                <a:cs typeface="Arial" panose="020B0604020202020204" pitchFamily="34" charset="0"/>
              </a:rPr>
              <a:t> </a:t>
            </a:r>
          </a:p>
          <a:p>
            <a:pPr marL="800100" marR="0" lvl="1" indent="-342900">
              <a:spcBef>
                <a:spcPts val="0"/>
              </a:spcBef>
              <a:spcAft>
                <a:spcPts val="0"/>
              </a:spcAft>
              <a:buFont typeface="Arial" panose="020B0604020202020204" pitchFamily="34" charset="0"/>
              <a:buChar char="•"/>
            </a:pPr>
            <a:r>
              <a:rPr lang="en-US" sz="2400">
                <a:effectLst/>
                <a:latin typeface="Arial" panose="020B0604020202020204" pitchFamily="34" charset="0"/>
                <a:ea typeface="Times New Roman" panose="02020603050405020304" pitchFamily="18" charset="0"/>
                <a:cs typeface="Arial" panose="020B0604020202020204" pitchFamily="34" charset="0"/>
              </a:rPr>
              <a:t>The answers to these questions</a:t>
            </a:r>
            <a:r>
              <a:rPr lang="en-US" sz="2400">
                <a:latin typeface="Arial" panose="020B0604020202020204" pitchFamily="34" charset="0"/>
                <a:ea typeface="Times New Roman" panose="02020603050405020304" pitchFamily="18" charset="0"/>
                <a:cs typeface="Arial" panose="020B0604020202020204" pitchFamily="34" charset="0"/>
              </a:rPr>
              <a:t> </a:t>
            </a:r>
            <a:r>
              <a:rPr lang="en-US" sz="2400">
                <a:effectLst/>
                <a:latin typeface="Arial" panose="020B0604020202020204" pitchFamily="34" charset="0"/>
                <a:ea typeface="Times New Roman" panose="02020603050405020304" pitchFamily="18" charset="0"/>
                <a:cs typeface="Arial" panose="020B0604020202020204" pitchFamily="34" charset="0"/>
              </a:rPr>
              <a:t>define the starting point for considering ways to strengthen security.</a:t>
            </a:r>
          </a:p>
        </p:txBody>
      </p:sp>
      <p:pic>
        <p:nvPicPr>
          <p:cNvPr id="2" name="Google Shape;106;p1">
            <a:extLst>
              <a:ext uri="{FF2B5EF4-FFF2-40B4-BE49-F238E27FC236}">
                <a16:creationId xmlns:a16="http://schemas.microsoft.com/office/drawing/2014/main" id="{27402586-2033-0213-7509-765B28C28B8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0928471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F277D5-78DB-29DC-668B-EB3FE91DF9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93112" y="804566"/>
            <a:ext cx="8613744" cy="5248868"/>
          </a:xfrm>
          <a:prstGeom prst="rect">
            <a:avLst/>
          </a:prstGeom>
        </p:spPr>
      </p:pic>
      <p:sp>
        <p:nvSpPr>
          <p:cNvPr id="5" name="TextBox 4">
            <a:extLst>
              <a:ext uri="{FF2B5EF4-FFF2-40B4-BE49-F238E27FC236}">
                <a16:creationId xmlns:a16="http://schemas.microsoft.com/office/drawing/2014/main" id="{7335044D-4415-EF84-029F-917EFE12016C}"/>
              </a:ext>
            </a:extLst>
          </p:cNvPr>
          <p:cNvSpPr txBox="1"/>
          <p:nvPr/>
        </p:nvSpPr>
        <p:spPr>
          <a:xfrm>
            <a:off x="307645" y="285658"/>
            <a:ext cx="5025094" cy="1323439"/>
          </a:xfrm>
          <a:prstGeom prst="rect">
            <a:avLst/>
          </a:prstGeom>
          <a:noFill/>
        </p:spPr>
        <p:txBody>
          <a:bodyPr wrap="none" rtlCol="0">
            <a:spAutoFit/>
          </a:bodyPr>
          <a:lstStyle/>
          <a:p>
            <a:r>
              <a:rPr lang="en-US" sz="4000">
                <a:latin typeface="Arial" panose="020B0604020202020204" pitchFamily="34" charset="0"/>
                <a:cs typeface="Arial" panose="020B0604020202020204" pitchFamily="34" charset="0"/>
              </a:rPr>
              <a:t>TAKING A </a:t>
            </a:r>
            <a:r>
              <a:rPr lang="en-US" sz="4000" b="1" u="sng">
                <a:latin typeface="Arial" panose="020B0604020202020204" pitchFamily="34" charset="0"/>
                <a:cs typeface="Arial" panose="020B0604020202020204" pitchFamily="34" charset="0"/>
              </a:rPr>
              <a:t>LAYERED</a:t>
            </a:r>
          </a:p>
          <a:p>
            <a:r>
              <a:rPr lang="en-US" sz="4000" b="1" u="sng">
                <a:latin typeface="Arial" panose="020B0604020202020204" pitchFamily="34" charset="0"/>
                <a:cs typeface="Arial" panose="020B0604020202020204" pitchFamily="34" charset="0"/>
              </a:rPr>
              <a:t>APPROACH</a:t>
            </a:r>
          </a:p>
        </p:txBody>
      </p:sp>
      <p:pic>
        <p:nvPicPr>
          <p:cNvPr id="2" name="Google Shape;106;p1">
            <a:extLst>
              <a:ext uri="{FF2B5EF4-FFF2-40B4-BE49-F238E27FC236}">
                <a16:creationId xmlns:a16="http://schemas.microsoft.com/office/drawing/2014/main" id="{8C43185D-E38C-500B-67B7-9207EFED48F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65789998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760E32-DC6B-6D74-8E2B-B99500026D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340"/>
          <a:stretch/>
        </p:blipFill>
        <p:spPr>
          <a:xfrm>
            <a:off x="77434" y="682853"/>
            <a:ext cx="12114566" cy="5492293"/>
          </a:xfrm>
          <a:prstGeom prst="rect">
            <a:avLst/>
          </a:prstGeom>
        </p:spPr>
      </p:pic>
      <p:pic>
        <p:nvPicPr>
          <p:cNvPr id="2" name="Google Shape;106;p1">
            <a:extLst>
              <a:ext uri="{FF2B5EF4-FFF2-40B4-BE49-F238E27FC236}">
                <a16:creationId xmlns:a16="http://schemas.microsoft.com/office/drawing/2014/main" id="{AC53761C-8937-D67A-B857-F8405D4098B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47015000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AF644C-CF18-42A3-031A-A1F80E997A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8200" y="1690688"/>
            <a:ext cx="9378756" cy="3986616"/>
          </a:xfrm>
          <a:prstGeom prst="rect">
            <a:avLst/>
          </a:prstGeom>
        </p:spPr>
      </p:pic>
      <p:sp>
        <p:nvSpPr>
          <p:cNvPr id="2" name="Title 1">
            <a:extLst>
              <a:ext uri="{FF2B5EF4-FFF2-40B4-BE49-F238E27FC236}">
                <a16:creationId xmlns:a16="http://schemas.microsoft.com/office/drawing/2014/main" id="{B5590B04-6D46-48F5-E6D6-53D055C1CB75}"/>
              </a:ext>
            </a:extLst>
          </p:cNvPr>
          <p:cNvSpPr>
            <a:spLocks noGrp="1"/>
          </p:cNvSpPr>
          <p:nvPr>
            <p:ph type="title"/>
          </p:nvPr>
        </p:nvSpPr>
        <p:spPr/>
        <p:txBody>
          <a:bodyPr>
            <a:normAutofit/>
          </a:bodyPr>
          <a:lstStyle/>
          <a:p>
            <a:r>
              <a:rPr lang="en-US" sz="3600" b="1" u="sng">
                <a:latin typeface="Arial" panose="020B0604020202020204" pitchFamily="34" charset="0"/>
                <a:cs typeface="Arial" panose="020B0604020202020204" pitchFamily="34" charset="0"/>
              </a:rPr>
              <a:t>PCCD Assessment Criteria</a:t>
            </a:r>
          </a:p>
        </p:txBody>
      </p:sp>
      <p:sp>
        <p:nvSpPr>
          <p:cNvPr id="6" name="Rectangle 2">
            <a:extLst>
              <a:ext uri="{FF2B5EF4-FFF2-40B4-BE49-F238E27FC236}">
                <a16:creationId xmlns:a16="http://schemas.microsoft.com/office/drawing/2014/main" id="{D438892B-41E0-C94B-B9A3-4DBDC7D0CE64}"/>
              </a:ext>
            </a:extLst>
          </p:cNvPr>
          <p:cNvSpPr>
            <a:spLocks noChangeArrowheads="1"/>
          </p:cNvSpPr>
          <p:nvPr/>
        </p:nvSpPr>
        <p:spPr bwMode="auto">
          <a:xfrm>
            <a:off x="1525772" y="1903121"/>
            <a:ext cx="3949295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00A12E87-4CE4-9D07-1ABE-BA7711822B8D}"/>
              </a:ext>
            </a:extLst>
          </p:cNvPr>
          <p:cNvSpPr txBox="1"/>
          <p:nvPr/>
        </p:nvSpPr>
        <p:spPr>
          <a:xfrm>
            <a:off x="7204471" y="181957"/>
            <a:ext cx="4661557" cy="6494085"/>
          </a:xfrm>
          <a:prstGeom prst="rect">
            <a:avLst/>
          </a:prstGeom>
          <a:solidFill>
            <a:schemeClr val="tx1"/>
          </a:solidFill>
        </p:spPr>
        <p:txBody>
          <a:bodyPr wrap="square">
            <a:spAutoFit/>
          </a:bodyPr>
          <a:lstStyle/>
          <a:p>
            <a:pPr marR="0" lvl="0" algn="ctr">
              <a:spcBef>
                <a:spcPts val="0"/>
              </a:spcBef>
              <a:spcAft>
                <a:spcPts val="0"/>
              </a:spcAft>
            </a:pPr>
            <a:endParaRPr lang="en-US" sz="2400">
              <a:solidFill>
                <a:srgbClr val="464646"/>
              </a:solidFill>
              <a:effectLst/>
              <a:latin typeface="Arial" panose="020B0604020202020204" pitchFamily="34" charset="0"/>
              <a:ea typeface="Times New Roman" panose="02020603050405020304" pitchFamily="18" charset="0"/>
              <a:cs typeface="Arial" panose="020B0604020202020204" pitchFamily="34" charset="0"/>
            </a:endParaRPr>
          </a:p>
          <a:p>
            <a:pPr marR="0" lvl="0" algn="ctr">
              <a:spcBef>
                <a:spcPts val="0"/>
              </a:spcBef>
              <a:spcAft>
                <a:spcPts val="0"/>
              </a:spcAft>
            </a:pPr>
            <a:r>
              <a:rPr lang="en-US"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A school safety and security assessment is a </a:t>
            </a:r>
            <a:r>
              <a:rPr lang="en-US" sz="2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strategic evaluation</a:t>
            </a:r>
            <a:r>
              <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of a school entity’s facilities and programs used to identify potential safety and security threats</a:t>
            </a:r>
            <a:r>
              <a:rPr lang="en-US" sz="2400">
                <a:solidFill>
                  <a:schemeClr val="bg1"/>
                </a:solidFill>
                <a:latin typeface="Arial" panose="020B0604020202020204" pitchFamily="34" charset="0"/>
                <a:ea typeface="Times New Roman" panose="02020603050405020304" pitchFamily="18" charset="0"/>
                <a:cs typeface="Arial" panose="020B0604020202020204" pitchFamily="34" charset="0"/>
              </a:rPr>
              <a:t> - A</a:t>
            </a:r>
            <a:r>
              <a:rPr lang="en-US"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ssessments are to include consideration of the safety and security of a school entity’s </a:t>
            </a:r>
            <a:r>
              <a:rPr lang="en-US" sz="2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physical environment</a:t>
            </a:r>
            <a:r>
              <a:rPr lang="en-US"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the school entity’s </a:t>
            </a:r>
            <a:r>
              <a:rPr lang="en-US" sz="2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climate and behavioral health environment</a:t>
            </a:r>
            <a:r>
              <a:rPr lang="en-US"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and all </a:t>
            </a:r>
            <a:r>
              <a:rPr lang="en-US" sz="2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related policies and training</a:t>
            </a:r>
            <a:r>
              <a:rPr lang="en-US"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marR="0" lvl="0" algn="ctr">
              <a:spcBef>
                <a:spcPts val="0"/>
              </a:spcBef>
              <a:spcAft>
                <a:spcPts val="0"/>
              </a:spcAft>
            </a:pPr>
            <a:endParaRPr lang="en-US" sz="24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Google Shape;106;p1">
            <a:extLst>
              <a:ext uri="{FF2B5EF4-FFF2-40B4-BE49-F238E27FC236}">
                <a16:creationId xmlns:a16="http://schemas.microsoft.com/office/drawing/2014/main" id="{DD308AC2-AC05-69A8-5362-E0529FDCF5F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126" y="6255599"/>
            <a:ext cx="1766612" cy="570317"/>
          </a:xfrm>
          <a:prstGeom prst="rect">
            <a:avLst/>
          </a:prstGeom>
          <a:noFill/>
          <a:ln>
            <a:noFill/>
          </a:ln>
        </p:spPr>
      </p:pic>
    </p:spTree>
    <p:extLst>
      <p:ext uri="{BB962C8B-B14F-4D97-AF65-F5344CB8AC3E}">
        <p14:creationId xmlns:p14="http://schemas.microsoft.com/office/powerpoint/2010/main" val="2199997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afd7cfc130_0_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4" cy="3240750"/>
          </a:xfrm>
          <a:prstGeom prst="rect">
            <a:avLst/>
          </a:prstGeom>
          <a:noFill/>
          <a:ln>
            <a:noFill/>
          </a:ln>
        </p:spPr>
      </p:pic>
      <p:sp>
        <p:nvSpPr>
          <p:cNvPr id="219" name="Google Shape;219;g2afd7cfc130_0_32"/>
          <p:cNvSpPr/>
          <p:nvPr/>
        </p:nvSpPr>
        <p:spPr>
          <a:xfrm>
            <a:off x="1838" y="1"/>
            <a:ext cx="12188400" cy="6840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220" name="Google Shape;220;g2afd7cfc130_0_32"/>
          <p:cNvSpPr/>
          <p:nvPr/>
        </p:nvSpPr>
        <p:spPr>
          <a:xfrm>
            <a:off x="19800" y="3056947"/>
            <a:ext cx="12207300" cy="1458900"/>
          </a:xfrm>
          <a:prstGeom prst="rect">
            <a:avLst/>
          </a:prstGeom>
          <a:solidFill>
            <a:srgbClr val="222A35">
              <a:alpha val="4627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221" name="Google Shape;221;g2afd7cfc130_0_32"/>
          <p:cNvSpPr txBox="1"/>
          <p:nvPr/>
        </p:nvSpPr>
        <p:spPr>
          <a:xfrm>
            <a:off x="27260" y="3009281"/>
            <a:ext cx="4971776" cy="1554231"/>
          </a:xfrm>
          <a:prstGeom prst="rect">
            <a:avLst/>
          </a:prstGeom>
          <a:noFill/>
          <a:ln>
            <a:noFill/>
          </a:ln>
        </p:spPr>
        <p:txBody>
          <a:bodyPr spcFirstLastPara="1" wrap="square" lIns="91425" tIns="45700" rIns="91425" bIns="45700" anchor="t" anchorCtr="0">
            <a:spAutoFit/>
          </a:bodyPr>
          <a:lstStyle/>
          <a:p>
            <a:pPr marL="342900" indent="-342900">
              <a:buClr>
                <a:schemeClr val="dk1"/>
              </a:buClr>
              <a:buSzPts val="1100"/>
              <a:buFont typeface="Arial" panose="020B0604020202020204" pitchFamily="34" charset="0"/>
              <a:buChar char="•"/>
            </a:pPr>
            <a:r>
              <a:rPr lang="en-US" sz="1900" b="1">
                <a:solidFill>
                  <a:schemeClr val="tx1"/>
                </a:solidFill>
                <a:ea typeface="Calibri"/>
                <a:cs typeface="Calibri"/>
                <a:sym typeface="Calibri"/>
              </a:rPr>
              <a:t>What are some of the protective factors that you notice in Alex’s life?</a:t>
            </a:r>
            <a:endParaRPr lang="en-US" sz="1900" b="1">
              <a:solidFill>
                <a:schemeClr val="tx1"/>
              </a:solidFill>
              <a:ea typeface="Calibri"/>
              <a:cs typeface="Calibri"/>
            </a:endParaRPr>
          </a:p>
          <a:p>
            <a:pPr marL="342900" indent="-342900">
              <a:buClr>
                <a:schemeClr val="dk1"/>
              </a:buClr>
              <a:buSzPts val="1100"/>
              <a:buFont typeface="Wingdings"/>
              <a:buChar char="q"/>
            </a:pPr>
            <a:endParaRPr lang="en-US" sz="1900" b="1">
              <a:solidFill>
                <a:schemeClr val="tx1"/>
              </a:solidFill>
              <a:ea typeface="Calibri"/>
              <a:cs typeface="Calibri"/>
            </a:endParaRPr>
          </a:p>
          <a:p>
            <a:pPr marL="342900" indent="-342900">
              <a:buSzPts val="1100"/>
              <a:buFont typeface="Arial" panose="020B0604020202020204" pitchFamily="34" charset="0"/>
              <a:buChar char="•"/>
            </a:pPr>
            <a:r>
              <a:rPr lang="en-US" sz="1900" b="1">
                <a:solidFill>
                  <a:schemeClr val="tx1"/>
                </a:solidFill>
                <a:ea typeface="Calibri"/>
                <a:cs typeface="Calibri"/>
                <a:sym typeface="Calibri"/>
              </a:rPr>
              <a:t>What do you notice may be the early stressors that Alex is experiencing? </a:t>
            </a:r>
            <a:endParaRPr lang="en-US" sz="1900" b="1" i="0" u="none" strike="noStrike" cap="none">
              <a:solidFill>
                <a:schemeClr val="tx1"/>
              </a:solidFill>
              <a:latin typeface="Calibri"/>
              <a:ea typeface="Calibri"/>
              <a:cs typeface="Calibri"/>
            </a:endParaRPr>
          </a:p>
        </p:txBody>
      </p:sp>
      <p:pic>
        <p:nvPicPr>
          <p:cNvPr id="222" name="Google Shape;222;g2afd7cfc130_0_3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90875" y="-19937"/>
            <a:ext cx="7167749" cy="6897874"/>
          </a:xfrm>
          <a:prstGeom prst="rect">
            <a:avLst/>
          </a:prstGeom>
          <a:noFill/>
          <a:ln>
            <a:noFill/>
          </a:ln>
          <a:effectLst>
            <a:outerShdw blurRad="57150" dist="19050" dir="10920000" algn="bl" rotWithShape="0">
              <a:srgbClr val="000000">
                <a:alpha val="51000"/>
              </a:srgbClr>
            </a:outerShdw>
          </a:effectLst>
        </p:spPr>
      </p:pic>
      <p:sp>
        <p:nvSpPr>
          <p:cNvPr id="223" name="Google Shape;223;g2afd7cfc130_0_32"/>
          <p:cNvSpPr txBox="1"/>
          <p:nvPr/>
        </p:nvSpPr>
        <p:spPr>
          <a:xfrm>
            <a:off x="19800" y="1450675"/>
            <a:ext cx="5006700" cy="1323399"/>
          </a:xfrm>
          <a:prstGeom prst="rect">
            <a:avLst/>
          </a:prstGeom>
          <a:noFill/>
          <a:ln>
            <a:noFill/>
          </a:ln>
        </p:spPr>
        <p:txBody>
          <a:bodyPr spcFirstLastPara="1" wrap="square" lIns="91425" tIns="45700" rIns="91425" bIns="45700" anchor="t" anchorCtr="0">
            <a:spAutoFit/>
          </a:bodyPr>
          <a:lstStyle/>
          <a:p>
            <a:pPr algn="ctr"/>
            <a:r>
              <a:rPr lang="en-US" sz="4000" b="1">
                <a:solidFill>
                  <a:schemeClr val="dk1"/>
                </a:solidFill>
                <a:cs typeface="Calibri"/>
                <a:sym typeface="Calibri"/>
              </a:rPr>
              <a:t>PARTICIPANT REFLECTION</a:t>
            </a:r>
            <a:endParaRPr lang="en-US">
              <a:solidFill>
                <a:schemeClr val="dk1"/>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0018B-289B-15EB-54B7-B0BBA5DD7775}"/>
              </a:ext>
            </a:extLst>
          </p:cNvPr>
          <p:cNvSpPr>
            <a:spLocks noGrp="1"/>
          </p:cNvSpPr>
          <p:nvPr>
            <p:ph type="title"/>
          </p:nvPr>
        </p:nvSpPr>
        <p:spPr/>
        <p:txBody>
          <a:bodyPr>
            <a:normAutofit/>
          </a:bodyPr>
          <a:lstStyle/>
          <a:p>
            <a:r>
              <a:rPr lang="en-US" sz="3600" b="1" u="sng">
                <a:latin typeface="Arial" panose="020B0604020202020204" pitchFamily="34" charset="0"/>
                <a:cs typeface="Arial" panose="020B0604020202020204" pitchFamily="34" charset="0"/>
              </a:rPr>
              <a:t>School Safety &amp; Security Assessment</a:t>
            </a:r>
            <a:r>
              <a:rPr lang="en-US" sz="3600">
                <a:latin typeface="Arial" panose="020B0604020202020204" pitchFamily="34" charset="0"/>
                <a:cs typeface="Arial" panose="020B0604020202020204" pitchFamily="34" charset="0"/>
              </a:rPr>
              <a:t>: </a:t>
            </a:r>
            <a:r>
              <a:rPr lang="en-US" sz="3600" i="1">
                <a:latin typeface="Arial" panose="020B0604020202020204" pitchFamily="34" charset="0"/>
                <a:cs typeface="Arial" panose="020B0604020202020204" pitchFamily="34" charset="0"/>
              </a:rPr>
              <a:t>3 Parts </a:t>
            </a:r>
          </a:p>
        </p:txBody>
      </p:sp>
      <p:sp>
        <p:nvSpPr>
          <p:cNvPr id="3" name="Content Placeholder 2">
            <a:extLst>
              <a:ext uri="{FF2B5EF4-FFF2-40B4-BE49-F238E27FC236}">
                <a16:creationId xmlns:a16="http://schemas.microsoft.com/office/drawing/2014/main" id="{48E54767-60FB-108B-8896-6C51553A1B24}"/>
              </a:ext>
            </a:extLst>
          </p:cNvPr>
          <p:cNvSpPr>
            <a:spLocks noGrp="1"/>
          </p:cNvSpPr>
          <p:nvPr>
            <p:ph idx="1"/>
          </p:nvPr>
        </p:nvSpPr>
        <p:spPr>
          <a:xfrm>
            <a:off x="838198" y="1825625"/>
            <a:ext cx="10515601" cy="4351338"/>
          </a:xfrm>
        </p:spPr>
        <p:txBody>
          <a:bodyPr>
            <a:normAutofit/>
          </a:bodyPr>
          <a:lstStyle/>
          <a:p>
            <a:pPr marL="342900" indent="-342900">
              <a:buAutoNum type="arabicPeriod"/>
            </a:pPr>
            <a:r>
              <a:rPr lang="en-US" sz="2000" b="1" kern="100">
                <a:solidFill>
                  <a:srgbClr val="000000"/>
                </a:solidFill>
                <a:effectLst/>
                <a:latin typeface="Arial"/>
                <a:cs typeface="Arial"/>
              </a:rPr>
              <a:t>A PHYSICAL ASSESSMENT</a:t>
            </a:r>
            <a:r>
              <a:rPr lang="en-US" sz="2000" kern="100">
                <a:solidFill>
                  <a:srgbClr val="000000"/>
                </a:solidFill>
                <a:effectLst/>
                <a:latin typeface="Arial"/>
                <a:cs typeface="Arial"/>
              </a:rPr>
              <a:t> (PHYSICAL SAFETY &amp; SECURITY)</a:t>
            </a:r>
          </a:p>
          <a:p>
            <a:pPr lvl="1"/>
            <a:r>
              <a:rPr lang="en-US" sz="1400" i="1" u="sng">
                <a:solidFill>
                  <a:srgbClr val="0563C1"/>
                </a:solidFill>
                <a:effectLst/>
                <a:latin typeface="Arial"/>
                <a:ea typeface="Times New Roman" panose="02020603050405020304" pitchFamily="18" charset="0"/>
                <a:cs typeface="Arial"/>
                <a:hlinkClick r:id="rId3"/>
              </a:rPr>
              <a:t>Physical Assessment Criteria (Downloadable Document from Toolkit)</a:t>
            </a:r>
            <a:endParaRPr lang="en-US" sz="1400">
              <a:effectLst/>
              <a:latin typeface="Arial"/>
              <a:ea typeface="Times New Roman" panose="02020603050405020304" pitchFamily="18" charset="0"/>
              <a:cs typeface="Arial"/>
            </a:endParaRPr>
          </a:p>
          <a:p>
            <a:pPr marL="0" indent="0">
              <a:buNone/>
            </a:pPr>
            <a:endParaRPr lang="en-US" sz="24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US" sz="2000" b="1">
                <a:solidFill>
                  <a:srgbClr val="000000"/>
                </a:solidFill>
                <a:effectLst/>
                <a:latin typeface="Arial"/>
                <a:ea typeface="Times New Roman" panose="02020603050405020304" pitchFamily="18" charset="0"/>
                <a:cs typeface="Arial"/>
              </a:rPr>
              <a:t>2. A POLICY AND TRAINING ASSESSMENT</a:t>
            </a:r>
            <a:r>
              <a:rPr lang="en-US" sz="2000">
                <a:solidFill>
                  <a:srgbClr val="000000"/>
                </a:solidFill>
                <a:effectLst/>
                <a:latin typeface="Arial"/>
                <a:ea typeface="Times New Roman" panose="02020603050405020304" pitchFamily="18" charset="0"/>
                <a:cs typeface="Arial"/>
              </a:rPr>
              <a:t> (WRITTEN DOCUMENTATION / EOP)</a:t>
            </a:r>
          </a:p>
          <a:p>
            <a:pPr lvl="1"/>
            <a:r>
              <a:rPr lang="en-US" sz="1400" u="sng">
                <a:solidFill>
                  <a:srgbClr val="0563C1"/>
                </a:solidFill>
                <a:effectLst/>
                <a:latin typeface="Arial"/>
                <a:ea typeface="Times New Roman" panose="02020603050405020304" pitchFamily="18" charset="0"/>
                <a:cs typeface="Arial"/>
                <a:hlinkClick r:id="rId4"/>
              </a:rPr>
              <a:t>Policy and Training Assessment Criteria (Downloadable Document from Toolkit)</a:t>
            </a:r>
            <a:endParaRPr lang="en-US" sz="1400">
              <a:effectLst/>
              <a:latin typeface="Arial"/>
              <a:ea typeface="Times New Roman" panose="02020603050405020304" pitchFamily="18" charset="0"/>
              <a:cs typeface="Arial"/>
            </a:endParaRPr>
          </a:p>
          <a:p>
            <a:pPr marL="342900" indent="-342900">
              <a:buFont typeface="Arial" panose="020B0604020202020204" pitchFamily="34" charset="0"/>
              <a:buAutoNum type="arabicPeriod"/>
            </a:pPr>
            <a:endParaRPr lang="en-US" sz="240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2400" b="1">
                <a:solidFill>
                  <a:srgbClr val="000000"/>
                </a:solidFill>
                <a:effectLst/>
                <a:latin typeface="Arial"/>
                <a:ea typeface="Times New Roman" panose="02020603050405020304" pitchFamily="18" charset="0"/>
                <a:cs typeface="Arial"/>
              </a:rPr>
              <a:t>3. </a:t>
            </a:r>
            <a:r>
              <a:rPr lang="en-US" sz="2000" b="1">
                <a:solidFill>
                  <a:srgbClr val="000000"/>
                </a:solidFill>
                <a:effectLst/>
                <a:latin typeface="Arial"/>
                <a:ea typeface="Times New Roman" panose="02020603050405020304" pitchFamily="18" charset="0"/>
                <a:cs typeface="Arial"/>
              </a:rPr>
              <a:t>A STUDENT </a:t>
            </a:r>
            <a:r>
              <a:rPr lang="en-US" sz="2000" b="1">
                <a:solidFill>
                  <a:srgbClr val="000000"/>
                </a:solidFill>
                <a:latin typeface="Arial"/>
                <a:ea typeface="Times New Roman" panose="02020603050405020304" pitchFamily="18" charset="0"/>
                <a:cs typeface="Arial"/>
              </a:rPr>
              <a:t>ASSISTANCE </a:t>
            </a:r>
            <a:r>
              <a:rPr lang="en-US" sz="2000" b="1">
                <a:solidFill>
                  <a:srgbClr val="000000"/>
                </a:solidFill>
                <a:effectLst/>
                <a:latin typeface="Arial"/>
                <a:ea typeface="Times New Roman" panose="02020603050405020304" pitchFamily="18" charset="0"/>
                <a:cs typeface="Arial"/>
              </a:rPr>
              <a:t>AND BEHAVIORAL HEALTH SUPPORT ASSESSMENT</a:t>
            </a:r>
            <a:r>
              <a:rPr lang="en-US" sz="2000">
                <a:solidFill>
                  <a:srgbClr val="000000"/>
                </a:solidFill>
                <a:effectLst/>
                <a:latin typeface="Arial"/>
                <a:ea typeface="Times New Roman" panose="02020603050405020304" pitchFamily="18" charset="0"/>
                <a:cs typeface="Arial"/>
              </a:rPr>
              <a:t> (CLIMATE &amp; CULTURE)</a:t>
            </a:r>
            <a:r>
              <a:rPr lang="en-US" sz="2000">
                <a:solidFill>
                  <a:srgbClr val="000000"/>
                </a:solidFill>
                <a:latin typeface="Arial"/>
                <a:ea typeface="Times New Roman" panose="02020603050405020304" pitchFamily="18" charset="0"/>
                <a:cs typeface="Arial"/>
              </a:rPr>
              <a:t> </a:t>
            </a:r>
            <a:endParaRPr lang="en-US" sz="2000">
              <a:effectLst/>
              <a:latin typeface="Arial" panose="020B0604020202020204" pitchFamily="34" charset="0"/>
              <a:ea typeface="Times New Roman" panose="02020603050405020304" pitchFamily="18" charset="0"/>
              <a:cs typeface="Arial" panose="020B0604020202020204" pitchFamily="34" charset="0"/>
            </a:endParaRPr>
          </a:p>
          <a:p>
            <a:pPr lvl="1"/>
            <a:r>
              <a:rPr lang="en-US" sz="1400" i="1" u="sng">
                <a:solidFill>
                  <a:srgbClr val="0563C1"/>
                </a:solidFill>
                <a:effectLst/>
                <a:latin typeface="Arial"/>
                <a:ea typeface="Times New Roman" panose="02020603050405020304" pitchFamily="18" charset="0"/>
                <a:cs typeface="Arial"/>
                <a:hlinkClick r:id="rId5"/>
              </a:rPr>
              <a:t>Student Assistance and Behavioral Health Support Assessment Criteria (Downloadable Document from Toolkit)</a:t>
            </a:r>
            <a:endParaRPr lang="en-US" sz="1400">
              <a:effectLst/>
              <a:latin typeface="Arial"/>
              <a:ea typeface="Times New Roman" panose="02020603050405020304" pitchFamily="18" charset="0"/>
              <a:cs typeface="Arial"/>
            </a:endParaRPr>
          </a:p>
          <a:p>
            <a:pPr marL="342900" indent="-342900">
              <a:buAutoNum type="arabicPeriod"/>
            </a:pPr>
            <a:endParaRPr lang="en-US" sz="2400" kern="100">
              <a:effectLst/>
              <a:latin typeface="Arial" panose="020B0604020202020204" pitchFamily="34" charset="0"/>
              <a:ea typeface="Calibri" panose="020F0502020204030204" pitchFamily="34" charset="0"/>
              <a:cs typeface="Arial" panose="020B0604020202020204" pitchFamily="34" charset="0"/>
            </a:endParaRPr>
          </a:p>
          <a:p>
            <a:endParaRPr lang="en-US" sz="2400">
              <a:latin typeface="Arial" panose="020B0604020202020204" pitchFamily="34" charset="0"/>
              <a:cs typeface="Arial" panose="020B0604020202020204" pitchFamily="34" charset="0"/>
            </a:endParaRPr>
          </a:p>
        </p:txBody>
      </p:sp>
      <p:pic>
        <p:nvPicPr>
          <p:cNvPr id="4" name="Google Shape;106;p1">
            <a:extLst>
              <a:ext uri="{FF2B5EF4-FFF2-40B4-BE49-F238E27FC236}">
                <a16:creationId xmlns:a16="http://schemas.microsoft.com/office/drawing/2014/main" id="{8049949F-DC9B-1BE5-6268-6D53206468D9}"/>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87380736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5A019A-48C5-CA3A-E4B8-6880591DA9C6}"/>
              </a:ext>
            </a:extLst>
          </p:cNvPr>
          <p:cNvSpPr>
            <a:spLocks noGrp="1"/>
          </p:cNvSpPr>
          <p:nvPr>
            <p:ph idx="1"/>
          </p:nvPr>
        </p:nvSpPr>
        <p:spPr>
          <a:xfrm>
            <a:off x="404037" y="340242"/>
            <a:ext cx="11355572" cy="6081823"/>
          </a:xfrm>
        </p:spPr>
        <p:txBody>
          <a:bodyPr>
            <a:normAutofit fontScale="92500" lnSpcReduction="10000"/>
          </a:bodyPr>
          <a:lstStyle/>
          <a:p>
            <a:pPr marL="0" indent="0">
              <a:lnSpc>
                <a:spcPct val="110000"/>
              </a:lnSpc>
              <a:spcBef>
                <a:spcPts val="0"/>
              </a:spcBef>
              <a:buClr>
                <a:srgbClr val="000000"/>
              </a:buClr>
              <a:buNone/>
            </a:pPr>
            <a:r>
              <a:rPr lang="en-US" b="1" kern="10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A PHYSICAL ASSESSMENT</a:t>
            </a:r>
            <a:r>
              <a:rPr lang="en-US" kern="10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 </a:t>
            </a:r>
            <a:r>
              <a:rPr lang="en-US" kern="100">
                <a:solidFill>
                  <a:srgbClr val="000000"/>
                </a:solidFill>
                <a:effectLst/>
                <a:latin typeface="Arial" panose="020B0604020202020204" pitchFamily="34" charset="0"/>
                <a:ea typeface="Calibri" panose="020F0502020204030204" pitchFamily="34" charset="0"/>
                <a:cs typeface="Arial" panose="020B0604020202020204" pitchFamily="34" charset="0"/>
              </a:rPr>
              <a:t>(PHYSICAL SAFETY &amp; SECURITY) –</a:t>
            </a:r>
            <a:r>
              <a:rPr lang="en-US" kern="100">
                <a:latin typeface="Arial" panose="020B0604020202020204" pitchFamily="34" charset="0"/>
                <a:ea typeface="Calibri" panose="020F0502020204030204" pitchFamily="34" charset="0"/>
                <a:cs typeface="Arial" panose="020B0604020202020204" pitchFamily="34" charset="0"/>
              </a:rPr>
              <a:t> </a:t>
            </a:r>
            <a:r>
              <a:rPr lang="en-US" i="1" kern="100">
                <a:solidFill>
                  <a:srgbClr val="000000"/>
                </a:solidFill>
                <a:effectLst/>
                <a:latin typeface="Arial" panose="020B0604020202020204" pitchFamily="34" charset="0"/>
                <a:ea typeface="Calibri" panose="020F0502020204030204" pitchFamily="34" charset="0"/>
                <a:cs typeface="Arial" panose="020B0604020202020204" pitchFamily="34" charset="0"/>
              </a:rPr>
              <a:t>The physical assessment shall be conducted during calendar months when school is in session and shall consist of an evaluation of the school entity's structural facilities and surrounding property that includes:</a:t>
            </a:r>
          </a:p>
          <a:p>
            <a:pPr marL="0" indent="0">
              <a:spcBef>
                <a:spcPts val="0"/>
              </a:spcBef>
              <a:buClr>
                <a:srgbClr val="000000"/>
              </a:buClr>
              <a:buNone/>
            </a:pPr>
            <a:endParaRPr lang="en-US" sz="2400" kern="100">
              <a:latin typeface="Arial" panose="020B0604020202020204" pitchFamily="34" charset="0"/>
              <a:ea typeface="Calibri" panose="020F0502020204030204" pitchFamily="34" charset="0"/>
              <a:cs typeface="Arial" panose="020B0604020202020204" pitchFamily="34" charset="0"/>
            </a:endParaRPr>
          </a:p>
          <a:p>
            <a:pPr lvl="1">
              <a:spcBef>
                <a:spcPts val="0"/>
              </a:spcBef>
              <a:buClr>
                <a:srgbClr val="000000"/>
              </a:buClr>
            </a:pPr>
            <a:r>
              <a:rPr lang="en-US" sz="2000" kern="100">
                <a:solidFill>
                  <a:srgbClr val="000000"/>
                </a:solidFill>
                <a:effectLst/>
                <a:latin typeface="Arial" panose="020B0604020202020204" pitchFamily="34" charset="0"/>
                <a:ea typeface="Calibri" panose="020F0502020204030204" pitchFamily="34" charset="0"/>
                <a:cs typeface="Arial" panose="020B0604020202020204" pitchFamily="34" charset="0"/>
              </a:rPr>
              <a:t>An evaluation of the school entity's structural facilities and surrounding property that includes</a:t>
            </a:r>
          </a:p>
          <a:p>
            <a:pPr>
              <a:spcBef>
                <a:spcPts val="0"/>
              </a:spcBef>
              <a:buClr>
                <a:srgbClr val="000000"/>
              </a:buClr>
            </a:pPr>
            <a:endParaRPr lang="en-US" sz="2000" kern="100">
              <a:latin typeface="Arial" panose="020B0604020202020204" pitchFamily="34" charset="0"/>
              <a:ea typeface="Calibri" panose="020F0502020204030204" pitchFamily="34" charset="0"/>
              <a:cs typeface="Arial" panose="020B0604020202020204" pitchFamily="34" charset="0"/>
            </a:endParaRPr>
          </a:p>
          <a:p>
            <a:pPr lvl="1">
              <a:spcBef>
                <a:spcPts val="0"/>
              </a:spcBef>
              <a:buClr>
                <a:srgbClr val="000000"/>
              </a:buClr>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review of the school entity's existing school safety and security plan.</a:t>
            </a:r>
          </a:p>
          <a:p>
            <a:pPr>
              <a:spcBef>
                <a:spcPts val="0"/>
              </a:spcBef>
              <a:buClr>
                <a:srgbClr val="000000"/>
              </a:buClr>
            </a:pPr>
            <a:endParaRPr lang="en-US" sz="2000">
              <a:latin typeface="Arial" panose="020B0604020202020204" pitchFamily="34" charset="0"/>
              <a:ea typeface="Times New Roman" panose="02020603050405020304" pitchFamily="18" charset="0"/>
              <a:cs typeface="Arial" panose="020B0604020202020204" pitchFamily="34" charset="0"/>
            </a:endParaRPr>
          </a:p>
          <a:p>
            <a:pPr lvl="1">
              <a:spcBef>
                <a:spcPts val="0"/>
              </a:spcBef>
              <a:buClr>
                <a:srgbClr val="000000"/>
              </a:buClr>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review of the school entity's existing plans for crisis response and mitigation.</a:t>
            </a:r>
          </a:p>
          <a:p>
            <a:pPr>
              <a:spcBef>
                <a:spcPts val="0"/>
              </a:spcBef>
              <a:buClr>
                <a:srgbClr val="000000"/>
              </a:buClr>
            </a:pPr>
            <a:endParaRPr lang="en-US" sz="2000">
              <a:latin typeface="Arial" panose="020B0604020202020204" pitchFamily="34" charset="0"/>
              <a:ea typeface="Times New Roman" panose="02020603050405020304" pitchFamily="18" charset="0"/>
              <a:cs typeface="Arial" panose="020B0604020202020204" pitchFamily="34" charset="0"/>
            </a:endParaRPr>
          </a:p>
          <a:p>
            <a:pPr lvl="1">
              <a:spcBef>
                <a:spcPts val="0"/>
              </a:spcBef>
              <a:buClr>
                <a:srgbClr val="000000"/>
              </a:buClr>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 analysis of the school entity's crime prevention policy or practices, including environmental design.</a:t>
            </a:r>
          </a:p>
          <a:p>
            <a:pPr>
              <a:spcBef>
                <a:spcPts val="0"/>
              </a:spcBef>
              <a:buClr>
                <a:srgbClr val="000000"/>
              </a:buClr>
            </a:pPr>
            <a:endParaRPr lang="en-US" sz="2000">
              <a:latin typeface="Arial" panose="020B0604020202020204" pitchFamily="34" charset="0"/>
              <a:ea typeface="Times New Roman" panose="02020603050405020304" pitchFamily="18" charset="0"/>
              <a:cs typeface="Arial" panose="020B0604020202020204" pitchFamily="34" charset="0"/>
            </a:endParaRPr>
          </a:p>
          <a:p>
            <a:pPr lvl="1">
              <a:spcBef>
                <a:spcPts val="0"/>
              </a:spcBef>
              <a:buClr>
                <a:srgbClr val="000000"/>
              </a:buClr>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Discussions with the local law enforcement agencies that are primarily responsible for protecting and securing the school.</a:t>
            </a:r>
          </a:p>
          <a:p>
            <a:pPr>
              <a:spcBef>
                <a:spcPts val="0"/>
              </a:spcBef>
              <a:buClr>
                <a:srgbClr val="000000"/>
              </a:buClr>
            </a:pPr>
            <a:endParaRPr lang="en-US" sz="2000">
              <a:latin typeface="Arial" panose="020B0604020202020204" pitchFamily="34" charset="0"/>
              <a:ea typeface="Times New Roman" panose="02020603050405020304" pitchFamily="18" charset="0"/>
              <a:cs typeface="Arial" panose="020B0604020202020204" pitchFamily="34" charset="0"/>
            </a:endParaRPr>
          </a:p>
          <a:p>
            <a:pPr lvl="1">
              <a:spcBef>
                <a:spcPts val="0"/>
              </a:spcBef>
              <a:buClr>
                <a:srgbClr val="000000"/>
              </a:buClr>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 analysis of the school entity's cooperative agreements with the local law enforcement agencies that are primarily responsible for protecting and securing the school.</a:t>
            </a:r>
          </a:p>
          <a:p>
            <a:pPr>
              <a:spcBef>
                <a:spcPts val="0"/>
              </a:spcBef>
              <a:buClr>
                <a:srgbClr val="000000"/>
              </a:buClr>
            </a:pPr>
            <a:endParaRPr lang="en-US" sz="2000">
              <a:latin typeface="Arial" panose="020B0604020202020204" pitchFamily="34" charset="0"/>
              <a:ea typeface="Times New Roman" panose="02020603050405020304" pitchFamily="18" charset="0"/>
              <a:cs typeface="Arial" panose="020B0604020202020204" pitchFamily="34" charset="0"/>
            </a:endParaRPr>
          </a:p>
          <a:p>
            <a:pPr lvl="1">
              <a:spcBef>
                <a:spcPts val="0"/>
              </a:spcBef>
              <a:buClr>
                <a:srgbClr val="000000"/>
              </a:buClr>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Discussions with the school entity's employees.</a:t>
            </a:r>
            <a:endParaRPr lang="en-US" sz="2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 name="Google Shape;106;p1">
            <a:extLst>
              <a:ext uri="{FF2B5EF4-FFF2-40B4-BE49-F238E27FC236}">
                <a16:creationId xmlns:a16="http://schemas.microsoft.com/office/drawing/2014/main" id="{D5F97594-495E-CF90-C2FE-A7A53AED565F}"/>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8490173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C58C1-C597-EF27-720B-027BE52C4188}"/>
              </a:ext>
            </a:extLst>
          </p:cNvPr>
          <p:cNvSpPr>
            <a:spLocks noGrp="1"/>
          </p:cNvSpPr>
          <p:nvPr>
            <p:ph idx="1"/>
          </p:nvPr>
        </p:nvSpPr>
        <p:spPr>
          <a:xfrm>
            <a:off x="425303" y="297712"/>
            <a:ext cx="11334306" cy="6400799"/>
          </a:xfrm>
        </p:spPr>
        <p:txBody>
          <a:bodyPr>
            <a:normAutofit fontScale="92500" lnSpcReduction="20000"/>
          </a:bodyPr>
          <a:lstStyle/>
          <a:p>
            <a:pPr marL="0" marR="0" lvl="0" indent="0">
              <a:lnSpc>
                <a:spcPct val="120000"/>
              </a:lnSpc>
              <a:spcBef>
                <a:spcPts val="0"/>
              </a:spcBef>
              <a:spcAft>
                <a:spcPts val="0"/>
              </a:spcAft>
              <a:buClr>
                <a:srgbClr val="000000"/>
              </a:buClr>
              <a:buNone/>
            </a:pPr>
            <a:r>
              <a:rPr lang="en-US" sz="3000" b="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A POLICY AND TRAINING ASSESSMENT</a:t>
            </a:r>
            <a:r>
              <a:rPr lang="en-US" sz="30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(WRITTEN DOCUMENTATION / EOP)</a:t>
            </a:r>
            <a:r>
              <a:rPr lang="en-US" sz="3000">
                <a:latin typeface="Arial" panose="020B0604020202020204" pitchFamily="34" charset="0"/>
                <a:ea typeface="Times New Roman" panose="02020603050405020304" pitchFamily="18" charset="0"/>
                <a:cs typeface="Arial" panose="020B0604020202020204" pitchFamily="34" charset="0"/>
              </a:rPr>
              <a:t> -- </a:t>
            </a:r>
            <a:r>
              <a:rPr lang="en-US" sz="3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policy and training assessment shall consist of an evaluation of the school entity's policies and practices, including:</a:t>
            </a:r>
            <a:endParaRPr lang="en-US" sz="3000" i="1">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None/>
            </a:pP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lvl="1">
              <a:spcBef>
                <a:spcPts val="0"/>
              </a:spcBef>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 analysis of the school entity's policies related to student safety, security and management issues.</a:t>
            </a:r>
          </a:p>
          <a:p>
            <a:pPr lvl="1">
              <a:spcBef>
                <a:spcPts val="0"/>
              </a:spcBef>
            </a:pPr>
            <a:endParaRPr lang="en-US" sz="2000">
              <a:latin typeface="Arial" panose="020B0604020202020204" pitchFamily="34" charset="0"/>
              <a:ea typeface="Times New Roman" panose="02020603050405020304" pitchFamily="18" charset="0"/>
              <a:cs typeface="Arial" panose="020B0604020202020204" pitchFamily="34" charset="0"/>
            </a:endParaRPr>
          </a:p>
          <a:p>
            <a:pPr lvl="1">
              <a:spcBef>
                <a:spcPts val="0"/>
              </a:spcBef>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Discussions with the school entity's employees.</a:t>
            </a:r>
          </a:p>
          <a:p>
            <a:pPr lvl="1">
              <a:spcBef>
                <a:spcPts val="0"/>
              </a:spcBef>
            </a:pPr>
            <a:endParaRPr lang="en-US" sz="2000">
              <a:latin typeface="Arial" panose="020B0604020202020204" pitchFamily="34" charset="0"/>
              <a:ea typeface="Times New Roman" panose="02020603050405020304" pitchFamily="18" charset="0"/>
              <a:cs typeface="Arial" panose="020B0604020202020204" pitchFamily="34" charset="0"/>
            </a:endParaRPr>
          </a:p>
          <a:p>
            <a:pPr lvl="1">
              <a:spcBef>
                <a:spcPts val="0"/>
              </a:spcBef>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review of the school entity's student code of conduct.</a:t>
            </a:r>
          </a:p>
          <a:p>
            <a:pPr lvl="1">
              <a:spcBef>
                <a:spcPts val="0"/>
              </a:spcBef>
            </a:pPr>
            <a:endParaRPr lang="en-US" sz="2000">
              <a:latin typeface="Arial" panose="020B0604020202020204" pitchFamily="34" charset="0"/>
              <a:ea typeface="Times New Roman" panose="02020603050405020304" pitchFamily="18" charset="0"/>
              <a:cs typeface="Arial" panose="020B0604020202020204" pitchFamily="34" charset="0"/>
            </a:endParaRPr>
          </a:p>
          <a:p>
            <a:pPr lvl="1">
              <a:spcBef>
                <a:spcPts val="0"/>
              </a:spcBef>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Recommendations for effective school safety and security training and practices for all school entity employees.</a:t>
            </a:r>
          </a:p>
          <a:p>
            <a:pPr lvl="1">
              <a:spcBef>
                <a:spcPts val="0"/>
              </a:spcBef>
            </a:pPr>
            <a:endParaRPr lang="en-US" sz="2000">
              <a:latin typeface="Arial" panose="020B0604020202020204" pitchFamily="34" charset="0"/>
              <a:ea typeface="Times New Roman" panose="02020603050405020304" pitchFamily="18" charset="0"/>
              <a:cs typeface="Arial" panose="020B0604020202020204" pitchFamily="34" charset="0"/>
            </a:endParaRPr>
          </a:p>
          <a:p>
            <a:pPr lvl="1">
              <a:spcBef>
                <a:spcPts val="0"/>
              </a:spcBef>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 analysis of the school entity's communications practices and available technology and tools.</a:t>
            </a:r>
          </a:p>
          <a:p>
            <a:pPr lvl="1">
              <a:spcBef>
                <a:spcPts val="0"/>
              </a:spcBef>
            </a:pPr>
            <a:endParaRPr lang="en-US" sz="2000">
              <a:latin typeface="Arial" panose="020B0604020202020204" pitchFamily="34" charset="0"/>
              <a:ea typeface="Times New Roman" panose="02020603050405020304" pitchFamily="18" charset="0"/>
              <a:cs typeface="Arial" panose="020B0604020202020204" pitchFamily="34" charset="0"/>
            </a:endParaRPr>
          </a:p>
          <a:p>
            <a:pPr lvl="1">
              <a:spcBef>
                <a:spcPts val="0"/>
              </a:spcBef>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review of the school entity's safety and security training practices.</a:t>
            </a:r>
          </a:p>
          <a:p>
            <a:pPr lvl="1">
              <a:spcBef>
                <a:spcPts val="0"/>
              </a:spcBef>
            </a:pPr>
            <a:endParaRPr lang="en-US" sz="2000">
              <a:latin typeface="Arial" panose="020B0604020202020204" pitchFamily="34" charset="0"/>
              <a:ea typeface="Times New Roman" panose="02020603050405020304" pitchFamily="18" charset="0"/>
              <a:cs typeface="Arial" panose="020B0604020202020204" pitchFamily="34" charset="0"/>
            </a:endParaRPr>
          </a:p>
          <a:p>
            <a:pPr lvl="1">
              <a:spcBef>
                <a:spcPts val="0"/>
              </a:spcBef>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general review of: </a:t>
            </a:r>
            <a:endParaRPr lang="en-US" sz="200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0"/>
              </a:spcBef>
              <a:buNone/>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Statutory policies related to school safety and security</a:t>
            </a:r>
            <a:endParaRPr lang="en-US" sz="200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None/>
            </a:pP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			2. </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Criteria-based policies relating to school safety and security</a:t>
            </a:r>
            <a:endParaRPr lang="en-US" sz="2000">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None/>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Statutory training</a:t>
            </a:r>
            <a:endParaRPr lang="en-US" sz="200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None/>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Criteria-based training</a:t>
            </a:r>
            <a:endParaRPr lang="en-US" sz="200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pic>
        <p:nvPicPr>
          <p:cNvPr id="2" name="Google Shape;106;p1">
            <a:extLst>
              <a:ext uri="{FF2B5EF4-FFF2-40B4-BE49-F238E27FC236}">
                <a16:creationId xmlns:a16="http://schemas.microsoft.com/office/drawing/2014/main" id="{A9929D00-0E14-E962-1E23-6AB50480200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7837482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91C159-8A9F-F378-1AF6-97E8C015DB33}"/>
              </a:ext>
            </a:extLst>
          </p:cNvPr>
          <p:cNvSpPr>
            <a:spLocks noGrp="1"/>
          </p:cNvSpPr>
          <p:nvPr>
            <p:ph idx="1"/>
          </p:nvPr>
        </p:nvSpPr>
        <p:spPr>
          <a:xfrm>
            <a:off x="648808" y="488212"/>
            <a:ext cx="10885967" cy="5879251"/>
          </a:xfrm>
        </p:spPr>
        <p:txBody>
          <a:bodyPr/>
          <a:lstStyle/>
          <a:p>
            <a:pPr marL="0" marR="0" lvl="0" indent="0">
              <a:lnSpc>
                <a:spcPct val="100000"/>
              </a:lnSpc>
              <a:spcBef>
                <a:spcPts val="0"/>
              </a:spcBef>
              <a:spcAft>
                <a:spcPts val="0"/>
              </a:spcAft>
              <a:buClr>
                <a:srgbClr val="000000"/>
              </a:buClr>
              <a:buNone/>
            </a:pPr>
            <a:r>
              <a:rPr lang="en-US"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A STUDENT ASSISTANCE AND BEHAVIORAL HEALTH SUPPORT ASSESSMENT</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 </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(CLIMATE &amp; CULTURE) </a:t>
            </a:r>
            <a:r>
              <a:rPr lang="en-US" sz="3200">
                <a:latin typeface="Arial" panose="020B0604020202020204" pitchFamily="34" charset="0"/>
                <a:ea typeface="Times New Roman" panose="02020603050405020304" pitchFamily="18" charset="0"/>
                <a:cs typeface="Arial" panose="020B0604020202020204" pitchFamily="34" charset="0"/>
              </a:rPr>
              <a:t>-- </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student assistance and behavioral health support assessment shall consist of an analysis of the school entity's climate, including:</a:t>
            </a:r>
          </a:p>
          <a:p>
            <a:pPr marL="0" marR="0" lvl="0" indent="0">
              <a:spcBef>
                <a:spcPts val="0"/>
              </a:spcBef>
              <a:spcAft>
                <a:spcPts val="0"/>
              </a:spcAft>
              <a:buClr>
                <a:srgbClr val="000000"/>
              </a:buClr>
              <a:buNone/>
            </a:pPr>
            <a:endParaRPr lang="en-US" sz="1800">
              <a:effectLst/>
              <a:latin typeface="Arial" panose="020B0604020202020204" pitchFamily="34" charset="0"/>
              <a:ea typeface="Times New Roman" panose="02020603050405020304" pitchFamily="18" charset="0"/>
              <a:cs typeface="Arial" panose="020B0604020202020204" pitchFamily="34" charset="0"/>
            </a:endParaRPr>
          </a:p>
          <a:p>
            <a:pPr marR="0" lvl="0">
              <a:spcBef>
                <a:spcPts val="0"/>
              </a:spcBef>
              <a:spcAft>
                <a:spcPts val="0"/>
              </a:spcAft>
              <a:buFont typeface="Wingdings" pitchFamily="2" charset="2"/>
              <a:buChar char="ü"/>
            </a:pPr>
            <a:r>
              <a:rPr lang="en-US">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availability of student assistance programs and behavioral health professionals to provide assistance to the school entity.</a:t>
            </a:r>
          </a:p>
          <a:p>
            <a:pPr marR="0" lvl="0">
              <a:spcBef>
                <a:spcPts val="0"/>
              </a:spcBef>
              <a:spcAft>
                <a:spcPts val="0"/>
              </a:spcAft>
              <a:buFont typeface="Wingdings" pitchFamily="2" charset="2"/>
              <a:buChar char="ü"/>
            </a:pPr>
            <a:endPar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spcBef>
                <a:spcPts val="0"/>
              </a:spcBef>
              <a:spcAft>
                <a:spcPts val="0"/>
              </a:spcAft>
              <a:buFont typeface="Wingdings" pitchFamily="2" charset="2"/>
              <a:buChar char="ü"/>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 review of recommendations by behavioral and physical health professionals and consideration of their recommendations.</a:t>
            </a:r>
            <a:endParaRPr lang="en-US" sz="240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pic>
        <p:nvPicPr>
          <p:cNvPr id="2" name="Google Shape;106;p1">
            <a:extLst>
              <a:ext uri="{FF2B5EF4-FFF2-40B4-BE49-F238E27FC236}">
                <a16:creationId xmlns:a16="http://schemas.microsoft.com/office/drawing/2014/main" id="{735DEB03-302E-3182-E736-E23EEF9E4B1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3779752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88E6D-1504-B31B-5A5B-69428B23A5BC}"/>
              </a:ext>
            </a:extLst>
          </p:cNvPr>
          <p:cNvSpPr>
            <a:spLocks noGrp="1"/>
          </p:cNvSpPr>
          <p:nvPr>
            <p:ph type="title"/>
          </p:nvPr>
        </p:nvSpPr>
        <p:spPr/>
        <p:txBody>
          <a:bodyPr/>
          <a:lstStyle/>
          <a:p>
            <a:r>
              <a:rPr lang="en-US" b="1" u="sng">
                <a:latin typeface="Arial" panose="020B0604020202020204" pitchFamily="34" charset="0"/>
                <a:cs typeface="Arial" panose="020B0604020202020204" pitchFamily="34" charset="0"/>
              </a:rPr>
              <a:t>Toolkit Links</a:t>
            </a:r>
            <a:r>
              <a:rPr lang="en-US">
                <a:latin typeface="Arial" panose="020B0604020202020204" pitchFamily="34" charset="0"/>
                <a:cs typeface="Arial" panose="020B0604020202020204" pitchFamily="34" charset="0"/>
              </a:rPr>
              <a:t>: </a:t>
            </a:r>
            <a:r>
              <a:rPr lang="en-US" i="1">
                <a:latin typeface="Arial" panose="020B0604020202020204" pitchFamily="34" charset="0"/>
                <a:cs typeface="Arial" panose="020B0604020202020204" pitchFamily="34" charset="0"/>
              </a:rPr>
              <a:t>Printable &amp; Usable</a:t>
            </a:r>
            <a:endParaRPr lang="en-US" b="1" i="1" u="sng">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BA5CE3B-8AA6-A741-B173-13059110CC0A}"/>
              </a:ext>
            </a:extLst>
          </p:cNvPr>
          <p:cNvSpPr>
            <a:spLocks noGrp="1"/>
          </p:cNvSpPr>
          <p:nvPr>
            <p:ph idx="1"/>
          </p:nvPr>
        </p:nvSpPr>
        <p:spPr>
          <a:xfrm>
            <a:off x="595423" y="1825625"/>
            <a:ext cx="11079125" cy="4351338"/>
          </a:xfrm>
        </p:spPr>
        <p:txBody>
          <a:bodyPr>
            <a:noAutofit/>
          </a:bodyPr>
          <a:lstStyle/>
          <a:p>
            <a:r>
              <a:rPr lang="en-US" u="sng" kern="0">
                <a:solidFill>
                  <a:srgbClr val="0563C1"/>
                </a:solidFill>
                <a:effectLst/>
                <a:latin typeface="Arial"/>
                <a:ea typeface="Times New Roman" panose="02020603050405020304" pitchFamily="18" charset="0"/>
                <a:cs typeface="Arial"/>
                <a:hlinkClick r:id="rId3"/>
              </a:rPr>
              <a:t>Overview of Section 1303-B of Act 44</a:t>
            </a:r>
            <a:r>
              <a:rPr lang="en-US" u="sng">
                <a:solidFill>
                  <a:srgbClr val="0563C1"/>
                </a:solidFill>
                <a:latin typeface="Arial"/>
                <a:ea typeface="Times New Roman" panose="02020603050405020304" pitchFamily="18" charset="0"/>
                <a:cs typeface="Arial"/>
                <a:hlinkClick r:id="rId3"/>
              </a:rPr>
              <a:t> </a:t>
            </a:r>
            <a:endParaRPr lang="en-US" u="sng" kern="0">
              <a:solidFill>
                <a:srgbClr val="0563C1"/>
              </a:solidFill>
              <a:effectLst/>
              <a:latin typeface="Arial" panose="020B0604020202020204" pitchFamily="34" charset="0"/>
              <a:ea typeface="Times New Roman" panose="02020603050405020304" pitchFamily="18" charset="0"/>
              <a:cs typeface="Arial" panose="020B0604020202020204" pitchFamily="34" charset="0"/>
            </a:endParaRPr>
          </a:p>
          <a:p>
            <a:r>
              <a:rPr lang="en-US" u="sng">
                <a:solidFill>
                  <a:srgbClr val="0563C1"/>
                </a:solidFill>
                <a:effectLst/>
                <a:latin typeface="Arial"/>
                <a:ea typeface="Times New Roman" panose="02020603050405020304" pitchFamily="18" charset="0"/>
                <a:cs typeface="Arial"/>
                <a:hlinkClick r:id="rId4"/>
              </a:rPr>
              <a:t>Use of Assessment Criteria by School Entities</a:t>
            </a:r>
            <a:r>
              <a:rPr lang="en-US" u="sng">
                <a:solidFill>
                  <a:srgbClr val="0563C1"/>
                </a:solidFill>
                <a:latin typeface="Arial"/>
                <a:ea typeface="Times New Roman" panose="02020603050405020304" pitchFamily="18" charset="0"/>
                <a:cs typeface="Arial"/>
                <a:hlinkClick r:id="rId4"/>
              </a:rPr>
              <a:t> </a:t>
            </a:r>
            <a:endParaRPr lang="en-US" u="sng">
              <a:solidFill>
                <a:srgbClr val="0563C1"/>
              </a:solidFill>
              <a:effectLst/>
              <a:latin typeface="Arial" panose="020B0604020202020204" pitchFamily="34" charset="0"/>
              <a:ea typeface="Times New Roman" panose="02020603050405020304" pitchFamily="18" charset="0"/>
              <a:cs typeface="Arial" panose="020B0604020202020204" pitchFamily="34" charset="0"/>
            </a:endParaRPr>
          </a:p>
          <a:p>
            <a:r>
              <a:rPr lang="en-US" u="sng">
                <a:solidFill>
                  <a:srgbClr val="0563C1"/>
                </a:solidFill>
                <a:effectLst/>
                <a:latin typeface="Arial"/>
                <a:ea typeface="Times New Roman" panose="02020603050405020304" pitchFamily="18" charset="0"/>
                <a:cs typeface="Arial"/>
                <a:hlinkClick r:id="rId5"/>
              </a:rPr>
              <a:t>Use of Assessment Criteria by Assessors</a:t>
            </a:r>
            <a:r>
              <a:rPr lang="en-US" u="sng">
                <a:solidFill>
                  <a:srgbClr val="0563C1"/>
                </a:solidFill>
                <a:latin typeface="Arial"/>
                <a:ea typeface="Times New Roman" panose="02020603050405020304" pitchFamily="18" charset="0"/>
                <a:cs typeface="Arial"/>
                <a:hlinkClick r:id="rId5"/>
              </a:rPr>
              <a:t> </a:t>
            </a:r>
            <a:endParaRPr lang="en-US" u="sng">
              <a:solidFill>
                <a:srgbClr val="0563C1"/>
              </a:solidFill>
              <a:effectLst/>
              <a:latin typeface="Arial" panose="020B0604020202020204" pitchFamily="34" charset="0"/>
              <a:ea typeface="Times New Roman" panose="02020603050405020304" pitchFamily="18" charset="0"/>
              <a:cs typeface="Arial" panose="020B0604020202020204" pitchFamily="34" charset="0"/>
            </a:endParaRPr>
          </a:p>
          <a:p>
            <a:r>
              <a:rPr lang="en-US" u="sng">
                <a:solidFill>
                  <a:srgbClr val="0563C1"/>
                </a:solidFill>
                <a:effectLst/>
                <a:latin typeface="Arial"/>
                <a:ea typeface="Times New Roman" panose="02020603050405020304" pitchFamily="18" charset="0"/>
                <a:cs typeface="Arial"/>
                <a:hlinkClick r:id="rId6"/>
              </a:rPr>
              <a:t>Physical Assessment Criteria</a:t>
            </a:r>
            <a:r>
              <a:rPr lang="en-US" u="sng">
                <a:solidFill>
                  <a:srgbClr val="0563C1"/>
                </a:solidFill>
                <a:latin typeface="Arial"/>
                <a:ea typeface="Times New Roman" panose="02020603050405020304" pitchFamily="18" charset="0"/>
                <a:cs typeface="Arial"/>
                <a:hlinkClick r:id="rId6"/>
              </a:rPr>
              <a:t> </a:t>
            </a:r>
            <a:endParaRPr lang="en-US" u="sng">
              <a:solidFill>
                <a:srgbClr val="0563C1"/>
              </a:solidFill>
              <a:effectLst/>
              <a:latin typeface="Arial" panose="020B0604020202020204" pitchFamily="34" charset="0"/>
              <a:ea typeface="Times New Roman" panose="02020603050405020304" pitchFamily="18" charset="0"/>
              <a:cs typeface="Arial" panose="020B0604020202020204" pitchFamily="34" charset="0"/>
            </a:endParaRPr>
          </a:p>
          <a:p>
            <a:r>
              <a:rPr lang="en-US" u="sng">
                <a:solidFill>
                  <a:srgbClr val="0563C1"/>
                </a:solidFill>
                <a:effectLst/>
                <a:latin typeface="Arial"/>
                <a:ea typeface="Times New Roman" panose="02020603050405020304" pitchFamily="18" charset="0"/>
                <a:cs typeface="Arial"/>
                <a:hlinkClick r:id="rId7"/>
              </a:rPr>
              <a:t>Student Assistance and Behavioral Health Support Assessment Criteria</a:t>
            </a:r>
            <a:r>
              <a:rPr lang="en-US" u="sng">
                <a:solidFill>
                  <a:srgbClr val="0563C1"/>
                </a:solidFill>
                <a:latin typeface="Arial"/>
                <a:ea typeface="Times New Roman" panose="02020603050405020304" pitchFamily="18" charset="0"/>
                <a:cs typeface="Arial"/>
                <a:hlinkClick r:id="rId7"/>
              </a:rPr>
              <a:t> </a:t>
            </a:r>
            <a:endParaRPr lang="en-US" u="sng">
              <a:solidFill>
                <a:srgbClr val="0563C1"/>
              </a:solidFill>
              <a:effectLst/>
              <a:latin typeface="Arial" panose="020B0604020202020204" pitchFamily="34" charset="0"/>
              <a:ea typeface="Times New Roman" panose="02020603050405020304" pitchFamily="18" charset="0"/>
              <a:cs typeface="Arial" panose="020B0604020202020204" pitchFamily="34" charset="0"/>
            </a:endParaRPr>
          </a:p>
          <a:p>
            <a:r>
              <a:rPr lang="en-US" u="sng">
                <a:solidFill>
                  <a:srgbClr val="0563C1"/>
                </a:solidFill>
                <a:effectLst/>
                <a:latin typeface="Arial"/>
                <a:ea typeface="Times New Roman" panose="02020603050405020304" pitchFamily="18" charset="0"/>
                <a:cs typeface="Arial"/>
                <a:hlinkClick r:id="rId8"/>
              </a:rPr>
              <a:t>Policy and Training Assessment Criteria</a:t>
            </a:r>
            <a:r>
              <a:rPr lang="en-US" u="sng">
                <a:solidFill>
                  <a:srgbClr val="0563C1"/>
                </a:solidFill>
                <a:latin typeface="Arial"/>
                <a:ea typeface="Times New Roman" panose="02020603050405020304" pitchFamily="18" charset="0"/>
                <a:cs typeface="Arial"/>
                <a:hlinkClick r:id="rId8"/>
              </a:rPr>
              <a:t> </a:t>
            </a:r>
            <a:endParaRPr lang="en-US" u="sng">
              <a:solidFill>
                <a:srgbClr val="0563C1"/>
              </a:solidFill>
              <a:effectLst/>
              <a:latin typeface="Arial" panose="020B0604020202020204" pitchFamily="34" charset="0"/>
              <a:ea typeface="Times New Roman" panose="02020603050405020304" pitchFamily="18" charset="0"/>
              <a:cs typeface="Arial" panose="020B0604020202020204" pitchFamily="34" charset="0"/>
            </a:endParaRPr>
          </a:p>
          <a:p>
            <a:r>
              <a:rPr lang="en-US" b="1" u="sng">
                <a:solidFill>
                  <a:srgbClr val="0563C1"/>
                </a:solidFill>
                <a:effectLst/>
                <a:latin typeface="Arial"/>
                <a:ea typeface="Times New Roman" panose="02020603050405020304" pitchFamily="18" charset="0"/>
                <a:cs typeface="Arial"/>
                <a:hlinkClick r:id="rId9"/>
              </a:rPr>
              <a:t>Additional Resources</a:t>
            </a:r>
            <a:endParaRPr lang="en-US">
              <a:effectLst/>
              <a:latin typeface="Arial"/>
              <a:ea typeface="Times New Roman" panose="02020603050405020304" pitchFamily="18" charset="0"/>
              <a:cs typeface="Arial"/>
            </a:endParaRPr>
          </a:p>
          <a:p>
            <a:endParaRPr lang="en-US">
              <a:latin typeface="Arial" panose="020B0604020202020204" pitchFamily="34" charset="0"/>
              <a:cs typeface="Arial" panose="020B0604020202020204" pitchFamily="34" charset="0"/>
            </a:endParaRPr>
          </a:p>
        </p:txBody>
      </p:sp>
      <p:pic>
        <p:nvPicPr>
          <p:cNvPr id="4" name="Google Shape;106;p1">
            <a:extLst>
              <a:ext uri="{FF2B5EF4-FFF2-40B4-BE49-F238E27FC236}">
                <a16:creationId xmlns:a16="http://schemas.microsoft.com/office/drawing/2014/main" id="{CB35C779-604E-4D59-76CF-24A71CD23070}"/>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7769388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06;p1">
            <a:extLst>
              <a:ext uri="{FF2B5EF4-FFF2-40B4-BE49-F238E27FC236}">
                <a16:creationId xmlns:a16="http://schemas.microsoft.com/office/drawing/2014/main" id="{802F55C6-6ABD-A5A9-40BF-DF5CFCCD278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
        <p:nvSpPr>
          <p:cNvPr id="7" name="Rectangle 6">
            <a:extLst>
              <a:ext uri="{FF2B5EF4-FFF2-40B4-BE49-F238E27FC236}">
                <a16:creationId xmlns:a16="http://schemas.microsoft.com/office/drawing/2014/main" id="{F399DB28-0006-46BF-B3BA-978F3C7B5200}"/>
              </a:ext>
            </a:extLst>
          </p:cNvPr>
          <p:cNvSpPr/>
          <p:nvPr/>
        </p:nvSpPr>
        <p:spPr>
          <a:xfrm>
            <a:off x="-221" y="1718264"/>
            <a:ext cx="12190449" cy="4774611"/>
          </a:xfrm>
          <a:prstGeom prst="rect">
            <a:avLst/>
          </a:prstGeom>
          <a:solidFill>
            <a:srgbClr val="FFFF00">
              <a:alpha val="295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1E38AA-5E38-E5DD-1510-A989B88D4051}"/>
              </a:ext>
            </a:extLst>
          </p:cNvPr>
          <p:cNvSpPr>
            <a:spLocks noGrp="1"/>
          </p:cNvSpPr>
          <p:nvPr>
            <p:ph type="title"/>
          </p:nvPr>
        </p:nvSpPr>
        <p:spPr/>
        <p:txBody>
          <a:bodyPr>
            <a:normAutofit/>
          </a:bodyPr>
          <a:lstStyle/>
          <a:p>
            <a:r>
              <a:rPr lang="en-US" sz="4000" b="1" u="sng">
                <a:latin typeface="Arial" panose="020B0604020202020204" pitchFamily="34" charset="0"/>
                <a:cs typeface="Arial" panose="020B0604020202020204" pitchFamily="34" charset="0"/>
              </a:rPr>
              <a:t>CPTED</a:t>
            </a:r>
            <a:r>
              <a:rPr lang="en-US" sz="4000">
                <a:latin typeface="Arial" panose="020B0604020202020204" pitchFamily="34" charset="0"/>
                <a:cs typeface="Arial" panose="020B0604020202020204" pitchFamily="34" charset="0"/>
              </a:rPr>
              <a:t>: </a:t>
            </a:r>
            <a:r>
              <a:rPr lang="en-US" sz="4000" i="1">
                <a:latin typeface="Arial" panose="020B0604020202020204" pitchFamily="34" charset="0"/>
                <a:cs typeface="Arial" panose="020B0604020202020204" pitchFamily="34" charset="0"/>
              </a:rPr>
              <a:t>A Lens for Aspects of Assessments</a:t>
            </a:r>
          </a:p>
        </p:txBody>
      </p:sp>
      <p:pic>
        <p:nvPicPr>
          <p:cNvPr id="4" name="Picture 3">
            <a:extLst>
              <a:ext uri="{FF2B5EF4-FFF2-40B4-BE49-F238E27FC236}">
                <a16:creationId xmlns:a16="http://schemas.microsoft.com/office/drawing/2014/main" id="{6A2B2AFC-AF4F-FD8D-CF23-2C90E02BF5B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14327" y="2333846"/>
            <a:ext cx="9163345" cy="2998381"/>
          </a:xfrm>
          <a:prstGeom prst="rect">
            <a:avLst/>
          </a:prstGeom>
        </p:spPr>
      </p:pic>
      <p:sp>
        <p:nvSpPr>
          <p:cNvPr id="6" name="TextBox 5">
            <a:extLst>
              <a:ext uri="{FF2B5EF4-FFF2-40B4-BE49-F238E27FC236}">
                <a16:creationId xmlns:a16="http://schemas.microsoft.com/office/drawing/2014/main" id="{F5AD4391-22F4-17CC-DC95-C64B7AEA8982}"/>
              </a:ext>
            </a:extLst>
          </p:cNvPr>
          <p:cNvSpPr txBox="1"/>
          <p:nvPr/>
        </p:nvSpPr>
        <p:spPr>
          <a:xfrm>
            <a:off x="6220048" y="2132114"/>
            <a:ext cx="5374758" cy="523220"/>
          </a:xfrm>
          <a:prstGeom prst="rect">
            <a:avLst/>
          </a:prstGeom>
          <a:solidFill>
            <a:srgbClr val="FFFF00"/>
          </a:solidFill>
        </p:spPr>
        <p:txBody>
          <a:bodyPr wrap="square">
            <a:spAutoFit/>
          </a:bodyPr>
          <a:lstStyle/>
          <a:p>
            <a:pPr marR="0" lvl="0">
              <a:spcBef>
                <a:spcPts val="0"/>
              </a:spcBef>
              <a:spcAft>
                <a:spcPts val="0"/>
              </a:spcAft>
            </a:pPr>
            <a:r>
              <a:rPr lang="en-US" sz="280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REMS</a:t>
            </a:r>
            <a:r>
              <a:rPr lang="en-US" sz="28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800" u="sng">
                <a:solidFill>
                  <a:srgbClr val="FF0000"/>
                </a:solidFill>
                <a:effectLst/>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CPTED Fact Sheet PDF</a:t>
            </a:r>
            <a:endParaRPr lang="en-US" sz="28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63F5F0AB-63BE-F870-DD27-92ED7851FED5}"/>
              </a:ext>
            </a:extLst>
          </p:cNvPr>
          <p:cNvSpPr txBox="1"/>
          <p:nvPr/>
        </p:nvSpPr>
        <p:spPr>
          <a:xfrm>
            <a:off x="696433" y="5554103"/>
            <a:ext cx="5374758" cy="461665"/>
          </a:xfrm>
          <a:prstGeom prst="rect">
            <a:avLst/>
          </a:prstGeom>
          <a:solidFill>
            <a:srgbClr val="FFFF00"/>
          </a:solidFill>
        </p:spPr>
        <p:txBody>
          <a:bodyPr wrap="square">
            <a:spAutoFit/>
          </a:bodyPr>
          <a:lstStyle/>
          <a:p>
            <a:pPr marR="0" lvl="0" algn="ctr">
              <a:spcBef>
                <a:spcPts val="0"/>
              </a:spcBef>
              <a:spcAft>
                <a:spcPts val="0"/>
              </a:spcAft>
            </a:pPr>
            <a:r>
              <a:rPr lang="en-US" sz="240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REMS CPTED</a:t>
            </a:r>
            <a:r>
              <a:rPr lang="en-US"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400" u="sng">
                <a:solidFill>
                  <a:srgbClr val="FF0000"/>
                </a:solidFill>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Training Module</a:t>
            </a:r>
            <a:endParaRPr lang="en-US" sz="24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D1C4CE80-E889-0D7C-D4D2-23BB1776E5E1}"/>
              </a:ext>
            </a:extLst>
          </p:cNvPr>
          <p:cNvSpPr txBox="1"/>
          <p:nvPr/>
        </p:nvSpPr>
        <p:spPr>
          <a:xfrm>
            <a:off x="6396511" y="5554102"/>
            <a:ext cx="5374758" cy="461665"/>
          </a:xfrm>
          <a:prstGeom prst="rect">
            <a:avLst/>
          </a:prstGeom>
          <a:solidFill>
            <a:srgbClr val="FFFF00"/>
          </a:solidFill>
        </p:spPr>
        <p:txBody>
          <a:bodyPr wrap="square">
            <a:spAutoFit/>
          </a:bodyPr>
          <a:lstStyle/>
          <a:p>
            <a:pPr marR="0" lvl="0" algn="ctr">
              <a:spcBef>
                <a:spcPts val="0"/>
              </a:spcBef>
              <a:spcAft>
                <a:spcPts val="0"/>
              </a:spcAft>
            </a:pPr>
            <a:r>
              <a:rPr lang="en-US" sz="240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REMS</a:t>
            </a:r>
            <a:r>
              <a:rPr lang="en-US" sz="2400">
                <a:effectLst/>
                <a:latin typeface="Arial" panose="020B0604020202020204" pitchFamily="34" charset="0"/>
                <a:ea typeface="Calibri" panose="020F0502020204030204" pitchFamily="34" charset="0"/>
                <a:cs typeface="Arial" panose="020B0604020202020204" pitchFamily="34" charset="0"/>
              </a:rPr>
              <a:t> </a:t>
            </a:r>
            <a:r>
              <a:rPr lang="en-US" sz="2400">
                <a:solidFill>
                  <a:srgbClr val="FF0000"/>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Trainings &amp;</a:t>
            </a:r>
            <a:r>
              <a:rPr lang="en-US" sz="2400">
                <a:solidFill>
                  <a:srgbClr val="FF0000"/>
                </a:solidFill>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t>
            </a:r>
            <a:r>
              <a:rPr lang="en-US" sz="2400" u="sng">
                <a:solidFill>
                  <a:srgbClr val="FF0000"/>
                </a:solidFill>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O</a:t>
            </a:r>
            <a:r>
              <a:rPr lang="en-US" sz="2400" u="sng">
                <a:solidFill>
                  <a:srgbClr val="FF0000"/>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verviews </a:t>
            </a:r>
            <a:endParaRPr lang="en-US" sz="24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395548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06;p1">
            <a:extLst>
              <a:ext uri="{FF2B5EF4-FFF2-40B4-BE49-F238E27FC236}">
                <a16:creationId xmlns:a16="http://schemas.microsoft.com/office/drawing/2014/main" id="{9A08AE39-FF68-E290-1EA6-990FC02ACB3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
        <p:nvSpPr>
          <p:cNvPr id="3" name="TextBox 2">
            <a:extLst>
              <a:ext uri="{FF2B5EF4-FFF2-40B4-BE49-F238E27FC236}">
                <a16:creationId xmlns:a16="http://schemas.microsoft.com/office/drawing/2014/main" id="{4AB24ED4-8943-F363-B0EA-3E8F03F6C701}"/>
              </a:ext>
            </a:extLst>
          </p:cNvPr>
          <p:cNvSpPr txBox="1"/>
          <p:nvPr/>
        </p:nvSpPr>
        <p:spPr>
          <a:xfrm>
            <a:off x="2127" y="4908948"/>
            <a:ext cx="12188013" cy="461665"/>
          </a:xfrm>
          <a:prstGeom prst="rect">
            <a:avLst/>
          </a:prstGeom>
          <a:solidFill>
            <a:srgbClr val="FFFF00">
              <a:alpha val="29636"/>
            </a:srgbClr>
          </a:solidFill>
        </p:spPr>
        <p:txBody>
          <a:bodyPr wrap="square" rtlCol="0">
            <a:spAutoFit/>
          </a:bodyPr>
          <a:lstStyle/>
          <a:p>
            <a:r>
              <a:rPr lang="en-US" sz="2400">
                <a:latin typeface="Arial" panose="020B0604020202020204" pitchFamily="34" charset="0"/>
                <a:cs typeface="Arial" panose="020B0604020202020204" pitchFamily="34" charset="0"/>
              </a:rPr>
              <a:t>								</a:t>
            </a:r>
            <a:r>
              <a:rPr lang="en-US" sz="2400">
                <a:solidFill>
                  <a:schemeClr val="bg1">
                    <a:lumMod val="50000"/>
                  </a:schemeClr>
                </a:solidFill>
                <a:latin typeface="Arial" panose="020B0604020202020204" pitchFamily="34" charset="0"/>
                <a:cs typeface="Arial" panose="020B0604020202020204" pitchFamily="34" charset="0"/>
              </a:rPr>
              <a:t>Like Attracts Like </a:t>
            </a:r>
            <a:r>
              <a:rPr lang="en-US" sz="2400">
                <a:solidFill>
                  <a:srgbClr val="FF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Video</a:t>
            </a:r>
            <a:endParaRPr lang="en-US" sz="2400">
              <a:solidFill>
                <a:srgbClr val="FF000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834E3D7-8916-958F-4F13-229D4E62C146}"/>
              </a:ext>
            </a:extLst>
          </p:cNvPr>
          <p:cNvSpPr>
            <a:spLocks noGrp="1"/>
          </p:cNvSpPr>
          <p:nvPr>
            <p:ph type="title"/>
          </p:nvPr>
        </p:nvSpPr>
        <p:spPr/>
        <p:txBody>
          <a:bodyPr>
            <a:normAutofit/>
          </a:bodyPr>
          <a:lstStyle/>
          <a:p>
            <a:r>
              <a:rPr lang="en-US" sz="4000" b="1" u="sng">
                <a:latin typeface="Arial" panose="020B0604020202020204" pitchFamily="34" charset="0"/>
                <a:cs typeface="Arial" panose="020B0604020202020204" pitchFamily="34" charset="0"/>
              </a:rPr>
              <a:t>CPTED</a:t>
            </a:r>
            <a:r>
              <a:rPr lang="en-US" sz="4000">
                <a:latin typeface="Arial" panose="020B0604020202020204" pitchFamily="34" charset="0"/>
                <a:cs typeface="Arial" panose="020B0604020202020204" pitchFamily="34" charset="0"/>
              </a:rPr>
              <a:t>: </a:t>
            </a:r>
            <a:r>
              <a:rPr lang="en-US" sz="4000" i="1">
                <a:latin typeface="Arial" panose="020B0604020202020204" pitchFamily="34" charset="0"/>
                <a:cs typeface="Arial" panose="020B0604020202020204" pitchFamily="34" charset="0"/>
              </a:rPr>
              <a:t>Rooted in Psychology &amp; Criminology</a:t>
            </a:r>
          </a:p>
        </p:txBody>
      </p:sp>
      <p:pic>
        <p:nvPicPr>
          <p:cNvPr id="13314" name="Picture 2" descr="The Broken Windows Theory – Criminal Justice Know How">
            <a:hlinkClick r:id="rId5"/>
            <a:extLst>
              <a:ext uri="{FF2B5EF4-FFF2-40B4-BE49-F238E27FC236}">
                <a16:creationId xmlns:a16="http://schemas.microsoft.com/office/drawing/2014/main" id="{40E1F1BF-AA92-728E-A0AE-46E0ECCD6CB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10975" y="1998920"/>
            <a:ext cx="4337509" cy="363633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ow to Manifest Using Quantum Physics">
            <a:hlinkClick r:id="rId7"/>
            <a:extLst>
              <a:ext uri="{FF2B5EF4-FFF2-40B4-BE49-F238E27FC236}">
                <a16:creationId xmlns:a16="http://schemas.microsoft.com/office/drawing/2014/main" id="{4BB7BB50-A858-238B-AB1E-48E0C6D2067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43517" y="1998920"/>
            <a:ext cx="4089991" cy="2736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E136F4-7EED-7C17-CCEF-E79F01E878FC}"/>
              </a:ext>
            </a:extLst>
          </p:cNvPr>
          <p:cNvSpPr txBox="1"/>
          <p:nvPr/>
        </p:nvSpPr>
        <p:spPr>
          <a:xfrm>
            <a:off x="-25562" y="5808708"/>
            <a:ext cx="12338642" cy="461665"/>
          </a:xfrm>
          <a:prstGeom prst="rect">
            <a:avLst/>
          </a:prstGeom>
          <a:solidFill>
            <a:srgbClr val="FFFF00">
              <a:alpha val="30114"/>
            </a:srgbClr>
          </a:solidFill>
        </p:spPr>
        <p:txBody>
          <a:bodyPr wrap="square" rtlCol="0">
            <a:spAutoFit/>
          </a:bodyPr>
          <a:lstStyle/>
          <a:p>
            <a:r>
              <a:rPr lang="en-US" sz="2400">
                <a:solidFill>
                  <a:schemeClr val="bg1">
                    <a:lumMod val="50000"/>
                  </a:schemeClr>
                </a:solidFill>
                <a:latin typeface="Arial" panose="020B0604020202020204" pitchFamily="34" charset="0"/>
                <a:cs typeface="Arial" panose="020B0604020202020204" pitchFamily="34" charset="0"/>
              </a:rPr>
              <a:t>		    Broken Windows Theory</a:t>
            </a:r>
            <a:r>
              <a:rPr lang="en-US" sz="2400">
                <a:latin typeface="Arial" panose="020B0604020202020204" pitchFamily="34" charset="0"/>
                <a:cs typeface="Arial" panose="020B0604020202020204" pitchFamily="34" charset="0"/>
              </a:rPr>
              <a:t> </a:t>
            </a:r>
            <a:r>
              <a:rPr lang="en-US" sz="2400">
                <a:solidFill>
                  <a:srgbClr val="FF0000"/>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Video</a:t>
            </a:r>
            <a:endParaRPr lang="en-US" sz="24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766293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6;p1">
            <a:extLst>
              <a:ext uri="{FF2B5EF4-FFF2-40B4-BE49-F238E27FC236}">
                <a16:creationId xmlns:a16="http://schemas.microsoft.com/office/drawing/2014/main" id="{50DDA17C-1AB2-2FDE-99F6-4F7CDB8B5B3F}"/>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
        <p:nvSpPr>
          <p:cNvPr id="2" name="Title 1">
            <a:extLst>
              <a:ext uri="{FF2B5EF4-FFF2-40B4-BE49-F238E27FC236}">
                <a16:creationId xmlns:a16="http://schemas.microsoft.com/office/drawing/2014/main" id="{677387AB-0587-1EDE-65DE-735A032F354F}"/>
              </a:ext>
            </a:extLst>
          </p:cNvPr>
          <p:cNvSpPr>
            <a:spLocks noGrp="1"/>
          </p:cNvSpPr>
          <p:nvPr>
            <p:ph type="title"/>
          </p:nvPr>
        </p:nvSpPr>
        <p:spPr/>
        <p:txBody>
          <a:bodyPr/>
          <a:lstStyle/>
          <a:p>
            <a:r>
              <a:rPr lang="en-US" b="1" u="sng">
                <a:latin typeface="Arial" panose="020B0604020202020204" pitchFamily="34" charset="0"/>
                <a:cs typeface="Arial" panose="020B0604020202020204" pitchFamily="34" charset="0"/>
              </a:rPr>
              <a:t>CPTED</a:t>
            </a:r>
            <a:r>
              <a:rPr lang="en-US" i="1">
                <a:latin typeface="Arial" panose="020B0604020202020204" pitchFamily="34" charset="0"/>
                <a:cs typeface="Arial" panose="020B0604020202020204" pitchFamily="34" charset="0"/>
              </a:rPr>
              <a:t>: 1</a:t>
            </a:r>
            <a:r>
              <a:rPr lang="en-US" i="1" baseline="30000">
                <a:latin typeface="Arial" panose="020B0604020202020204" pitchFamily="34" charset="0"/>
                <a:cs typeface="Arial" panose="020B0604020202020204" pitchFamily="34" charset="0"/>
              </a:rPr>
              <a:t>st</a:t>
            </a:r>
            <a:r>
              <a:rPr lang="en-US" i="1">
                <a:latin typeface="Arial" panose="020B0604020202020204" pitchFamily="34" charset="0"/>
                <a:cs typeface="Arial" panose="020B0604020202020204" pitchFamily="34" charset="0"/>
              </a:rPr>
              <a:t> Generation Principles</a:t>
            </a:r>
          </a:p>
        </p:txBody>
      </p:sp>
      <p:pic>
        <p:nvPicPr>
          <p:cNvPr id="3" name="Picture 2">
            <a:extLst>
              <a:ext uri="{FF2B5EF4-FFF2-40B4-BE49-F238E27FC236}">
                <a16:creationId xmlns:a16="http://schemas.microsoft.com/office/drawing/2014/main" id="{41F1633A-8A35-C9B1-4F40-9AE6246582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57130" y="1690688"/>
            <a:ext cx="7077740" cy="3980290"/>
          </a:xfrm>
          <a:prstGeom prst="rect">
            <a:avLst/>
          </a:prstGeom>
        </p:spPr>
      </p:pic>
      <p:sp>
        <p:nvSpPr>
          <p:cNvPr id="5" name="TextBox 4">
            <a:extLst>
              <a:ext uri="{FF2B5EF4-FFF2-40B4-BE49-F238E27FC236}">
                <a16:creationId xmlns:a16="http://schemas.microsoft.com/office/drawing/2014/main" id="{5200EF10-56BE-1205-8D66-74260248A476}"/>
              </a:ext>
            </a:extLst>
          </p:cNvPr>
          <p:cNvSpPr txBox="1"/>
          <p:nvPr/>
        </p:nvSpPr>
        <p:spPr>
          <a:xfrm>
            <a:off x="-2215" y="5819834"/>
            <a:ext cx="12205955" cy="461665"/>
          </a:xfrm>
          <a:prstGeom prst="rect">
            <a:avLst/>
          </a:prstGeom>
          <a:solidFill>
            <a:srgbClr val="FFFF00">
              <a:alpha val="29568"/>
            </a:srgbClr>
          </a:solidFill>
        </p:spPr>
        <p:txBody>
          <a:bodyPr wrap="square">
            <a:spAutoFit/>
          </a:bodyPr>
          <a:lstStyle/>
          <a:p>
            <a:pPr marR="0" lvl="0" algn="ctr">
              <a:spcBef>
                <a:spcPts val="0"/>
              </a:spcBef>
              <a:spcAft>
                <a:spcPts val="0"/>
              </a:spcAft>
            </a:pPr>
            <a:r>
              <a:rPr lang="en-US" sz="240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Training Module: </a:t>
            </a:r>
            <a:r>
              <a:rPr lang="en-US" sz="24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Understanding </a:t>
            </a:r>
            <a:r>
              <a:rPr lang="en-US" sz="2400" u="sng">
                <a:solidFill>
                  <a:srgbClr val="FF0000"/>
                </a:solidFill>
                <a:effectLst/>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CPTED</a:t>
            </a:r>
            <a:endParaRPr lang="en-US" sz="24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7848846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06;p1">
            <a:extLst>
              <a:ext uri="{FF2B5EF4-FFF2-40B4-BE49-F238E27FC236}">
                <a16:creationId xmlns:a16="http://schemas.microsoft.com/office/drawing/2014/main" id="{AEB71D32-979C-5177-87DC-DD53F66585F4}"/>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
        <p:nvSpPr>
          <p:cNvPr id="2" name="Title 1">
            <a:extLst>
              <a:ext uri="{FF2B5EF4-FFF2-40B4-BE49-F238E27FC236}">
                <a16:creationId xmlns:a16="http://schemas.microsoft.com/office/drawing/2014/main" id="{677387AB-0587-1EDE-65DE-735A032F354F}"/>
              </a:ext>
            </a:extLst>
          </p:cNvPr>
          <p:cNvSpPr>
            <a:spLocks noGrp="1"/>
          </p:cNvSpPr>
          <p:nvPr>
            <p:ph type="title"/>
          </p:nvPr>
        </p:nvSpPr>
        <p:spPr/>
        <p:txBody>
          <a:bodyPr/>
          <a:lstStyle/>
          <a:p>
            <a:r>
              <a:rPr lang="en-US" b="1" u="sng">
                <a:latin typeface="Arial" panose="020B0604020202020204" pitchFamily="34" charset="0"/>
                <a:cs typeface="Arial" panose="020B0604020202020204" pitchFamily="34" charset="0"/>
              </a:rPr>
              <a:t>CPTED</a:t>
            </a:r>
            <a:r>
              <a:rPr lang="en-US" i="1">
                <a:latin typeface="Arial" panose="020B0604020202020204" pitchFamily="34" charset="0"/>
                <a:cs typeface="Arial" panose="020B0604020202020204" pitchFamily="34" charset="0"/>
              </a:rPr>
              <a:t>: 2</a:t>
            </a:r>
            <a:r>
              <a:rPr lang="en-US" i="1" baseline="30000">
                <a:latin typeface="Arial" panose="020B0604020202020204" pitchFamily="34" charset="0"/>
                <a:cs typeface="Arial" panose="020B0604020202020204" pitchFamily="34" charset="0"/>
              </a:rPr>
              <a:t>nd</a:t>
            </a:r>
            <a:r>
              <a:rPr lang="en-US" i="1">
                <a:latin typeface="Arial" panose="020B0604020202020204" pitchFamily="34" charset="0"/>
                <a:cs typeface="Arial" panose="020B0604020202020204" pitchFamily="34" charset="0"/>
              </a:rPr>
              <a:t> Generation Principles</a:t>
            </a:r>
          </a:p>
        </p:txBody>
      </p:sp>
      <p:sp>
        <p:nvSpPr>
          <p:cNvPr id="5" name="TextBox 4">
            <a:extLst>
              <a:ext uri="{FF2B5EF4-FFF2-40B4-BE49-F238E27FC236}">
                <a16:creationId xmlns:a16="http://schemas.microsoft.com/office/drawing/2014/main" id="{5200EF10-56BE-1205-8D66-74260248A476}"/>
              </a:ext>
            </a:extLst>
          </p:cNvPr>
          <p:cNvSpPr txBox="1"/>
          <p:nvPr/>
        </p:nvSpPr>
        <p:spPr>
          <a:xfrm>
            <a:off x="-2215" y="5819834"/>
            <a:ext cx="12196430" cy="461665"/>
          </a:xfrm>
          <a:prstGeom prst="rect">
            <a:avLst/>
          </a:prstGeom>
          <a:solidFill>
            <a:srgbClr val="FFFF00">
              <a:alpha val="29568"/>
            </a:srgbClr>
          </a:solidFill>
        </p:spPr>
        <p:txBody>
          <a:bodyPr wrap="square">
            <a:spAutoFit/>
          </a:bodyPr>
          <a:lstStyle/>
          <a:p>
            <a:pPr marR="0" lvl="0" algn="ctr">
              <a:spcBef>
                <a:spcPts val="0"/>
              </a:spcBef>
              <a:spcAft>
                <a:spcPts val="0"/>
              </a:spcAft>
            </a:pPr>
            <a:r>
              <a:rPr lang="en-US" sz="240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Training Module: </a:t>
            </a:r>
            <a:r>
              <a:rPr lang="en-US" sz="24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Understanding </a:t>
            </a:r>
            <a:r>
              <a:rPr lang="en-US" sz="2400" u="sng">
                <a:solidFill>
                  <a:srgbClr val="FF0000"/>
                </a:solidFill>
                <a:effectLst/>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CPTED</a:t>
            </a:r>
            <a:endParaRPr lang="en-US" sz="24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6431EAC1-39C0-8F4A-1A04-781959CF36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40418" y="1485694"/>
            <a:ext cx="6911163" cy="3886612"/>
          </a:xfrm>
          <a:prstGeom prst="rect">
            <a:avLst/>
          </a:prstGeom>
        </p:spPr>
      </p:pic>
    </p:spTree>
    <p:extLst>
      <p:ext uri="{BB962C8B-B14F-4D97-AF65-F5344CB8AC3E}">
        <p14:creationId xmlns:p14="http://schemas.microsoft.com/office/powerpoint/2010/main" val="10532117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EB57-C635-904B-F30C-84BAD5104BF4}"/>
              </a:ext>
            </a:extLst>
          </p:cNvPr>
          <p:cNvSpPr>
            <a:spLocks noGrp="1"/>
          </p:cNvSpPr>
          <p:nvPr>
            <p:ph type="title"/>
          </p:nvPr>
        </p:nvSpPr>
        <p:spPr/>
        <p:txBody>
          <a:bodyPr/>
          <a:lstStyle/>
          <a:p>
            <a:r>
              <a:rPr lang="en-US" b="1" u="sng">
                <a:latin typeface="Arial" panose="020B0604020202020204" pitchFamily="34" charset="0"/>
                <a:cs typeface="Arial" panose="020B0604020202020204" pitchFamily="34" charset="0"/>
              </a:rPr>
              <a:t>CPTED</a:t>
            </a:r>
            <a:r>
              <a:rPr lang="en-US">
                <a:latin typeface="Arial" panose="020B0604020202020204" pitchFamily="34" charset="0"/>
                <a:cs typeface="Arial" panose="020B0604020202020204" pitchFamily="34" charset="0"/>
              </a:rPr>
              <a:t>: </a:t>
            </a:r>
            <a:r>
              <a:rPr lang="en-US" i="1">
                <a:latin typeface="Arial" panose="020B0604020202020204" pitchFamily="34" charset="0"/>
                <a:cs typeface="Arial" panose="020B0604020202020204" pitchFamily="34" charset="0"/>
              </a:rPr>
              <a:t>Usable Assessment</a:t>
            </a:r>
          </a:p>
        </p:txBody>
      </p:sp>
      <p:sp>
        <p:nvSpPr>
          <p:cNvPr id="7" name="TextBox 6">
            <a:extLst>
              <a:ext uri="{FF2B5EF4-FFF2-40B4-BE49-F238E27FC236}">
                <a16:creationId xmlns:a16="http://schemas.microsoft.com/office/drawing/2014/main" id="{4B80A01B-BAA4-A4CD-2596-7A243187A8CF}"/>
              </a:ext>
            </a:extLst>
          </p:cNvPr>
          <p:cNvSpPr txBox="1"/>
          <p:nvPr/>
        </p:nvSpPr>
        <p:spPr>
          <a:xfrm>
            <a:off x="4722" y="5024062"/>
            <a:ext cx="12225670" cy="1569660"/>
          </a:xfrm>
          <a:prstGeom prst="rect">
            <a:avLst/>
          </a:prstGeom>
          <a:solidFill>
            <a:srgbClr val="FFFF00">
              <a:alpha val="30000"/>
            </a:srgbClr>
          </a:solidFill>
        </p:spPr>
        <p:txBody>
          <a:bodyPr wrap="square" rtlCol="0">
            <a:spAutoFit/>
          </a:bodyPr>
          <a:lstStyle/>
          <a:p>
            <a:endParaRPr lang="en-US" sz="2400" b="1" u="sng" kern="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endParaRPr>
          </a:p>
          <a:p>
            <a:r>
              <a:rPr lang="en-US" sz="2400" b="1" kern="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kern="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u="sng" kern="0">
                <a:solidFill>
                  <a:srgbClr val="FF0000"/>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CPTED</a:t>
            </a:r>
            <a:r>
              <a:rPr lang="en-US" sz="2400" u="sng" kern="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 </a:t>
            </a:r>
          </a:p>
          <a:p>
            <a:r>
              <a:rPr lang="en-US" sz="2400" kern="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u="sng" kern="0">
                <a:solidFill>
                  <a:srgbClr val="FF0000"/>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School Assessment</a:t>
            </a:r>
            <a:endParaRPr lang="en-US" sz="2400" u="sng" ker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r>
              <a:rPr lang="en-US" sz="2400" b="1">
                <a:effectLst/>
                <a:latin typeface="Arial" panose="020B0604020202020204" pitchFamily="34" charset="0"/>
                <a:cs typeface="Arial" panose="020B0604020202020204" pitchFamily="34" charset="0"/>
              </a:rPr>
              <a:t> </a:t>
            </a:r>
            <a:endParaRPr lang="en-US" sz="2400"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974AD99-6205-E8B9-37EE-A2176F5A45CE}"/>
              </a:ext>
            </a:extLst>
          </p:cNvPr>
          <p:cNvSpPr txBox="1"/>
          <p:nvPr/>
        </p:nvSpPr>
        <p:spPr>
          <a:xfrm>
            <a:off x="5297568" y="2167934"/>
            <a:ext cx="6252747" cy="2923877"/>
          </a:xfrm>
          <a:prstGeom prst="rect">
            <a:avLst/>
          </a:prstGeom>
          <a:noFill/>
        </p:spPr>
        <p:txBody>
          <a:bodyPr wrap="square" rtlCol="0">
            <a:spAutoFit/>
          </a:bodyPr>
          <a:lstStyle/>
          <a:p>
            <a:r>
              <a:rPr lang="en-US" sz="2400" i="1">
                <a:latin typeface="Arial" panose="020B0604020202020204" pitchFamily="34" charset="0"/>
                <a:cs typeface="Arial" panose="020B0604020202020204" pitchFamily="34" charset="0"/>
              </a:rPr>
              <a:t>Broken into 9 sections</a:t>
            </a:r>
            <a:r>
              <a:rPr lang="en-US" sz="2800">
                <a:latin typeface="Arial" panose="020B0604020202020204" pitchFamily="34" charset="0"/>
                <a:cs typeface="Arial" panose="020B0604020202020204" pitchFamily="34" charset="0"/>
              </a:rPr>
              <a:t>: </a:t>
            </a:r>
            <a:r>
              <a:rPr lang="en-US" sz="2600" b="1">
                <a:latin typeface="Arial" panose="020B0604020202020204" pitchFamily="34" charset="0"/>
                <a:cs typeface="Arial" panose="020B0604020202020204" pitchFamily="34" charset="0"/>
              </a:rPr>
              <a:t>INITIAL IMPRESSIONS; THE GROUNDS; THE BUILDINGS; THE INTERIORS; GLOBAL IMPRESSIONS; ADDITIONAL OBSERVATIONS; SURROUNDING LAND USE; SURROUNDING LAND USE CONDITION.</a:t>
            </a:r>
          </a:p>
        </p:txBody>
      </p:sp>
      <p:pic>
        <p:nvPicPr>
          <p:cNvPr id="6" name="Picture 5">
            <a:extLst>
              <a:ext uri="{FF2B5EF4-FFF2-40B4-BE49-F238E27FC236}">
                <a16:creationId xmlns:a16="http://schemas.microsoft.com/office/drawing/2014/main" id="{402139B8-4CB1-3B74-B320-A8943FFF40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66754" y="1690688"/>
            <a:ext cx="2830815" cy="3665333"/>
          </a:xfrm>
          <a:prstGeom prst="rect">
            <a:avLst/>
          </a:prstGeom>
        </p:spPr>
      </p:pic>
      <p:pic>
        <p:nvPicPr>
          <p:cNvPr id="3" name="Google Shape;106;p1">
            <a:extLst>
              <a:ext uri="{FF2B5EF4-FFF2-40B4-BE49-F238E27FC236}">
                <a16:creationId xmlns:a16="http://schemas.microsoft.com/office/drawing/2014/main" id="{26FBCA9F-B453-81F9-2E8F-C7E35CE05E40}"/>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699329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31" name="Google Shape;231;g2afd7cfc130_0_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04" y="0"/>
            <a:ext cx="12201486" cy="6870492"/>
          </a:xfrm>
          <a:prstGeom prst="rect">
            <a:avLst/>
          </a:prstGeom>
          <a:noFill/>
          <a:ln>
            <a:noFill/>
          </a:ln>
        </p:spPr>
      </p:pic>
      <p:pic>
        <p:nvPicPr>
          <p:cNvPr id="232" name="Google Shape;232;g2afd7cfc130_0_1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5564" y="3152275"/>
            <a:ext cx="12055766" cy="858250"/>
          </a:xfrm>
          <a:prstGeom prst="rect">
            <a:avLst/>
          </a:prstGeom>
          <a:noFill/>
          <a:ln>
            <a:noFill/>
          </a:ln>
        </p:spPr>
      </p:pic>
      <p:sp>
        <p:nvSpPr>
          <p:cNvPr id="3" name="Google Shape;105;p1">
            <a:extLst>
              <a:ext uri="{FF2B5EF4-FFF2-40B4-BE49-F238E27FC236}">
                <a16:creationId xmlns:a16="http://schemas.microsoft.com/office/drawing/2014/main" id="{C7DD0DD4-E26E-0DB7-E0D4-14BF8C821F21}"/>
              </a:ext>
            </a:extLst>
          </p:cNvPr>
          <p:cNvSpPr txBox="1"/>
          <p:nvPr/>
        </p:nvSpPr>
        <p:spPr>
          <a:xfrm>
            <a:off x="-429157" y="3250106"/>
            <a:ext cx="13572332" cy="584735"/>
          </a:xfrm>
          <a:prstGeom prst="rect">
            <a:avLst/>
          </a:prstGeom>
          <a:noFill/>
          <a:ln>
            <a:noFill/>
          </a:ln>
        </p:spPr>
        <p:txBody>
          <a:bodyPr spcFirstLastPara="1" wrap="square" lIns="91425" tIns="45700" rIns="91425" bIns="45700" anchor="t" anchorCtr="0">
            <a:spAutoFit/>
          </a:bodyPr>
          <a:lstStyle/>
          <a:p>
            <a:pPr algn="ctr"/>
            <a:r>
              <a:rPr lang="en-US" sz="3200" b="1">
                <a:solidFill>
                  <a:schemeClr val="lt1"/>
                </a:solidFill>
                <a:sym typeface="Corbel"/>
              </a:rPr>
              <a:t>UNIVERSAL SUPPORTS AND STRATEGIES</a:t>
            </a:r>
            <a:endParaRPr lang="en-US"/>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78F230-6B7E-6A3C-2AFF-0F9452B30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5488" y="1635315"/>
            <a:ext cx="3906913" cy="5111339"/>
          </a:xfrm>
          <a:prstGeom prst="rect">
            <a:avLst/>
          </a:prstGeom>
        </p:spPr>
      </p:pic>
      <p:sp>
        <p:nvSpPr>
          <p:cNvPr id="5" name="TextBox 4">
            <a:extLst>
              <a:ext uri="{FF2B5EF4-FFF2-40B4-BE49-F238E27FC236}">
                <a16:creationId xmlns:a16="http://schemas.microsoft.com/office/drawing/2014/main" id="{0B39346A-DA5F-A4C2-0307-04FA1A575F82}"/>
              </a:ext>
            </a:extLst>
          </p:cNvPr>
          <p:cNvSpPr txBox="1"/>
          <p:nvPr/>
        </p:nvSpPr>
        <p:spPr>
          <a:xfrm>
            <a:off x="0" y="418628"/>
            <a:ext cx="12192001" cy="1077218"/>
          </a:xfrm>
          <a:prstGeom prst="rect">
            <a:avLst/>
          </a:prstGeom>
          <a:solidFill>
            <a:srgbClr val="FFFF00">
              <a:alpha val="30289"/>
            </a:srgbClr>
          </a:solidFill>
        </p:spPr>
        <p:txBody>
          <a:bodyPr wrap="square">
            <a:spAutoFit/>
          </a:bodyPr>
          <a:lstStyle/>
          <a:p>
            <a:pPr marL="0" marR="0">
              <a:spcBef>
                <a:spcPts val="0"/>
              </a:spcBef>
              <a:spcAft>
                <a:spcPts val="0"/>
              </a:spcAft>
            </a:pP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u="sng">
                <a:solidFill>
                  <a:srgbClr val="FF0000"/>
                </a:solidFill>
                <a:effectLst/>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School Safety Assessment Interactive PDF</a:t>
            </a:r>
            <a:r>
              <a:rPr lang="en-US" sz="3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through the NIJ </a:t>
            </a:r>
          </a:p>
          <a:p>
            <a:pPr marL="0" marR="0">
              <a:spcBef>
                <a:spcPts val="0"/>
              </a:spcBef>
              <a:spcAft>
                <a:spcPts val="0"/>
              </a:spcAft>
            </a:pPr>
            <a:r>
              <a:rPr lang="en-US" sz="320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200" i="1">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(National Institute of Justice)</a:t>
            </a:r>
          </a:p>
        </p:txBody>
      </p:sp>
      <p:pic>
        <p:nvPicPr>
          <p:cNvPr id="10" name="Picture 9">
            <a:extLst>
              <a:ext uri="{FF2B5EF4-FFF2-40B4-BE49-F238E27FC236}">
                <a16:creationId xmlns:a16="http://schemas.microsoft.com/office/drawing/2014/main" id="{6CC6E0E6-7286-51C3-D521-82FD4B2DF9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52401" y="1850065"/>
            <a:ext cx="3521925" cy="4742121"/>
          </a:xfrm>
          <a:prstGeom prst="rect">
            <a:avLst/>
          </a:prstGeom>
        </p:spPr>
      </p:pic>
      <p:pic>
        <p:nvPicPr>
          <p:cNvPr id="2" name="Google Shape;106;p1">
            <a:extLst>
              <a:ext uri="{FF2B5EF4-FFF2-40B4-BE49-F238E27FC236}">
                <a16:creationId xmlns:a16="http://schemas.microsoft.com/office/drawing/2014/main" id="{E81F2BCB-2EB5-42AA-F2E1-C14F158CE74C}"/>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47791045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D9233-9BB7-BB2D-EF3A-69A7729F7EE3}"/>
              </a:ext>
            </a:extLst>
          </p:cNvPr>
          <p:cNvSpPr>
            <a:spLocks noGrp="1"/>
          </p:cNvSpPr>
          <p:nvPr>
            <p:ph type="title"/>
          </p:nvPr>
        </p:nvSpPr>
        <p:spPr>
          <a:xfrm>
            <a:off x="0" y="365125"/>
            <a:ext cx="12192000" cy="783191"/>
          </a:xfrm>
          <a:solidFill>
            <a:srgbClr val="FFFF00">
              <a:alpha val="30000"/>
            </a:srgbClr>
          </a:solidFill>
        </p:spPr>
        <p:txBody>
          <a:bodyPr>
            <a:normAutofit/>
          </a:bodyPr>
          <a:lstStyle/>
          <a:p>
            <a:r>
              <a:rPr lang="en-US" sz="3600">
                <a:latin typeface="Arial" panose="020B0604020202020204" pitchFamily="34" charset="0"/>
                <a:cs typeface="Arial" panose="020B0604020202020204" pitchFamily="34" charset="0"/>
              </a:rPr>
              <a:t>   </a:t>
            </a:r>
            <a:r>
              <a:rPr lang="en-US" sz="3600" b="1">
                <a:solidFill>
                  <a:schemeClr val="bg1">
                    <a:lumMod val="50000"/>
                  </a:schemeClr>
                </a:solidFill>
                <a:latin typeface="Arial" panose="020B0604020202020204" pitchFamily="34" charset="0"/>
                <a:cs typeface="Arial" panose="020B0604020202020204" pitchFamily="34" charset="0"/>
              </a:rPr>
              <a:t>PASS</a:t>
            </a:r>
            <a:r>
              <a:rPr lang="en-US" sz="3600">
                <a:latin typeface="Arial" panose="020B0604020202020204" pitchFamily="34" charset="0"/>
                <a:cs typeface="Arial" panose="020B0604020202020204" pitchFamily="34" charset="0"/>
              </a:rPr>
              <a:t>: </a:t>
            </a:r>
            <a:r>
              <a:rPr lang="en-US" sz="3600">
                <a:solidFill>
                  <a:srgbClr val="FF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Guidelines &amp; Usable Checklist</a:t>
            </a:r>
            <a:endParaRPr lang="en-US" sz="360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890A032-C5EA-6CC0-F397-865F022AD4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4405" y="1588634"/>
            <a:ext cx="4775156" cy="2685654"/>
          </a:xfrm>
          <a:prstGeom prst="rect">
            <a:avLst/>
          </a:prstGeom>
        </p:spPr>
      </p:pic>
      <p:pic>
        <p:nvPicPr>
          <p:cNvPr id="6" name="Picture 5">
            <a:extLst>
              <a:ext uri="{FF2B5EF4-FFF2-40B4-BE49-F238E27FC236}">
                <a16:creationId xmlns:a16="http://schemas.microsoft.com/office/drawing/2014/main" id="{5232208F-5CC0-40C2-C872-589A809FA5F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59497" y="2780283"/>
            <a:ext cx="2745415" cy="3542471"/>
          </a:xfrm>
          <a:prstGeom prst="rect">
            <a:avLst/>
          </a:prstGeom>
        </p:spPr>
      </p:pic>
      <p:sp>
        <p:nvSpPr>
          <p:cNvPr id="8" name="TextBox 7">
            <a:extLst>
              <a:ext uri="{FF2B5EF4-FFF2-40B4-BE49-F238E27FC236}">
                <a16:creationId xmlns:a16="http://schemas.microsoft.com/office/drawing/2014/main" id="{1ACCF95C-A86C-3169-90DC-5F96FAAF5059}"/>
              </a:ext>
            </a:extLst>
          </p:cNvPr>
          <p:cNvSpPr txBox="1"/>
          <p:nvPr/>
        </p:nvSpPr>
        <p:spPr>
          <a:xfrm>
            <a:off x="5549561" y="1617012"/>
            <a:ext cx="6103088" cy="954107"/>
          </a:xfrm>
          <a:prstGeom prst="rect">
            <a:avLst/>
          </a:prstGeom>
          <a:noFill/>
        </p:spPr>
        <p:txBody>
          <a:bodyPr wrap="square">
            <a:spAutoFit/>
          </a:bodyPr>
          <a:lstStyle/>
          <a:p>
            <a:r>
              <a:rPr lang="en-US" sz="2800" kern="0">
                <a:solidFill>
                  <a:srgbClr val="222222"/>
                </a:solidFill>
                <a:latin typeface="Arial" panose="020B0604020202020204" pitchFamily="34" charset="0"/>
                <a:ea typeface="Times New Roman" panose="02020603050405020304" pitchFamily="18" charset="0"/>
                <a:cs typeface="Arial" panose="020B0604020202020204" pitchFamily="34" charset="0"/>
              </a:rPr>
              <a:t>T</a:t>
            </a:r>
            <a:r>
              <a:rPr lang="en-US" sz="2800" kern="0">
                <a:solidFill>
                  <a:srgbClr val="222222"/>
                </a:solidFill>
                <a:effectLst/>
                <a:latin typeface="Arial" panose="020B0604020202020204" pitchFamily="34" charset="0"/>
                <a:ea typeface="Times New Roman" panose="02020603050405020304" pitchFamily="18" charset="0"/>
                <a:cs typeface="Arial" panose="020B0604020202020204" pitchFamily="34" charset="0"/>
              </a:rPr>
              <a:t>he Partner Alliance for Safer Schools </a:t>
            </a:r>
            <a:r>
              <a:rPr lang="en-US" sz="2800" b="1" kern="0">
                <a:solidFill>
                  <a:srgbClr val="222222"/>
                </a:solidFill>
                <a:effectLst/>
                <a:latin typeface="Arial" panose="020B0604020202020204" pitchFamily="34" charset="0"/>
                <a:ea typeface="Times New Roman" panose="02020603050405020304" pitchFamily="18" charset="0"/>
                <a:cs typeface="Arial" panose="020B0604020202020204" pitchFamily="34" charset="0"/>
              </a:rPr>
              <a:t>(PASS)</a:t>
            </a:r>
            <a:r>
              <a:rPr lang="en-US" sz="2800" b="1">
                <a:effectLst/>
                <a:latin typeface="Arial" panose="020B0604020202020204" pitchFamily="34" charset="0"/>
                <a:cs typeface="Arial" panose="020B0604020202020204" pitchFamily="34" charset="0"/>
              </a:rPr>
              <a:t> </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2245A56-BB2E-BF09-1F50-CA1A83A8CFD3}"/>
              </a:ext>
            </a:extLst>
          </p:cNvPr>
          <p:cNvSpPr txBox="1"/>
          <p:nvPr/>
        </p:nvSpPr>
        <p:spPr>
          <a:xfrm>
            <a:off x="7404912" y="4551518"/>
            <a:ext cx="6103088" cy="1384995"/>
          </a:xfrm>
          <a:prstGeom prst="rect">
            <a:avLst/>
          </a:prstGeom>
          <a:noFill/>
        </p:spPr>
        <p:txBody>
          <a:bodyPr wrap="square">
            <a:spAutoFit/>
          </a:bodyPr>
          <a:lstStyle/>
          <a:p>
            <a:r>
              <a:rPr lang="en-US" sz="2800" i="1" kern="0">
                <a:solidFill>
                  <a:srgbClr val="222222"/>
                </a:solidFill>
                <a:effectLst/>
                <a:latin typeface="Arial" panose="020B0604020202020204" pitchFamily="34" charset="0"/>
                <a:ea typeface="Times New Roman" panose="02020603050405020304" pitchFamily="18" charset="0"/>
                <a:cs typeface="Arial" panose="020B0604020202020204" pitchFamily="34" charset="0"/>
              </a:rPr>
              <a:t>Vetted security practices </a:t>
            </a:r>
          </a:p>
          <a:p>
            <a:r>
              <a:rPr lang="en-US" sz="2800" i="1" kern="0">
                <a:solidFill>
                  <a:srgbClr val="222222"/>
                </a:solidFill>
                <a:effectLst/>
                <a:latin typeface="Arial" panose="020B0604020202020204" pitchFamily="34" charset="0"/>
                <a:ea typeface="Times New Roman" panose="02020603050405020304" pitchFamily="18" charset="0"/>
                <a:cs typeface="Arial" panose="020B0604020202020204" pitchFamily="34" charset="0"/>
              </a:rPr>
              <a:t>specific to </a:t>
            </a:r>
            <a:r>
              <a:rPr lang="en-US" sz="2800" b="1" i="1" kern="0">
                <a:solidFill>
                  <a:srgbClr val="222222"/>
                </a:solidFill>
                <a:effectLst/>
                <a:latin typeface="Arial" panose="020B0604020202020204" pitchFamily="34" charset="0"/>
                <a:ea typeface="Times New Roman" panose="02020603050405020304" pitchFamily="18" charset="0"/>
                <a:cs typeface="Arial" panose="020B0604020202020204" pitchFamily="34" charset="0"/>
              </a:rPr>
              <a:t>K-12 </a:t>
            </a:r>
          </a:p>
          <a:p>
            <a:r>
              <a:rPr lang="en-US" sz="2800" b="1" i="1" kern="0">
                <a:solidFill>
                  <a:srgbClr val="222222"/>
                </a:solidFill>
                <a:effectLst/>
                <a:latin typeface="Arial" panose="020B0604020202020204" pitchFamily="34" charset="0"/>
                <a:ea typeface="Times New Roman" panose="02020603050405020304" pitchFamily="18" charset="0"/>
                <a:cs typeface="Arial" panose="020B0604020202020204" pitchFamily="34" charset="0"/>
              </a:rPr>
              <a:t>environments</a:t>
            </a:r>
            <a:r>
              <a:rPr lang="en-US" sz="2800" b="1" i="1">
                <a:effectLst/>
                <a:latin typeface="Arial" panose="020B0604020202020204" pitchFamily="34" charset="0"/>
                <a:cs typeface="Arial" panose="020B0604020202020204" pitchFamily="34" charset="0"/>
              </a:rPr>
              <a:t> </a:t>
            </a:r>
            <a:endParaRPr lang="en-US" sz="2800" b="1" i="1">
              <a:latin typeface="Arial" panose="020B0604020202020204" pitchFamily="34" charset="0"/>
              <a:cs typeface="Arial" panose="020B0604020202020204" pitchFamily="34" charset="0"/>
            </a:endParaRPr>
          </a:p>
        </p:txBody>
      </p:sp>
      <p:pic>
        <p:nvPicPr>
          <p:cNvPr id="3" name="Google Shape;106;p1">
            <a:extLst>
              <a:ext uri="{FF2B5EF4-FFF2-40B4-BE49-F238E27FC236}">
                <a16:creationId xmlns:a16="http://schemas.microsoft.com/office/drawing/2014/main" id="{0D2DFE70-7DFD-4CA0-DF0B-9044584EF22B}"/>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6740028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C10A63-2188-5085-0E5F-F4DD9EEF6D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944" y="2237005"/>
            <a:ext cx="5945156" cy="3077375"/>
          </a:xfrm>
          <a:prstGeom prst="rect">
            <a:avLst/>
          </a:prstGeom>
        </p:spPr>
      </p:pic>
      <p:pic>
        <p:nvPicPr>
          <p:cNvPr id="5" name="Picture 4">
            <a:extLst>
              <a:ext uri="{FF2B5EF4-FFF2-40B4-BE49-F238E27FC236}">
                <a16:creationId xmlns:a16="http://schemas.microsoft.com/office/drawing/2014/main" id="{8E527F8F-58AD-E10B-B850-3C26250E12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20171" y="4810928"/>
            <a:ext cx="3378980" cy="1608160"/>
          </a:xfrm>
          <a:prstGeom prst="rect">
            <a:avLst/>
          </a:prstGeom>
          <a:ln>
            <a:solidFill>
              <a:schemeClr val="tx1"/>
            </a:solidFill>
          </a:ln>
          <a:effectLst>
            <a:glow rad="159843">
              <a:schemeClr val="bg1">
                <a:alpha val="40000"/>
              </a:schemeClr>
            </a:glow>
          </a:effectLst>
        </p:spPr>
      </p:pic>
      <p:sp>
        <p:nvSpPr>
          <p:cNvPr id="2" name="Title 1">
            <a:extLst>
              <a:ext uri="{FF2B5EF4-FFF2-40B4-BE49-F238E27FC236}">
                <a16:creationId xmlns:a16="http://schemas.microsoft.com/office/drawing/2014/main" id="{CC1455FC-37E5-9ED1-584D-2504A42EB9DA}"/>
              </a:ext>
            </a:extLst>
          </p:cNvPr>
          <p:cNvSpPr>
            <a:spLocks noGrp="1"/>
          </p:cNvSpPr>
          <p:nvPr>
            <p:ph type="title"/>
          </p:nvPr>
        </p:nvSpPr>
        <p:spPr>
          <a:xfrm>
            <a:off x="0" y="271573"/>
            <a:ext cx="12191999" cy="798533"/>
          </a:xfrm>
          <a:solidFill>
            <a:srgbClr val="FFFF00">
              <a:alpha val="30000"/>
            </a:srgbClr>
          </a:solidFill>
        </p:spPr>
        <p:txBody>
          <a:bodyPr>
            <a:normAutofit/>
          </a:bodyPr>
          <a:lstStyle/>
          <a:p>
            <a:r>
              <a:rPr lang="en-US" sz="3600" b="1">
                <a:solidFill>
                  <a:schemeClr val="bg1">
                    <a:lumMod val="50000"/>
                  </a:schemeClr>
                </a:solidFill>
                <a:latin typeface="Arial" panose="020B0604020202020204" pitchFamily="34" charset="0"/>
                <a:cs typeface="Arial" panose="020B0604020202020204" pitchFamily="34" charset="0"/>
              </a:rPr>
              <a:t>   CISA</a:t>
            </a:r>
            <a:r>
              <a:rPr lang="en-US" sz="3600" b="1">
                <a:latin typeface="Arial" panose="020B0604020202020204" pitchFamily="34" charset="0"/>
                <a:cs typeface="Arial" panose="020B0604020202020204" pitchFamily="34" charset="0"/>
              </a:rPr>
              <a:t>: </a:t>
            </a:r>
            <a:r>
              <a:rPr lang="en-US" sz="3600">
                <a:solidFill>
                  <a:srgbClr val="FF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k-12 Security Guide</a:t>
            </a:r>
            <a:endParaRPr lang="en-US" sz="3600">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746650E-A5DF-481F-3B5F-DF2A8B3D90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71488" y="1115568"/>
            <a:ext cx="4838884" cy="5455338"/>
          </a:xfrm>
          <a:prstGeom prst="rect">
            <a:avLst/>
          </a:prstGeom>
        </p:spPr>
      </p:pic>
      <p:pic>
        <p:nvPicPr>
          <p:cNvPr id="6" name="Google Shape;106;p1">
            <a:extLst>
              <a:ext uri="{FF2B5EF4-FFF2-40B4-BE49-F238E27FC236}">
                <a16:creationId xmlns:a16="http://schemas.microsoft.com/office/drawing/2014/main" id="{4D13933E-F2ED-3B6B-BCD3-2BB6A8859576}"/>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46500258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11083E4C-F170-56C1-6C8C-C74175F0AD30}"/>
              </a:ext>
            </a:extLst>
          </p:cNvPr>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446567" y="586281"/>
            <a:ext cx="5124894" cy="14235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28F6589-3FDC-3A03-9FFD-0C2A7A09D2BF}"/>
              </a:ext>
            </a:extLst>
          </p:cNvPr>
          <p:cNvSpPr txBox="1"/>
          <p:nvPr/>
        </p:nvSpPr>
        <p:spPr>
          <a:xfrm>
            <a:off x="467833" y="2386156"/>
            <a:ext cx="11151783" cy="3508653"/>
          </a:xfrm>
          <a:prstGeom prst="rect">
            <a:avLst/>
          </a:prstGeom>
          <a:noFill/>
        </p:spPr>
        <p:txBody>
          <a:bodyPr wrap="square">
            <a:spAutoFit/>
          </a:bodyPr>
          <a:lstStyle/>
          <a:p>
            <a:pPr marR="0" lvl="0">
              <a:spcBef>
                <a:spcPts val="0"/>
              </a:spcBef>
              <a:spcAft>
                <a:spcPts val="0"/>
              </a:spcAft>
            </a:pPr>
            <a:r>
              <a:rPr lang="en-US" sz="2600" b="1">
                <a:solidFill>
                  <a:srgbClr val="000000"/>
                </a:solidFill>
                <a:latin typeface="Arial" panose="020B0604020202020204" pitchFamily="34" charset="0"/>
                <a:ea typeface="Times New Roman" panose="02020603050405020304" pitchFamily="18" charset="0"/>
                <a:cs typeface="Arial" panose="020B0604020202020204" pitchFamily="34" charset="0"/>
              </a:rPr>
              <a:t>S</a:t>
            </a:r>
            <a:r>
              <a:rPr lang="en-US" sz="2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everal popular programs and resources offered at no cost by PSP:</a:t>
            </a:r>
          </a:p>
          <a:p>
            <a:pPr marR="0" lvl="0">
              <a:spcBef>
                <a:spcPts val="0"/>
              </a:spcBef>
              <a:spcAft>
                <a:spcPts val="0"/>
              </a:spcAft>
            </a:pPr>
            <a:endParaRPr lang="en-US" sz="280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buFont typeface="Symbol" pitchFamily="2" charset="2"/>
              <a:buChar char=""/>
            </a:pPr>
            <a:r>
              <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lassroom-based presentation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that prepares individuals for an active shooter situation:</a:t>
            </a:r>
            <a:r>
              <a:rPr lang="en-US" sz="2400">
                <a:latin typeface="Arial" panose="020B0604020202020204" pitchFamily="34" charset="0"/>
                <a:ea typeface="Times New Roman" panose="02020603050405020304" pitchFamily="18" charset="0"/>
                <a:cs typeface="Arial" panose="020B0604020202020204" pitchFamily="34" charset="0"/>
              </a:rPr>
              <a:t> </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different mental strategies and response tactics</a:t>
            </a:r>
            <a:r>
              <a:rPr lang="en-US" sz="2400">
                <a:latin typeface="Arial" panose="020B0604020202020204" pitchFamily="34" charset="0"/>
                <a:ea typeface="Calibri" panose="020F0502020204030204" pitchFamily="34" charset="0"/>
                <a:cs typeface="Arial" panose="020B0604020202020204" pitchFamily="34" charset="0"/>
              </a:rPr>
              <a:t>; </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active shooter statistics, trends, and real incidents</a:t>
            </a:r>
            <a:r>
              <a:rPr lang="en-US" sz="2400">
                <a:latin typeface="Arial" panose="020B0604020202020204" pitchFamily="34" charset="0"/>
                <a:ea typeface="Calibri" panose="020F0502020204030204" pitchFamily="34" charset="0"/>
                <a:cs typeface="Arial" panose="020B0604020202020204" pitchFamily="34" charset="0"/>
              </a:rPr>
              <a:t>; </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the basics of the federally-suggested actions of “Run, Hide, Fight.”</a:t>
            </a:r>
          </a:p>
          <a:p>
            <a:pPr marL="342900" marR="0" lvl="0" indent="-342900">
              <a:buFont typeface="Symbol" pitchFamily="2" charset="2"/>
              <a:buChar char=""/>
            </a:pPr>
            <a:endParaRPr lang="en-US" sz="24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Symbol" pitchFamily="2" charset="2"/>
              <a:buChar char=""/>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Community Services Officers offer </a:t>
            </a: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no-cost training</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such as:</a:t>
            </a:r>
            <a:r>
              <a:rPr lang="en-US" sz="2400">
                <a:latin typeface="Arial" panose="020B0604020202020204" pitchFamily="34" charset="0"/>
                <a:ea typeface="Times New Roman" panose="02020603050405020304" pitchFamily="18" charset="0"/>
                <a:cs typeface="Arial" panose="020B0604020202020204" pitchFamily="34" charset="0"/>
              </a:rPr>
              <a:t> </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Cyberbullying</a:t>
            </a:r>
            <a:r>
              <a:rPr lang="en-US" sz="2400">
                <a:latin typeface="Arial" panose="020B0604020202020204" pitchFamily="34" charset="0"/>
                <a:ea typeface="Calibri" panose="020F0502020204030204" pitchFamily="34" charset="0"/>
                <a:cs typeface="Arial" panose="020B0604020202020204" pitchFamily="34" charset="0"/>
              </a:rPr>
              <a:t>; </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Internet/social media safety</a:t>
            </a:r>
            <a:r>
              <a:rPr lang="en-US" sz="2400">
                <a:latin typeface="Arial" panose="020B0604020202020204" pitchFamily="34" charset="0"/>
                <a:ea typeface="Calibri" panose="020F0502020204030204" pitchFamily="34" charset="0"/>
                <a:cs typeface="Arial" panose="020B0604020202020204" pitchFamily="34" charset="0"/>
              </a:rPr>
              <a:t>; </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Drug and alcohol awareness</a:t>
            </a:r>
            <a:r>
              <a:rPr lang="en-US" sz="2400">
                <a:latin typeface="Arial" panose="020B0604020202020204" pitchFamily="34" charset="0"/>
                <a:ea typeface="Calibri" panose="020F0502020204030204" pitchFamily="34" charset="0"/>
                <a:cs typeface="Arial" panose="020B0604020202020204" pitchFamily="34" charset="0"/>
              </a:rPr>
              <a:t>; </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Driver education</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pic>
        <p:nvPicPr>
          <p:cNvPr id="2" name="Google Shape;106;p1">
            <a:extLst>
              <a:ext uri="{FF2B5EF4-FFF2-40B4-BE49-F238E27FC236}">
                <a16:creationId xmlns:a16="http://schemas.microsoft.com/office/drawing/2014/main" id="{8D5E0603-2397-41C2-F606-63207C644D2D}"/>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07761040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2022 RVAT Commissioners Report">
            <a:extLst>
              <a:ext uri="{FF2B5EF4-FFF2-40B4-BE49-F238E27FC236}">
                <a16:creationId xmlns:a16="http://schemas.microsoft.com/office/drawing/2014/main" id="{2D44E14F-E83E-F52A-55A2-BAC91097D236}"/>
              </a:ext>
            </a:extLst>
          </p:cNvPr>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574158" y="556081"/>
            <a:ext cx="6990991" cy="11876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A3C460-DD63-6909-A7EA-C33A27471E64}"/>
              </a:ext>
            </a:extLst>
          </p:cNvPr>
          <p:cNvSpPr txBox="1"/>
          <p:nvPr/>
        </p:nvSpPr>
        <p:spPr>
          <a:xfrm>
            <a:off x="574159" y="2268693"/>
            <a:ext cx="10653822" cy="3816429"/>
          </a:xfrm>
          <a:prstGeom prst="rect">
            <a:avLst/>
          </a:prstGeom>
          <a:noFill/>
        </p:spPr>
        <p:txBody>
          <a:bodyPr wrap="square">
            <a:spAutoFit/>
          </a:bodyPr>
          <a:lstStyle/>
          <a:p>
            <a:pPr marL="342900" marR="0" lvl="0" indent="-342900">
              <a:buFont typeface="Symbol" pitchFamily="2" charset="2"/>
              <a:buChar char=""/>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a:t>
            </a:r>
            <a:r>
              <a:rPr lang="en-US" sz="2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RVAT program provides</a:t>
            </a: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200">
                <a:latin typeface="Arial" panose="020B0604020202020204" pitchFamily="34" charset="0"/>
                <a:ea typeface="Times New Roman" panose="02020603050405020304" pitchFamily="18" charset="0"/>
                <a:cs typeface="Arial" panose="020B0604020202020204" pitchFamily="34" charset="0"/>
              </a:rPr>
              <a:t> </a:t>
            </a:r>
            <a:r>
              <a:rPr lang="en-US" sz="2200">
                <a:solidFill>
                  <a:srgbClr val="000000"/>
                </a:solidFill>
                <a:effectLst/>
                <a:latin typeface="Arial" panose="020B0604020202020204" pitchFamily="34" charset="0"/>
                <a:ea typeface="Calibri" panose="020F0502020204030204" pitchFamily="34" charset="0"/>
                <a:cs typeface="Arial" panose="020B0604020202020204" pitchFamily="34" charset="0"/>
              </a:rPr>
              <a:t>In-depth security vulnerability assessments</a:t>
            </a:r>
            <a:r>
              <a:rPr lang="en-US" sz="2200">
                <a:latin typeface="Arial" panose="020B0604020202020204" pitchFamily="34" charset="0"/>
                <a:ea typeface="Calibri" panose="020F0502020204030204" pitchFamily="34" charset="0"/>
                <a:cs typeface="Arial" panose="020B0604020202020204" pitchFamily="34" charset="0"/>
              </a:rPr>
              <a:t>; </a:t>
            </a:r>
            <a:r>
              <a:rPr lang="en-US" sz="2200">
                <a:solidFill>
                  <a:srgbClr val="000000"/>
                </a:solidFill>
                <a:effectLst/>
                <a:latin typeface="Arial" panose="020B0604020202020204" pitchFamily="34" charset="0"/>
                <a:ea typeface="Calibri" panose="020F0502020204030204" pitchFamily="34" charset="0"/>
                <a:cs typeface="Arial" panose="020B0604020202020204" pitchFamily="34" charset="0"/>
              </a:rPr>
              <a:t>Options for consideration to improve the security posture of PA public or private facilities, excluding residences</a:t>
            </a:r>
          </a:p>
          <a:p>
            <a:pPr marR="0" lvl="0"/>
            <a:endParaRPr lang="en-US" sz="22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Symbol" pitchFamily="2" charset="2"/>
              <a:buChar char=""/>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RVAT personnel are </a:t>
            </a:r>
            <a:r>
              <a:rPr lang="en-US" sz="2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State Troopers trained on assessment procedures </a:t>
            </a: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related to:</a:t>
            </a:r>
            <a:r>
              <a:rPr lang="en-US" sz="2200">
                <a:latin typeface="Arial" panose="020B0604020202020204" pitchFamily="34" charset="0"/>
                <a:ea typeface="Times New Roman" panose="02020603050405020304" pitchFamily="18" charset="0"/>
                <a:cs typeface="Arial" panose="020B0604020202020204" pitchFamily="34" charset="0"/>
              </a:rPr>
              <a:t> </a:t>
            </a:r>
            <a:r>
              <a:rPr lang="en-US" sz="2200">
                <a:solidFill>
                  <a:srgbClr val="000000"/>
                </a:solidFill>
                <a:effectLst/>
                <a:latin typeface="Arial" panose="020B0604020202020204" pitchFamily="34" charset="0"/>
                <a:ea typeface="Calibri" panose="020F0502020204030204" pitchFamily="34" charset="0"/>
                <a:cs typeface="Arial" panose="020B0604020202020204" pitchFamily="34" charset="0"/>
              </a:rPr>
              <a:t>Physical security</a:t>
            </a:r>
            <a:r>
              <a:rPr lang="en-US" sz="2200">
                <a:latin typeface="Arial" panose="020B0604020202020204" pitchFamily="34" charset="0"/>
                <a:ea typeface="Calibri" panose="020F0502020204030204" pitchFamily="34" charset="0"/>
                <a:cs typeface="Arial" panose="020B0604020202020204" pitchFamily="34" charset="0"/>
              </a:rPr>
              <a:t>; </a:t>
            </a:r>
            <a:r>
              <a:rPr lang="en-US" sz="2200">
                <a:solidFill>
                  <a:srgbClr val="000000"/>
                </a:solidFill>
                <a:effectLst/>
                <a:latin typeface="Arial" panose="020B0604020202020204" pitchFamily="34" charset="0"/>
                <a:ea typeface="Calibri" panose="020F0502020204030204" pitchFamily="34" charset="0"/>
                <a:cs typeface="Arial" panose="020B0604020202020204" pitchFamily="34" charset="0"/>
              </a:rPr>
              <a:t>Explosive effects on structural design</a:t>
            </a:r>
            <a:r>
              <a:rPr lang="en-US" sz="2200">
                <a:latin typeface="Arial" panose="020B0604020202020204" pitchFamily="34" charset="0"/>
                <a:ea typeface="Calibri" panose="020F0502020204030204" pitchFamily="34" charset="0"/>
                <a:cs typeface="Arial" panose="020B0604020202020204" pitchFamily="34" charset="0"/>
              </a:rPr>
              <a:t>; </a:t>
            </a:r>
            <a:r>
              <a:rPr lang="en-US" sz="2200">
                <a:solidFill>
                  <a:srgbClr val="000000"/>
                </a:solidFill>
                <a:effectLst/>
                <a:latin typeface="Arial" panose="020B0604020202020204" pitchFamily="34" charset="0"/>
                <a:ea typeface="Calibri" panose="020F0502020204030204" pitchFamily="34" charset="0"/>
                <a:cs typeface="Arial" panose="020B0604020202020204" pitchFamily="34" charset="0"/>
              </a:rPr>
              <a:t>Threat analysis</a:t>
            </a:r>
            <a:r>
              <a:rPr lang="en-US" sz="2200">
                <a:latin typeface="Arial" panose="020B0604020202020204" pitchFamily="34" charset="0"/>
                <a:ea typeface="Calibri" panose="020F0502020204030204" pitchFamily="34" charset="0"/>
                <a:cs typeface="Arial" panose="020B0604020202020204" pitchFamily="34" charset="0"/>
              </a:rPr>
              <a:t>; </a:t>
            </a:r>
            <a:r>
              <a:rPr lang="en-US" sz="2200">
                <a:solidFill>
                  <a:srgbClr val="000000"/>
                </a:solidFill>
                <a:effectLst/>
                <a:latin typeface="Arial" panose="020B0604020202020204" pitchFamily="34" charset="0"/>
                <a:ea typeface="Calibri" panose="020F0502020204030204" pitchFamily="34" charset="0"/>
                <a:cs typeface="Arial" panose="020B0604020202020204" pitchFamily="34" charset="0"/>
              </a:rPr>
              <a:t>Practical target hardening techniques.</a:t>
            </a:r>
          </a:p>
          <a:p>
            <a:pPr marR="0" lvl="0"/>
            <a:endParaRPr lang="en-US" sz="22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Symbol" pitchFamily="2" charset="2"/>
              <a:buChar char=""/>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 more information or to </a:t>
            </a:r>
            <a:r>
              <a:rPr lang="en-US" sz="2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schedule a Risk and Vulnerability Assessment </a:t>
            </a: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contact the </a:t>
            </a:r>
            <a:r>
              <a:rPr lang="en-US" sz="2200" u="sng">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PSP RVAT</a:t>
            </a: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by email or call the PSP Domestic Security Section at 717-346-4085.</a:t>
            </a:r>
            <a:endParaRPr lang="en-US" sz="22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 name="Google Shape;106;p1">
            <a:extLst>
              <a:ext uri="{FF2B5EF4-FFF2-40B4-BE49-F238E27FC236}">
                <a16:creationId xmlns:a16="http://schemas.microsoft.com/office/drawing/2014/main" id="{C0710625-732C-B901-3A77-867625423E77}"/>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64372871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F4262A-BBD8-0712-9803-73C662F6D30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pic>
        <p:nvPicPr>
          <p:cNvPr id="2" name="Google Shape;106;p1">
            <a:extLst>
              <a:ext uri="{FF2B5EF4-FFF2-40B4-BE49-F238E27FC236}">
                <a16:creationId xmlns:a16="http://schemas.microsoft.com/office/drawing/2014/main" id="{7AD8E71E-6ACD-834E-CB7E-E6A956A70C8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4477407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1" name="Google Shape;471;p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3" cy="3240750"/>
          </a:xfrm>
          <a:prstGeom prst="rect">
            <a:avLst/>
          </a:prstGeom>
          <a:noFill/>
          <a:ln>
            <a:noFill/>
          </a:ln>
        </p:spPr>
      </p:pic>
      <p:sp>
        <p:nvSpPr>
          <p:cNvPr id="473" name="Google Shape;473;p37"/>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pic>
        <p:nvPicPr>
          <p:cNvPr id="474" name="Google Shape;474;p3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83" y="1715865"/>
            <a:ext cx="8260348" cy="5124838"/>
          </a:xfrm>
          <a:prstGeom prst="rect">
            <a:avLst/>
          </a:prstGeom>
          <a:noFill/>
          <a:ln>
            <a:noFill/>
          </a:ln>
        </p:spPr>
      </p:pic>
      <p:pic>
        <p:nvPicPr>
          <p:cNvPr id="475" name="Google Shape;475;p3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066023" y="3647755"/>
            <a:ext cx="5192607" cy="3267018"/>
          </a:xfrm>
          <a:prstGeom prst="rect">
            <a:avLst/>
          </a:prstGeom>
          <a:noFill/>
          <a:ln>
            <a:noFill/>
          </a:ln>
        </p:spPr>
      </p:pic>
      <p:pic>
        <p:nvPicPr>
          <p:cNvPr id="476" name="Google Shape;476;p3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334853" y="-143672"/>
            <a:ext cx="4844787" cy="3418784"/>
          </a:xfrm>
          <a:prstGeom prst="rect">
            <a:avLst/>
          </a:prstGeom>
          <a:noFill/>
          <a:ln>
            <a:noFill/>
          </a:ln>
        </p:spPr>
      </p:pic>
      <p:pic>
        <p:nvPicPr>
          <p:cNvPr id="477" name="Google Shape;477;p3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7187" y="-140132"/>
            <a:ext cx="4756622" cy="3114772"/>
          </a:xfrm>
          <a:prstGeom prst="rect">
            <a:avLst/>
          </a:prstGeom>
          <a:noFill/>
          <a:ln>
            <a:noFill/>
          </a:ln>
        </p:spPr>
      </p:pic>
      <p:pic>
        <p:nvPicPr>
          <p:cNvPr id="478" name="Google Shape;478;p37"/>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712130" y="-129308"/>
            <a:ext cx="4822543" cy="3000862"/>
          </a:xfrm>
          <a:prstGeom prst="rect">
            <a:avLst/>
          </a:prstGeom>
          <a:noFill/>
          <a:ln>
            <a:noFill/>
          </a:ln>
        </p:spPr>
      </p:pic>
      <p:sp>
        <p:nvSpPr>
          <p:cNvPr id="480" name="Google Shape;480;p37"/>
          <p:cNvSpPr/>
          <p:nvPr/>
        </p:nvSpPr>
        <p:spPr>
          <a:xfrm>
            <a:off x="19802" y="3056961"/>
            <a:ext cx="12207200" cy="854580"/>
          </a:xfrm>
          <a:prstGeom prst="rect">
            <a:avLst/>
          </a:prstGeom>
          <a:solidFill>
            <a:srgbClr val="222A35">
              <a:alpha val="4627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482" name="Google Shape;482;p37"/>
          <p:cNvSpPr txBox="1"/>
          <p:nvPr/>
        </p:nvSpPr>
        <p:spPr>
          <a:xfrm>
            <a:off x="328507" y="3168909"/>
            <a:ext cx="11972504"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orbel"/>
              <a:buNone/>
            </a:pPr>
            <a:r>
              <a:rPr lang="en-US" sz="3200" b="1" i="0" u="none" strike="noStrike" cap="none">
                <a:solidFill>
                  <a:schemeClr val="lt1"/>
                </a:solidFill>
                <a:ea typeface="Corbel"/>
                <a:cs typeface="Corbel"/>
                <a:sym typeface="Corbel"/>
              </a:rPr>
              <a:t>BREAK: 10 </a:t>
            </a:r>
            <a:r>
              <a:rPr lang="en-US" sz="3200" b="1">
                <a:solidFill>
                  <a:schemeClr val="lt1"/>
                </a:solidFill>
                <a:ea typeface="Corbel"/>
                <a:cs typeface="Corbel"/>
                <a:sym typeface="Corbel"/>
              </a:rPr>
              <a:t>MINUTES</a:t>
            </a:r>
            <a:endParaRPr lang="en-US" sz="3200" b="0" i="0" u="none" strike="noStrike" cap="none">
              <a:solidFill>
                <a:schemeClr val="lt1"/>
              </a:solidFill>
              <a:ea typeface="Calibri"/>
              <a:cs typeface="Calibri"/>
            </a:endParaRPr>
          </a:p>
        </p:txBody>
      </p:sp>
      <p:sp>
        <p:nvSpPr>
          <p:cNvPr id="484" name="Google Shape;484;p37"/>
          <p:cNvSpPr txBox="1"/>
          <p:nvPr/>
        </p:nvSpPr>
        <p:spPr>
          <a:xfrm>
            <a:off x="-723900" y="731520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68938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Sleep loss affects how paramedics and health-care workers respond to  patients' feelings">
            <a:extLst>
              <a:ext uri="{FF2B5EF4-FFF2-40B4-BE49-F238E27FC236}">
                <a16:creationId xmlns:a16="http://schemas.microsoft.com/office/drawing/2014/main" id="{1366B1C8-20A4-2AB9-A300-C77F7EE1C18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2463" y="3065908"/>
            <a:ext cx="5942257" cy="38160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irst Responder | Sports Injuries | Henry Ford Health - Detroit, MI">
            <a:extLst>
              <a:ext uri="{FF2B5EF4-FFF2-40B4-BE49-F238E27FC236}">
                <a16:creationId xmlns:a16="http://schemas.microsoft.com/office/drawing/2014/main" id="{123F7380-5CEC-8A3B-E513-259599C94B1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156" y="-4653"/>
            <a:ext cx="5006574" cy="35377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st Responder Discount | Liberty University">
            <a:extLst>
              <a:ext uri="{FF2B5EF4-FFF2-40B4-BE49-F238E27FC236}">
                <a16:creationId xmlns:a16="http://schemas.microsoft.com/office/drawing/2014/main" id="{C89B10EF-A06D-2688-B40A-A00C54F11242}"/>
              </a:ext>
            </a:extLst>
          </p:cNvPr>
          <p:cNvPicPr>
            <a:picLocks noChangeAspect="1" noChangeArrowheads="1"/>
          </p:cNvPicPr>
          <p:nvPr/>
        </p:nvPicPr>
        <p:blipFill>
          <a:blip r:embed="rId5" cstate="email">
            <a:alphaModFix amt="92000"/>
            <a:extLst>
              <a:ext uri="{28A0092B-C50C-407E-A947-70E740481C1C}">
                <a14:useLocalDpi xmlns:a14="http://schemas.microsoft.com/office/drawing/2010/main"/>
              </a:ext>
            </a:extLst>
          </a:blip>
          <a:srcRect/>
          <a:stretch>
            <a:fillRect/>
          </a:stretch>
        </p:blipFill>
        <p:spPr bwMode="auto">
          <a:xfrm>
            <a:off x="-39604" y="2766878"/>
            <a:ext cx="6499660" cy="4333106"/>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106;p1">
            <a:extLst>
              <a:ext uri="{FF2B5EF4-FFF2-40B4-BE49-F238E27FC236}">
                <a16:creationId xmlns:a16="http://schemas.microsoft.com/office/drawing/2014/main" id="{B881B834-843A-981A-D2DE-3333E58F9BEF}"/>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423550" y="6286415"/>
            <a:ext cx="1766612" cy="570317"/>
          </a:xfrm>
          <a:prstGeom prst="rect">
            <a:avLst/>
          </a:prstGeom>
          <a:noFill/>
          <a:ln>
            <a:noFill/>
          </a:ln>
        </p:spPr>
      </p:pic>
      <p:pic>
        <p:nvPicPr>
          <p:cNvPr id="1032" name="Picture 8" descr="Honoring Our Nation's First Responders | U.S. Department of Commerce">
            <a:extLst>
              <a:ext uri="{FF2B5EF4-FFF2-40B4-BE49-F238E27FC236}">
                <a16:creationId xmlns:a16="http://schemas.microsoft.com/office/drawing/2014/main" id="{77938BF3-DB42-6F55-8DE2-1BD7AA30D6F1}"/>
              </a:ext>
            </a:extLst>
          </p:cNvPr>
          <p:cNvPicPr>
            <a:picLocks noChangeAspect="1" noChangeArrowheads="1"/>
          </p:cNvPicPr>
          <p:nvPr/>
        </p:nvPicPr>
        <p:blipFill>
          <a:blip r:embed="rId7">
            <a:alphaModFix/>
            <a:extLst>
              <a:ext uri="{28A0092B-C50C-407E-A947-70E740481C1C}">
                <a14:useLocalDpi xmlns:a14="http://schemas.microsoft.com/office/drawing/2010/main"/>
              </a:ext>
            </a:extLst>
          </a:blip>
          <a:srcRect/>
          <a:stretch>
            <a:fillRect/>
          </a:stretch>
        </p:blipFill>
        <p:spPr bwMode="auto">
          <a:xfrm>
            <a:off x="3052579" y="0"/>
            <a:ext cx="9137583" cy="3080084"/>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p1">
            <a:extLst>
              <a:ext uri="{FF2B5EF4-FFF2-40B4-BE49-F238E27FC236}">
                <a16:creationId xmlns:a16="http://schemas.microsoft.com/office/drawing/2014/main" id="{B6556D08-407B-EBA5-E9FA-7E4E50AD6727}"/>
              </a:ext>
            </a:extLst>
          </p:cNvPr>
          <p:cNvSpPr/>
          <p:nvPr/>
        </p:nvSpPr>
        <p:spPr>
          <a:xfrm>
            <a:off x="-39604" y="2989284"/>
            <a:ext cx="12207200" cy="782323"/>
          </a:xfrm>
          <a:prstGeom prst="rect">
            <a:avLst/>
          </a:prstGeom>
          <a:solidFill>
            <a:srgbClr val="222A35">
              <a:alpha val="62048"/>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5" name="Subtitle 4">
            <a:extLst>
              <a:ext uri="{FF2B5EF4-FFF2-40B4-BE49-F238E27FC236}">
                <a16:creationId xmlns:a16="http://schemas.microsoft.com/office/drawing/2014/main" id="{8C7039A8-527B-CB15-22D9-431E5ACB3738}"/>
              </a:ext>
            </a:extLst>
          </p:cNvPr>
          <p:cNvSpPr>
            <a:spLocks noGrp="1"/>
          </p:cNvSpPr>
          <p:nvPr>
            <p:ph type="subTitle" idx="1"/>
          </p:nvPr>
        </p:nvSpPr>
        <p:spPr>
          <a:xfrm>
            <a:off x="387618" y="2974490"/>
            <a:ext cx="12192000" cy="438912"/>
          </a:xfrm>
          <a:noFill/>
        </p:spPr>
        <p:txBody>
          <a:bodyPr>
            <a:noAutofit/>
          </a:bodyPr>
          <a:lstStyle/>
          <a:p>
            <a:pPr>
              <a:lnSpc>
                <a:spcPct val="100000"/>
              </a:lnSpc>
            </a:pPr>
            <a:r>
              <a:rPr lang="en-US" sz="3200" b="1">
                <a:solidFill>
                  <a:schemeClr val="bg1"/>
                </a:solidFill>
                <a:latin typeface="Arial" panose="020B0604020202020204" pitchFamily="34" charset="0"/>
                <a:cs typeface="Arial" panose="020B0604020202020204" pitchFamily="34" charset="0"/>
              </a:rPr>
              <a:t>Emergency Preparedness </a:t>
            </a:r>
          </a:p>
        </p:txBody>
      </p:sp>
    </p:spTree>
    <p:extLst>
      <p:ext uri="{BB962C8B-B14F-4D97-AF65-F5344CB8AC3E}">
        <p14:creationId xmlns:p14="http://schemas.microsoft.com/office/powerpoint/2010/main" val="2112306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Emergency Preparedness Yellow Street Sign">
            <a:extLst>
              <a:ext uri="{FF2B5EF4-FFF2-40B4-BE49-F238E27FC236}">
                <a16:creationId xmlns:a16="http://schemas.microsoft.com/office/drawing/2014/main" id="{89DD2E3F-61BE-1571-ADDA-247BFEBC38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4">
            <a:extLst>
              <a:ext uri="{FF2B5EF4-FFF2-40B4-BE49-F238E27FC236}">
                <a16:creationId xmlns:a16="http://schemas.microsoft.com/office/drawing/2014/main" id="{ACFB8115-96BC-9A01-0B60-6E1874229B78}"/>
              </a:ext>
            </a:extLst>
          </p:cNvPr>
          <p:cNvSpPr txBox="1">
            <a:spLocks/>
          </p:cNvSpPr>
          <p:nvPr/>
        </p:nvSpPr>
        <p:spPr>
          <a:xfrm>
            <a:off x="92075" y="6182684"/>
            <a:ext cx="2752725" cy="538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a:solidFill>
                  <a:schemeClr val="bg1"/>
                </a:solidFill>
              </a:rPr>
              <a:t>PART 1 OF 2</a:t>
            </a:r>
          </a:p>
        </p:txBody>
      </p:sp>
      <p:pic>
        <p:nvPicPr>
          <p:cNvPr id="5" name="Google Shape;106;p1">
            <a:extLst>
              <a:ext uri="{FF2B5EF4-FFF2-40B4-BE49-F238E27FC236}">
                <a16:creationId xmlns:a16="http://schemas.microsoft.com/office/drawing/2014/main" id="{7C5F5DE7-33D8-9DA0-6268-B62CC977DAB4}"/>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8238501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ublic Health Preparedness | Durham County - NC - Public Health">
            <a:extLst>
              <a:ext uri="{FF2B5EF4-FFF2-40B4-BE49-F238E27FC236}">
                <a16:creationId xmlns:a16="http://schemas.microsoft.com/office/drawing/2014/main" id="{4AB2DE21-1ED7-9525-7951-F50346FA4B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0415" y="53873"/>
            <a:ext cx="6811169" cy="6753327"/>
          </a:xfrm>
          <a:prstGeom prst="rect">
            <a:avLst/>
          </a:prstGeom>
          <a:noFill/>
          <a:effectLst>
            <a:glow>
              <a:schemeClr val="bg1"/>
            </a:glow>
          </a:effectLst>
          <a:extLst>
            <a:ext uri="{909E8E84-426E-40DD-AFC4-6F175D3DCCD1}">
              <a14:hiddenFill xmlns:a14="http://schemas.microsoft.com/office/drawing/2010/main">
                <a:solidFill>
                  <a:srgbClr val="FFFFFF"/>
                </a:solidFill>
              </a14:hiddenFill>
            </a:ext>
          </a:extLst>
        </p:spPr>
      </p:pic>
      <p:pic>
        <p:nvPicPr>
          <p:cNvPr id="2" name="Google Shape;106;p1">
            <a:extLst>
              <a:ext uri="{FF2B5EF4-FFF2-40B4-BE49-F238E27FC236}">
                <a16:creationId xmlns:a16="http://schemas.microsoft.com/office/drawing/2014/main" id="{153BC292-493C-F332-353D-EECB935CDF7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923969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useBgFill="1">
        <p:nvSpPr>
          <p:cNvPr id="245" name="Rectangle 244">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Google Shape;239;p7"/>
          <p:cNvSpPr txBox="1">
            <a:spLocks noGrp="1"/>
          </p:cNvSpPr>
          <p:nvPr>
            <p:ph type="title"/>
          </p:nvPr>
        </p:nvSpPr>
        <p:spPr>
          <a:xfrm>
            <a:off x="499458" y="257107"/>
            <a:ext cx="10951198" cy="709173"/>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sz="3800" b="1">
                <a:latin typeface="Arial"/>
              </a:rPr>
              <a:t>UNIVERSAL STRATEGIES AND SUPPORTS</a:t>
            </a:r>
            <a:endParaRPr lang="en-US" sz="3800">
              <a:latin typeface="Arial"/>
            </a:endParaRPr>
          </a:p>
        </p:txBody>
      </p:sp>
      <p:grpSp>
        <p:nvGrpSpPr>
          <p:cNvPr id="247" name="Group 246">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48" name="Rectangle 247">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1" name="Rectangle 250">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Google Shape;240;p7"/>
          <p:cNvSpPr txBox="1">
            <a:spLocks noGrp="1"/>
          </p:cNvSpPr>
          <p:nvPr>
            <p:ph type="body" idx="1"/>
          </p:nvPr>
        </p:nvSpPr>
        <p:spPr>
          <a:xfrm>
            <a:off x="454993" y="2387842"/>
            <a:ext cx="10743391" cy="3976061"/>
          </a:xfrm>
          <a:prstGeom prst="rect">
            <a:avLst/>
          </a:prstGeom>
        </p:spPr>
        <p:txBody>
          <a:bodyPr spcFirstLastPara="1" lIns="91425" tIns="45700" rIns="91425" bIns="45700" anchor="ctr" anchorCtr="0">
            <a:normAutofit/>
          </a:bodyPr>
          <a:lstStyle/>
          <a:p>
            <a:pPr marL="0" indent="0">
              <a:spcBef>
                <a:spcPts val="0"/>
              </a:spcBef>
              <a:buNone/>
            </a:pPr>
            <a:r>
              <a:rPr lang="en-US" sz="2200" b="1">
                <a:latin typeface="Arial"/>
              </a:rPr>
              <a:t>SSSCs</a:t>
            </a:r>
            <a:r>
              <a:rPr lang="en-US" sz="2200">
                <a:latin typeface="Arial"/>
              </a:rPr>
              <a:t> are called to be </a:t>
            </a:r>
            <a:r>
              <a:rPr lang="en-US" sz="2200" b="1">
                <a:highlight>
                  <a:srgbClr val="FFFF00"/>
                </a:highlight>
                <a:latin typeface="Arial"/>
              </a:rPr>
              <a:t>leaders and partners </a:t>
            </a:r>
            <a:r>
              <a:rPr lang="en-US" sz="2200">
                <a:latin typeface="Arial"/>
              </a:rPr>
              <a:t>(administration, school employees, students, and families) to: </a:t>
            </a:r>
          </a:p>
          <a:p>
            <a:pPr marL="0" lvl="0" indent="0" rtl="0">
              <a:spcBef>
                <a:spcPts val="0"/>
              </a:spcBef>
              <a:spcAft>
                <a:spcPts val="0"/>
              </a:spcAft>
              <a:buNone/>
            </a:pPr>
            <a:endParaRPr lang="en-US" sz="2200">
              <a:latin typeface="Arial"/>
            </a:endParaRPr>
          </a:p>
          <a:p>
            <a:pPr>
              <a:spcBef>
                <a:spcPts val="0"/>
              </a:spcBef>
            </a:pPr>
            <a:r>
              <a:rPr lang="en-US" sz="2200">
                <a:latin typeface="Arial"/>
              </a:rPr>
              <a:t>Cultivate a positive, connected school environment </a:t>
            </a:r>
          </a:p>
          <a:p>
            <a:pPr>
              <a:spcBef>
                <a:spcPts val="0"/>
              </a:spcBef>
            </a:pPr>
            <a:r>
              <a:rPr lang="en-US" sz="2200">
                <a:latin typeface="Arial"/>
              </a:rPr>
              <a:t>Support wellness of students and staff </a:t>
            </a:r>
          </a:p>
          <a:p>
            <a:pPr>
              <a:spcBef>
                <a:spcPts val="0"/>
              </a:spcBef>
            </a:pPr>
            <a:r>
              <a:rPr lang="en-US" sz="2200">
                <a:latin typeface="Arial"/>
              </a:rPr>
              <a:t>Focus on each student having a </a:t>
            </a:r>
            <a:r>
              <a:rPr lang="en-US" sz="2200">
                <a:highlight>
                  <a:srgbClr val="FFFF00"/>
                </a:highlight>
                <a:latin typeface="Arial"/>
              </a:rPr>
              <a:t>positive relationship</a:t>
            </a:r>
            <a:r>
              <a:rPr lang="en-US" sz="2200">
                <a:latin typeface="Arial"/>
              </a:rPr>
              <a:t> with a caring school adult </a:t>
            </a:r>
          </a:p>
          <a:p>
            <a:pPr>
              <a:spcBef>
                <a:spcPts val="0"/>
              </a:spcBef>
            </a:pPr>
            <a:r>
              <a:rPr lang="en-US" sz="2200">
                <a:latin typeface="Arial"/>
              </a:rPr>
              <a:t>Strengthen student protective factors </a:t>
            </a:r>
          </a:p>
          <a:p>
            <a:pPr marL="0" lvl="0" indent="0" rtl="0">
              <a:spcBef>
                <a:spcPts val="0"/>
              </a:spcBef>
              <a:spcAft>
                <a:spcPts val="0"/>
              </a:spcAft>
              <a:buNone/>
            </a:pPr>
            <a:endParaRPr lang="en-US" sz="2200">
              <a:latin typeface="Arial"/>
            </a:endParaRPr>
          </a:p>
          <a:p>
            <a:pPr marL="0" indent="0">
              <a:spcBef>
                <a:spcPts val="0"/>
              </a:spcBef>
              <a:buNone/>
            </a:pPr>
            <a:r>
              <a:rPr lang="en-US" sz="2200" b="1">
                <a:highlight>
                  <a:srgbClr val="FFFF00"/>
                </a:highlight>
                <a:latin typeface="Arial"/>
                <a:ea typeface="Arial"/>
                <a:cs typeface="Arial"/>
                <a:sym typeface="Arial"/>
              </a:rPr>
              <a:t>BIG IDEA:</a:t>
            </a:r>
            <a:r>
              <a:rPr lang="en-US" sz="2200">
                <a:latin typeface="Arial"/>
                <a:ea typeface="Arial"/>
                <a:cs typeface="Arial"/>
                <a:sym typeface="Arial"/>
              </a:rPr>
              <a:t> Students who have a </a:t>
            </a:r>
            <a:r>
              <a:rPr lang="en-US" sz="2200" b="1">
                <a:highlight>
                  <a:srgbClr val="FFFF00"/>
                </a:highlight>
                <a:latin typeface="Arial"/>
                <a:ea typeface="Arial"/>
                <a:cs typeface="Arial"/>
                <a:sym typeface="Arial"/>
              </a:rPr>
              <a:t>strong connection with one person</a:t>
            </a:r>
            <a:r>
              <a:rPr lang="en-US" sz="2200">
                <a:latin typeface="Arial"/>
                <a:ea typeface="Arial"/>
                <a:cs typeface="Arial"/>
                <a:sym typeface="Arial"/>
              </a:rPr>
              <a:t> (non-family member) have higher levels of positive support, engage in less risky behavior, and have increased levels of overall well-being. </a:t>
            </a:r>
            <a:endParaRPr lang="en-US" sz="2000">
              <a:latin typeface="Arial"/>
              <a:ea typeface="Arial"/>
              <a:cs typeface="Arial"/>
              <a:sym typeface="Arial"/>
            </a:endParaRPr>
          </a:p>
        </p:txBody>
      </p:sp>
      <p:pic>
        <p:nvPicPr>
          <p:cNvPr id="3" name="Google Shape;139;p5" descr="Image result for pa commission on crime and delinquency logo">
            <a:extLst>
              <a:ext uri="{FF2B5EF4-FFF2-40B4-BE49-F238E27FC236}">
                <a16:creationId xmlns:a16="http://schemas.microsoft.com/office/drawing/2014/main" id="{A3BF3500-FD0A-A4BF-4A7B-C98D9CA96CB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13195" y="6379042"/>
            <a:ext cx="1629840" cy="481647"/>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133F06-FB8A-E174-405C-2188A5F4C4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9437" y="2404666"/>
            <a:ext cx="10273125" cy="2099468"/>
          </a:xfrm>
          <a:prstGeom prst="rect">
            <a:avLst/>
          </a:prstGeom>
          <a:effectLst>
            <a:glow rad="983871">
              <a:schemeClr val="accent1">
                <a:lumMod val="75000"/>
              </a:schemeClr>
            </a:glow>
          </a:effectLst>
        </p:spPr>
      </p:pic>
      <p:pic>
        <p:nvPicPr>
          <p:cNvPr id="2" name="Google Shape;106;p1">
            <a:extLst>
              <a:ext uri="{FF2B5EF4-FFF2-40B4-BE49-F238E27FC236}">
                <a16:creationId xmlns:a16="http://schemas.microsoft.com/office/drawing/2014/main" id="{BDE6BA04-B65E-139A-8249-22734B180E0F}"/>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42972854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5D95C6-77F7-8A99-3359-DBCC7B0BDE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029" y="2341562"/>
            <a:ext cx="10639941" cy="2174875"/>
          </a:xfrm>
          <a:prstGeom prst="rect">
            <a:avLst/>
          </a:prstGeom>
          <a:effectLst>
            <a:glow rad="978585">
              <a:schemeClr val="accent1">
                <a:lumMod val="75000"/>
              </a:schemeClr>
            </a:glow>
          </a:effectLst>
        </p:spPr>
      </p:pic>
      <p:pic>
        <p:nvPicPr>
          <p:cNvPr id="2" name="Google Shape;106;p1">
            <a:extLst>
              <a:ext uri="{FF2B5EF4-FFF2-40B4-BE49-F238E27FC236}">
                <a16:creationId xmlns:a16="http://schemas.microsoft.com/office/drawing/2014/main" id="{8480D5E4-A64B-9C35-05BB-6A05360D82B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3655520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5C41E9-B904-DC0A-0ED9-750B321649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4048" y="2347992"/>
            <a:ext cx="10583904" cy="2162016"/>
          </a:xfrm>
          <a:prstGeom prst="rect">
            <a:avLst/>
          </a:prstGeom>
          <a:effectLst>
            <a:glow rad="989140">
              <a:schemeClr val="accent1">
                <a:lumMod val="75000"/>
              </a:schemeClr>
            </a:glow>
          </a:effectLst>
        </p:spPr>
      </p:pic>
      <p:pic>
        <p:nvPicPr>
          <p:cNvPr id="2" name="Google Shape;106;p1">
            <a:extLst>
              <a:ext uri="{FF2B5EF4-FFF2-40B4-BE49-F238E27FC236}">
                <a16:creationId xmlns:a16="http://schemas.microsoft.com/office/drawing/2014/main" id="{5ADD484D-83FF-5358-BA5E-6BC13616102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43538937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1A2D0C-F1A8-5F18-1F71-E6AA9557F9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915" y="2358866"/>
            <a:ext cx="10472169" cy="2140267"/>
          </a:xfrm>
          <a:prstGeom prst="rect">
            <a:avLst/>
          </a:prstGeom>
          <a:effectLst>
            <a:glow rad="986938">
              <a:schemeClr val="accent1">
                <a:lumMod val="75000"/>
              </a:schemeClr>
            </a:glow>
          </a:effectLst>
        </p:spPr>
      </p:pic>
      <p:pic>
        <p:nvPicPr>
          <p:cNvPr id="2" name="Google Shape;106;p1">
            <a:extLst>
              <a:ext uri="{FF2B5EF4-FFF2-40B4-BE49-F238E27FC236}">
                <a16:creationId xmlns:a16="http://schemas.microsoft.com/office/drawing/2014/main" id="{51F488E3-CBA2-BCB2-B8A1-E77889121E7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17587963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871096-C566-DB7E-3251-D8B8E78B58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635" y="2333466"/>
            <a:ext cx="10720730" cy="2191067"/>
          </a:xfrm>
          <a:prstGeom prst="rect">
            <a:avLst/>
          </a:prstGeom>
          <a:effectLst>
            <a:glow rad="984811">
              <a:schemeClr val="accent1">
                <a:lumMod val="75000"/>
              </a:schemeClr>
            </a:glow>
          </a:effectLst>
        </p:spPr>
      </p:pic>
      <p:pic>
        <p:nvPicPr>
          <p:cNvPr id="2" name="Google Shape;106;p1">
            <a:extLst>
              <a:ext uri="{FF2B5EF4-FFF2-40B4-BE49-F238E27FC236}">
                <a16:creationId xmlns:a16="http://schemas.microsoft.com/office/drawing/2014/main" id="{11A14BEB-D934-FC55-7340-758D1BE16A3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23776756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940C00-6E22-92D5-F0F4-7B8259C0A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937" y="275381"/>
            <a:ext cx="10769600" cy="6280150"/>
          </a:xfrm>
          <a:prstGeom prst="rect">
            <a:avLst/>
          </a:prstGeom>
          <a:effectLst>
            <a:glow rad="127035">
              <a:srgbClr val="FFFF00">
                <a:alpha val="40000"/>
              </a:srgbClr>
            </a:glow>
          </a:effectLst>
        </p:spPr>
      </p:pic>
      <p:pic>
        <p:nvPicPr>
          <p:cNvPr id="2" name="Google Shape;106;p1">
            <a:extLst>
              <a:ext uri="{FF2B5EF4-FFF2-40B4-BE49-F238E27FC236}">
                <a16:creationId xmlns:a16="http://schemas.microsoft.com/office/drawing/2014/main" id="{8C3EEF4F-70A0-8AA9-ABE9-E8928603BDC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79464502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5D2F3-AC29-EBF2-4B3D-1AEF021092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148" y="324643"/>
            <a:ext cx="10515600" cy="6208713"/>
          </a:xfrm>
          <a:prstGeom prst="rect">
            <a:avLst/>
          </a:prstGeom>
          <a:effectLst>
            <a:glow rad="138273">
              <a:srgbClr val="FFFF00">
                <a:alpha val="40000"/>
              </a:srgbClr>
            </a:glow>
          </a:effectLst>
        </p:spPr>
      </p:pic>
      <p:pic>
        <p:nvPicPr>
          <p:cNvPr id="2" name="Google Shape;106;p1">
            <a:extLst>
              <a:ext uri="{FF2B5EF4-FFF2-40B4-BE49-F238E27FC236}">
                <a16:creationId xmlns:a16="http://schemas.microsoft.com/office/drawing/2014/main" id="{BDD37863-712B-18F7-E83A-8D468C62D51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82639229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577DF3-FE4B-7008-8C08-075A9452BD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856" y="142875"/>
            <a:ext cx="11176000" cy="6572250"/>
          </a:xfrm>
          <a:prstGeom prst="rect">
            <a:avLst/>
          </a:prstGeom>
          <a:effectLst>
            <a:glow rad="131287">
              <a:srgbClr val="FFFF00">
                <a:alpha val="40000"/>
              </a:srgbClr>
            </a:glow>
          </a:effectLst>
        </p:spPr>
      </p:pic>
      <p:pic>
        <p:nvPicPr>
          <p:cNvPr id="2" name="Google Shape;106;p1">
            <a:extLst>
              <a:ext uri="{FF2B5EF4-FFF2-40B4-BE49-F238E27FC236}">
                <a16:creationId xmlns:a16="http://schemas.microsoft.com/office/drawing/2014/main" id="{8D06B24B-ED53-8946-A2A0-1A8EDC51777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49276839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B659A5-A885-F601-BF73-93091376DE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456" y="157162"/>
            <a:ext cx="11074400" cy="6543675"/>
          </a:xfrm>
          <a:prstGeom prst="rect">
            <a:avLst/>
          </a:prstGeom>
          <a:effectLst>
            <a:glow rad="135312">
              <a:srgbClr val="FFFF00">
                <a:alpha val="40000"/>
              </a:srgbClr>
            </a:glow>
          </a:effectLst>
        </p:spPr>
      </p:pic>
      <p:pic>
        <p:nvPicPr>
          <p:cNvPr id="2" name="Google Shape;106;p1">
            <a:extLst>
              <a:ext uri="{FF2B5EF4-FFF2-40B4-BE49-F238E27FC236}">
                <a16:creationId xmlns:a16="http://schemas.microsoft.com/office/drawing/2014/main" id="{F9CE5CDD-9EB5-1A60-D63A-38C4AE75107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82742372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054AC8-2225-0846-F0F5-347E14C663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142" y="132159"/>
            <a:ext cx="11252200" cy="6593682"/>
          </a:xfrm>
          <a:prstGeom prst="rect">
            <a:avLst/>
          </a:prstGeom>
          <a:effectLst>
            <a:glow rad="132806">
              <a:srgbClr val="FFFF00">
                <a:alpha val="40000"/>
              </a:srgbClr>
            </a:glow>
          </a:effectLst>
        </p:spPr>
      </p:pic>
      <p:pic>
        <p:nvPicPr>
          <p:cNvPr id="2" name="Google Shape;106;p1">
            <a:extLst>
              <a:ext uri="{FF2B5EF4-FFF2-40B4-BE49-F238E27FC236}">
                <a16:creationId xmlns:a16="http://schemas.microsoft.com/office/drawing/2014/main" id="{C64EBC33-E934-0C44-374F-8DB10ED63F7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635683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useBgFill="1">
        <p:nvSpPr>
          <p:cNvPr id="252" name="Rectangle 251">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Google Shape;246;p8"/>
          <p:cNvSpPr txBox="1">
            <a:spLocks noGrp="1"/>
          </p:cNvSpPr>
          <p:nvPr>
            <p:ph type="title"/>
          </p:nvPr>
        </p:nvSpPr>
        <p:spPr>
          <a:xfrm>
            <a:off x="462917" y="386930"/>
            <a:ext cx="11049976" cy="1188950"/>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sz="4000" b="1">
                <a:latin typeface="Arial"/>
              </a:rPr>
              <a:t>UNIVERSAL STRATEGIES AND SUPPORTS</a:t>
            </a:r>
            <a:endParaRPr lang="en-US" sz="4000">
              <a:latin typeface="Arial"/>
            </a:endParaRPr>
          </a:p>
        </p:txBody>
      </p:sp>
      <p:grpSp>
        <p:nvGrpSpPr>
          <p:cNvPr id="254" name="Group 25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55" name="Rectangle 254">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8" name="Rectangle 25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Google Shape;247;p8"/>
          <p:cNvSpPr txBox="1">
            <a:spLocks noGrp="1"/>
          </p:cNvSpPr>
          <p:nvPr>
            <p:ph type="body" idx="1"/>
          </p:nvPr>
        </p:nvSpPr>
        <p:spPr>
          <a:xfrm>
            <a:off x="99259" y="2201183"/>
            <a:ext cx="11143127" cy="4876597"/>
          </a:xfrm>
          <a:prstGeom prst="rect">
            <a:avLst/>
          </a:prstGeom>
        </p:spPr>
        <p:txBody>
          <a:bodyPr spcFirstLastPara="1" lIns="91425" tIns="45700" rIns="91425" bIns="45700" anchor="ctr" anchorCtr="0">
            <a:normAutofit/>
          </a:bodyPr>
          <a:lstStyle/>
          <a:p>
            <a:pPr marL="0" lvl="1" indent="0">
              <a:spcBef>
                <a:spcPts val="0"/>
              </a:spcBef>
              <a:buSzPct val="53168"/>
              <a:buNone/>
            </a:pPr>
            <a:r>
              <a:rPr lang="en-US" sz="2000" b="1">
                <a:highlight>
                  <a:srgbClr val="FFFF00"/>
                </a:highlight>
                <a:latin typeface="Arial"/>
                <a:ea typeface="Arial"/>
                <a:cs typeface="Arial"/>
                <a:sym typeface="Arial"/>
              </a:rPr>
              <a:t>Protective factors</a:t>
            </a:r>
            <a:r>
              <a:rPr lang="en-US" sz="2000" b="1">
                <a:latin typeface="Arial"/>
                <a:ea typeface="Arial"/>
                <a:cs typeface="Arial"/>
                <a:sym typeface="Arial"/>
              </a:rPr>
              <a:t> </a:t>
            </a:r>
            <a:r>
              <a:rPr lang="en-US" sz="2000">
                <a:latin typeface="Arial"/>
                <a:ea typeface="Arial"/>
                <a:cs typeface="Arial"/>
                <a:sym typeface="Arial"/>
              </a:rPr>
              <a:t>support wellness and reduce both the likelihood of mental and behavioral health concerns as well as the intensity and progression of diagnosed mental health disorders.  </a:t>
            </a:r>
            <a:endParaRPr lang="en-US" sz="2000">
              <a:latin typeface="Arial"/>
              <a:ea typeface="Arial"/>
              <a:cs typeface="Arial"/>
            </a:endParaRPr>
          </a:p>
          <a:p>
            <a:pPr marL="457200" lvl="1" indent="0" rtl="0">
              <a:spcBef>
                <a:spcPts val="0"/>
              </a:spcBef>
              <a:spcAft>
                <a:spcPts val="0"/>
              </a:spcAft>
              <a:buClr>
                <a:schemeClr val="dk1"/>
              </a:buClr>
              <a:buSzPct val="79947"/>
              <a:buNone/>
            </a:pPr>
            <a:endParaRPr lang="en-US" sz="2000">
              <a:latin typeface="Arial"/>
              <a:ea typeface="Arial"/>
              <a:cs typeface="Arial"/>
            </a:endParaRPr>
          </a:p>
          <a:p>
            <a:pPr marL="457200" lvl="0" indent="-363855" rtl="0">
              <a:spcBef>
                <a:spcPts val="500"/>
              </a:spcBef>
              <a:spcAft>
                <a:spcPts val="0"/>
              </a:spcAft>
              <a:buSzPct val="100000"/>
            </a:pPr>
            <a:r>
              <a:rPr lang="en-US" sz="2000">
                <a:highlight>
                  <a:srgbClr val="FFFF00"/>
                </a:highlight>
                <a:latin typeface="Arial"/>
                <a:ea typeface="Arial"/>
                <a:cs typeface="Arial"/>
                <a:sym typeface="Arial"/>
              </a:rPr>
              <a:t>Positive, connected relationships</a:t>
            </a:r>
            <a:endParaRPr lang="en-US" sz="2000">
              <a:highlight>
                <a:srgbClr val="FFFF00"/>
              </a:highlight>
              <a:latin typeface="Arial"/>
              <a:ea typeface="Arial"/>
              <a:cs typeface="Arial"/>
            </a:endParaRPr>
          </a:p>
          <a:p>
            <a:pPr marL="457200" lvl="0" indent="-363855" rtl="0">
              <a:spcBef>
                <a:spcPts val="500"/>
              </a:spcBef>
              <a:spcAft>
                <a:spcPts val="0"/>
              </a:spcAft>
              <a:buSzPct val="100000"/>
            </a:pPr>
            <a:r>
              <a:rPr lang="en-US" sz="2000">
                <a:latin typeface="Arial"/>
                <a:ea typeface="Arial"/>
                <a:cs typeface="Arial"/>
                <a:sym typeface="Arial"/>
              </a:rPr>
              <a:t>Opportunities for pro-social involvement such as clubs and sports</a:t>
            </a:r>
            <a:endParaRPr lang="en-US" sz="2000">
              <a:latin typeface="Arial"/>
              <a:ea typeface="Arial"/>
              <a:cs typeface="Arial"/>
            </a:endParaRPr>
          </a:p>
          <a:p>
            <a:pPr indent="-363855">
              <a:spcBef>
                <a:spcPts val="500"/>
              </a:spcBef>
              <a:buSzPct val="100000"/>
            </a:pPr>
            <a:r>
              <a:rPr lang="en-US" sz="2000">
                <a:latin typeface="Arial"/>
                <a:ea typeface="Arial"/>
                <a:cs typeface="Arial"/>
                <a:sym typeface="Arial"/>
              </a:rPr>
              <a:t>Connection to school and the ability to contribute</a:t>
            </a:r>
            <a:endParaRPr lang="en-US" sz="2000">
              <a:latin typeface="Arial"/>
              <a:ea typeface="Arial"/>
              <a:cs typeface="Arial"/>
            </a:endParaRPr>
          </a:p>
          <a:p>
            <a:pPr indent="-363855">
              <a:spcBef>
                <a:spcPts val="500"/>
              </a:spcBef>
              <a:buSzPct val="100000"/>
            </a:pPr>
            <a:r>
              <a:rPr lang="en-US" sz="2000">
                <a:latin typeface="Arial"/>
                <a:ea typeface="Arial"/>
                <a:cs typeface="Arial"/>
                <a:sym typeface="Arial"/>
              </a:rPr>
              <a:t>Positive peer relationships </a:t>
            </a:r>
            <a:endParaRPr lang="en-US" sz="2000">
              <a:latin typeface="Arial"/>
              <a:ea typeface="Arial"/>
              <a:cs typeface="Arial"/>
            </a:endParaRPr>
          </a:p>
          <a:p>
            <a:pPr indent="-363855">
              <a:spcBef>
                <a:spcPts val="500"/>
              </a:spcBef>
              <a:buSzPct val="100000"/>
            </a:pPr>
            <a:r>
              <a:rPr lang="en-US" sz="2000">
                <a:latin typeface="Arial"/>
                <a:ea typeface="Arial"/>
                <a:cs typeface="Arial"/>
                <a:sym typeface="Arial"/>
              </a:rPr>
              <a:t>Social skills development </a:t>
            </a:r>
            <a:endParaRPr lang="en-US" sz="2000">
              <a:latin typeface="Arial"/>
              <a:ea typeface="Arial"/>
              <a:cs typeface="Arial"/>
            </a:endParaRPr>
          </a:p>
          <a:p>
            <a:pPr indent="-363855">
              <a:spcBef>
                <a:spcPts val="500"/>
              </a:spcBef>
              <a:buSzPct val="100000"/>
            </a:pPr>
            <a:r>
              <a:rPr lang="en-US" sz="2000">
                <a:latin typeface="Arial"/>
                <a:ea typeface="Arial"/>
                <a:cs typeface="Arial"/>
                <a:sym typeface="Arial"/>
              </a:rPr>
              <a:t>Supporting emotional regulation of adults and students </a:t>
            </a:r>
            <a:endParaRPr lang="en-US" sz="2000">
              <a:latin typeface="Arial"/>
              <a:ea typeface="Arial"/>
              <a:cs typeface="Arial"/>
            </a:endParaRPr>
          </a:p>
          <a:p>
            <a:pPr indent="-363855">
              <a:spcBef>
                <a:spcPts val="500"/>
              </a:spcBef>
              <a:buSzPct val="100000"/>
            </a:pPr>
            <a:r>
              <a:rPr lang="en-US" sz="2000">
                <a:latin typeface="Arial"/>
                <a:ea typeface="Arial"/>
                <a:cs typeface="Arial"/>
                <a:sym typeface="Arial"/>
              </a:rPr>
              <a:t>Good decision-making skills </a:t>
            </a:r>
            <a:endParaRPr lang="en-US" sz="2000">
              <a:latin typeface="Arial"/>
              <a:ea typeface="Arial"/>
              <a:cs typeface="Arial"/>
            </a:endParaRPr>
          </a:p>
          <a:p>
            <a:pPr marL="457200" lvl="0" indent="-363855" rtl="0">
              <a:spcBef>
                <a:spcPts val="500"/>
              </a:spcBef>
              <a:spcAft>
                <a:spcPts val="0"/>
              </a:spcAft>
              <a:buSzPct val="100000"/>
            </a:pPr>
            <a:r>
              <a:rPr lang="en-US" sz="2000">
                <a:latin typeface="Arial"/>
                <a:ea typeface="Arial"/>
                <a:cs typeface="Arial"/>
                <a:sym typeface="Arial"/>
              </a:rPr>
              <a:t>Planning and goal setting skills</a:t>
            </a:r>
            <a:endParaRPr lang="en-US" sz="2000">
              <a:latin typeface="Arial"/>
              <a:ea typeface="Arial"/>
              <a:cs typeface="Arial"/>
            </a:endParaRPr>
          </a:p>
          <a:p>
            <a:pPr marL="114300" indent="0">
              <a:spcBef>
                <a:spcPts val="500"/>
              </a:spcBef>
              <a:buSzPct val="100000"/>
              <a:buNone/>
            </a:pPr>
            <a:endParaRPr lang="en-US" sz="1600">
              <a:latin typeface="Arial"/>
              <a:cs typeface="Arial"/>
            </a:endParaRPr>
          </a:p>
          <a:p>
            <a:pPr marL="114300" indent="0">
              <a:spcBef>
                <a:spcPts val="500"/>
              </a:spcBef>
              <a:buSzPct val="100000"/>
              <a:buNone/>
            </a:pPr>
            <a:endParaRPr lang="en-US" sz="1000">
              <a:latin typeface="Arial"/>
              <a:cs typeface="Arial"/>
            </a:endParaRPr>
          </a:p>
          <a:p>
            <a:pPr marL="0" indent="0">
              <a:spcBef>
                <a:spcPts val="500"/>
              </a:spcBef>
              <a:buNone/>
            </a:pPr>
            <a:r>
              <a:rPr lang="en-US" sz="1000"/>
              <a:t>      </a:t>
            </a:r>
            <a:endParaRPr lang="en-US" sz="1000">
              <a:latin typeface="Arial"/>
              <a:cs typeface="Arial"/>
            </a:endParaRPr>
          </a:p>
        </p:txBody>
      </p:sp>
      <p:sp>
        <p:nvSpPr>
          <p:cNvPr id="5" name="Google Shape;247;p8">
            <a:extLst>
              <a:ext uri="{FF2B5EF4-FFF2-40B4-BE49-F238E27FC236}">
                <a16:creationId xmlns:a16="http://schemas.microsoft.com/office/drawing/2014/main" id="{C0C4BA60-4301-B029-3D3E-65596CB77838}"/>
              </a:ext>
            </a:extLst>
          </p:cNvPr>
          <p:cNvSpPr txBox="1">
            <a:spLocks/>
          </p:cNvSpPr>
          <p:nvPr/>
        </p:nvSpPr>
        <p:spPr>
          <a:xfrm>
            <a:off x="-85092" y="6361693"/>
            <a:ext cx="6458702" cy="654368"/>
          </a:xfrm>
          <a:prstGeom prst="rect">
            <a:avLst/>
          </a:prstGeom>
          <a:noFill/>
          <a:ln>
            <a:noFill/>
          </a:ln>
        </p:spPr>
        <p:txBody>
          <a:bodyPr spcFirstLastPara="1" wrap="square" lIns="91425" tIns="45700" rIns="91425" bIns="45700" anchor="ctr"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spcBef>
                <a:spcPts val="500"/>
              </a:spcBef>
              <a:buSzPct val="100000"/>
              <a:buFont typeface="Arial"/>
              <a:buNone/>
            </a:pPr>
            <a:endParaRPr lang="en-US" sz="1600">
              <a:latin typeface="Arial"/>
              <a:cs typeface="Arial"/>
            </a:endParaRPr>
          </a:p>
          <a:p>
            <a:pPr marL="114300" indent="0">
              <a:spcBef>
                <a:spcPts val="500"/>
              </a:spcBef>
              <a:buSzPct val="100000"/>
              <a:buFont typeface="Arial"/>
              <a:buNone/>
            </a:pPr>
            <a:r>
              <a:rPr lang="en-US" sz="1000">
                <a:latin typeface="Arial"/>
                <a:cs typeface="Arial"/>
              </a:rPr>
              <a:t>Center for Disease Control, 2022; Communities that Care Model, 2023; Pennsylvania Youth Survey, 2021.  </a:t>
            </a:r>
            <a:endParaRPr lang="en-US" sz="1000"/>
          </a:p>
          <a:p>
            <a:pPr marL="0" indent="0">
              <a:spcBef>
                <a:spcPts val="500"/>
              </a:spcBef>
              <a:buFont typeface="Arial"/>
              <a:buNone/>
            </a:pPr>
            <a:r>
              <a:rPr lang="en-US" sz="1000"/>
              <a:t>      </a:t>
            </a:r>
            <a:endParaRPr lang="en-US" sz="1000">
              <a:latin typeface="Arial"/>
              <a:cs typeface="Arial"/>
            </a:endParaRPr>
          </a:p>
        </p:txBody>
      </p:sp>
      <p:sp>
        <p:nvSpPr>
          <p:cNvPr id="2" name="TextBox 1">
            <a:extLst>
              <a:ext uri="{FF2B5EF4-FFF2-40B4-BE49-F238E27FC236}">
                <a16:creationId xmlns:a16="http://schemas.microsoft.com/office/drawing/2014/main" id="{17DB1123-F282-EBE2-AB00-901EDFB4FCE3}"/>
              </a:ext>
            </a:extLst>
          </p:cNvPr>
          <p:cNvSpPr txBox="1"/>
          <p:nvPr/>
        </p:nvSpPr>
        <p:spPr>
          <a:xfrm>
            <a:off x="8001939" y="4483498"/>
            <a:ext cx="2429436" cy="1323439"/>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i="1">
                <a:cs typeface="Segoe UI"/>
              </a:rPr>
              <a:t> Schools, families and communities work together to strengthen these.</a:t>
            </a:r>
          </a:p>
        </p:txBody>
      </p:sp>
      <p:pic>
        <p:nvPicPr>
          <p:cNvPr id="3" name="Google Shape;139;p5" descr="Image result for pa commission on crime and delinquency logo">
            <a:extLst>
              <a:ext uri="{FF2B5EF4-FFF2-40B4-BE49-F238E27FC236}">
                <a16:creationId xmlns:a16="http://schemas.microsoft.com/office/drawing/2014/main" id="{E27A80EC-D894-23AF-4E6E-912711FAFA06}"/>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13195" y="6379042"/>
            <a:ext cx="1629840" cy="481647"/>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B39B6C-AEC3-B248-B2A9-1646C39FF0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584" y="139303"/>
            <a:ext cx="11201400" cy="6579394"/>
          </a:xfrm>
          <a:prstGeom prst="rect">
            <a:avLst/>
          </a:prstGeom>
          <a:effectLst>
            <a:glow rad="131211">
              <a:srgbClr val="FFFF00">
                <a:alpha val="40000"/>
              </a:srgbClr>
            </a:glow>
          </a:effectLst>
        </p:spPr>
      </p:pic>
      <p:pic>
        <p:nvPicPr>
          <p:cNvPr id="2" name="Google Shape;106;p1">
            <a:extLst>
              <a:ext uri="{FF2B5EF4-FFF2-40B4-BE49-F238E27FC236}">
                <a16:creationId xmlns:a16="http://schemas.microsoft.com/office/drawing/2014/main" id="{500DC92A-E037-6FA1-63C7-2F0A1BD15CE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80611182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ADA64F-E411-6204-5DCA-DE91EAEDB3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056" y="153590"/>
            <a:ext cx="11099800" cy="6550819"/>
          </a:xfrm>
          <a:prstGeom prst="rect">
            <a:avLst/>
          </a:prstGeom>
          <a:effectLst>
            <a:glow rad="132753">
              <a:srgbClr val="FFFF00">
                <a:alpha val="40000"/>
              </a:srgbClr>
            </a:glow>
          </a:effectLst>
        </p:spPr>
      </p:pic>
      <p:pic>
        <p:nvPicPr>
          <p:cNvPr id="2" name="Google Shape;106;p1">
            <a:extLst>
              <a:ext uri="{FF2B5EF4-FFF2-40B4-BE49-F238E27FC236}">
                <a16:creationId xmlns:a16="http://schemas.microsoft.com/office/drawing/2014/main" id="{6C50BEBB-24FE-A105-F892-B07280B4627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25971763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80125D-FFBF-82DA-0C4F-FAABEDD98C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Google Shape;106;p1">
            <a:extLst>
              <a:ext uri="{FF2B5EF4-FFF2-40B4-BE49-F238E27FC236}">
                <a16:creationId xmlns:a16="http://schemas.microsoft.com/office/drawing/2014/main" id="{AE3792F3-B2AF-7741-60F2-4FD76327599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5166593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D153B4-68F4-7737-3C48-5BA84096B58C}"/>
              </a:ext>
            </a:extLst>
          </p:cNvPr>
          <p:cNvSpPr/>
          <p:nvPr/>
        </p:nvSpPr>
        <p:spPr>
          <a:xfrm>
            <a:off x="0" y="0"/>
            <a:ext cx="12192000" cy="6858000"/>
          </a:xfrm>
          <a:prstGeom prst="rect">
            <a:avLst/>
          </a:prstGeom>
          <a:solidFill>
            <a:schemeClr val="accent1">
              <a:lumMod val="50000"/>
            </a:schemeClr>
          </a:solidFill>
          <a:effectLst>
            <a:glow rad="148488">
              <a:schemeClr val="accent1">
                <a:lumMod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id="{3FF5CB78-80DD-8A3E-FA9C-7D1B60605CA6}"/>
              </a:ext>
            </a:extLst>
          </p:cNvPr>
          <p:cNvSpPr>
            <a:spLocks noChangeArrowheads="1"/>
          </p:cNvSpPr>
          <p:nvPr/>
        </p:nvSpPr>
        <p:spPr bwMode="auto">
          <a:xfrm>
            <a:off x="3130798" y="863599"/>
            <a:ext cx="316444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a:hlinkClick r:id="rId3"/>
            <a:extLst>
              <a:ext uri="{FF2B5EF4-FFF2-40B4-BE49-F238E27FC236}">
                <a16:creationId xmlns:a16="http://schemas.microsoft.com/office/drawing/2014/main" id="{87698CD8-FF6E-0581-CCBA-AE3E327429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2803" y="710327"/>
            <a:ext cx="9666394" cy="5437346"/>
          </a:xfrm>
          <a:prstGeom prst="rect">
            <a:avLst/>
          </a:prstGeom>
          <a:effectLst>
            <a:glow rad="857811">
              <a:schemeClr val="accent1">
                <a:alpha val="40000"/>
              </a:schemeClr>
            </a:glow>
          </a:effectLst>
        </p:spPr>
      </p:pic>
      <p:pic>
        <p:nvPicPr>
          <p:cNvPr id="2" name="Google Shape;106;p1">
            <a:extLst>
              <a:ext uri="{FF2B5EF4-FFF2-40B4-BE49-F238E27FC236}">
                <a16:creationId xmlns:a16="http://schemas.microsoft.com/office/drawing/2014/main" id="{9918BF1C-6A0D-B81F-B225-42C60B9C2E94}"/>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24932781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bout Us | Readiness and Emergency Management for Schools Technical  Assistance Center">
            <a:hlinkClick r:id="rId3"/>
            <a:extLst>
              <a:ext uri="{FF2B5EF4-FFF2-40B4-BE49-F238E27FC236}">
                <a16:creationId xmlns:a16="http://schemas.microsoft.com/office/drawing/2014/main" id="{51CEDBD6-430E-B369-47C1-EADF7E2CE1A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9443" y="1212850"/>
            <a:ext cx="4432300" cy="4432300"/>
          </a:xfrm>
          <a:prstGeom prst="rect">
            <a:avLst/>
          </a:prstGeom>
          <a:noFill/>
          <a:effectLst>
            <a:glow rad="518240">
              <a:schemeClr val="bg1">
                <a:alpha val="40000"/>
              </a:schemeClr>
            </a:glo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16889A-0810-C1D0-E209-86F11042F7F0}"/>
              </a:ext>
            </a:extLst>
          </p:cNvPr>
          <p:cNvSpPr txBox="1"/>
          <p:nvPr/>
        </p:nvSpPr>
        <p:spPr>
          <a:xfrm>
            <a:off x="5338009" y="435923"/>
            <a:ext cx="6132095" cy="5440720"/>
          </a:xfrm>
          <a:prstGeom prst="rect">
            <a:avLst/>
          </a:prstGeom>
          <a:solidFill>
            <a:schemeClr val="bg1"/>
          </a:solidFill>
        </p:spPr>
        <p:txBody>
          <a:bodyPr wrap="square">
            <a:spAutoFit/>
          </a:bodyPr>
          <a:lstStyle/>
          <a:p>
            <a:pPr marR="0" lvl="0" algn="ctr">
              <a:spcBef>
                <a:spcPts val="0"/>
              </a:spcBef>
              <a:spcAft>
                <a:spcPts val="0"/>
              </a:spcAft>
              <a:buSzPts val="1200"/>
            </a:pPr>
            <a:r>
              <a:rPr lang="en-US" sz="3200" b="1" kern="100">
                <a:solidFill>
                  <a:srgbClr val="333333"/>
                </a:solidFill>
                <a:effectLst/>
                <a:latin typeface="Arial" panose="020B0604020202020204" pitchFamily="34" charset="0"/>
                <a:ea typeface="Calibri" panose="020F0502020204030204" pitchFamily="34" charset="0"/>
                <a:cs typeface="Arial" panose="020B0604020202020204" pitchFamily="34" charset="0"/>
              </a:rPr>
              <a:t>REMS SERVES: </a:t>
            </a:r>
          </a:p>
          <a:p>
            <a:pPr marR="0" lvl="0" algn="ctr">
              <a:spcBef>
                <a:spcPts val="0"/>
              </a:spcBef>
              <a:spcAft>
                <a:spcPts val="0"/>
              </a:spcAft>
              <a:buSzPts val="1200"/>
            </a:pPr>
            <a:endParaRPr lang="en-US" sz="3200" b="1" kern="10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SzPts val="1200"/>
              <a:buFont typeface="Wingdings" panose="05000000000000000000" pitchFamily="2" charset="2"/>
              <a:buChar char="§"/>
            </a:pPr>
            <a:r>
              <a:rPr lang="en-US" sz="2400" b="1" kern="100">
                <a:solidFill>
                  <a:srgbClr val="333333"/>
                </a:solidFill>
                <a:effectLst/>
                <a:latin typeface="Arial" panose="020B0604020202020204" pitchFamily="34" charset="0"/>
                <a:ea typeface="Calibri" panose="020F0502020204030204" pitchFamily="34" charset="0"/>
                <a:cs typeface="Arial" panose="020B0604020202020204" pitchFamily="34" charset="0"/>
              </a:rPr>
              <a:t>Schools and school districts </a:t>
            </a:r>
          </a:p>
          <a:p>
            <a:pPr marL="342900" marR="0" lvl="0" indent="-342900">
              <a:lnSpc>
                <a:spcPct val="150000"/>
              </a:lnSpc>
              <a:spcBef>
                <a:spcPts val="0"/>
              </a:spcBef>
              <a:spcAft>
                <a:spcPts val="0"/>
              </a:spcAft>
              <a:buSzPts val="1200"/>
              <a:buFont typeface="Wingdings" panose="05000000000000000000" pitchFamily="2" charset="2"/>
              <a:buChar char="§"/>
            </a:pPr>
            <a:r>
              <a:rPr lang="en-US" sz="2400" b="1" kern="100">
                <a:solidFill>
                  <a:srgbClr val="333333"/>
                </a:solidFill>
                <a:effectLst/>
                <a:latin typeface="Arial" panose="020B0604020202020204" pitchFamily="34" charset="0"/>
                <a:ea typeface="Calibri" panose="020F0502020204030204" pitchFamily="34" charset="0"/>
                <a:cs typeface="Arial" panose="020B0604020202020204" pitchFamily="34" charset="0"/>
              </a:rPr>
              <a:t>IHEs</a:t>
            </a:r>
            <a:r>
              <a:rPr lang="en-US" sz="2000" kern="10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2400" b="1" kern="100">
                <a:solidFill>
                  <a:srgbClr val="333333"/>
                </a:solidFill>
                <a:effectLst/>
                <a:latin typeface="Arial" panose="020B0604020202020204" pitchFamily="34" charset="0"/>
                <a:ea typeface="Calibri" panose="020F0502020204030204" pitchFamily="34" charset="0"/>
                <a:cs typeface="Arial" panose="020B0604020202020204" pitchFamily="34" charset="0"/>
              </a:rPr>
              <a:t>Local education agencies</a:t>
            </a:r>
            <a:r>
              <a:rPr lang="en-US" sz="2000" kern="100">
                <a:solidFill>
                  <a:srgbClr val="333333"/>
                </a:solidFill>
                <a:effectLst/>
                <a:latin typeface="Arial" panose="020B0604020202020204" pitchFamily="34" charset="0"/>
                <a:ea typeface="Calibri" panose="020F0502020204030204" pitchFamily="34" charset="0"/>
                <a:cs typeface="Arial" panose="020B0604020202020204" pitchFamily="34" charset="0"/>
              </a:rPr>
              <a:t> (LEAs) </a:t>
            </a:r>
            <a:r>
              <a:rPr lang="en-US" sz="2400" b="1" kern="100">
                <a:solidFill>
                  <a:srgbClr val="333333"/>
                </a:solidFill>
                <a:effectLst/>
                <a:latin typeface="Arial" panose="020B0604020202020204" pitchFamily="34" charset="0"/>
                <a:ea typeface="Calibri" panose="020F0502020204030204" pitchFamily="34" charset="0"/>
                <a:cs typeface="Arial" panose="020B0604020202020204" pitchFamily="34" charset="0"/>
              </a:rPr>
              <a:t>Regional education agencies</a:t>
            </a:r>
            <a:r>
              <a:rPr lang="en-US" sz="2000" kern="100">
                <a:solidFill>
                  <a:srgbClr val="333333"/>
                </a:solidFill>
                <a:effectLst/>
                <a:latin typeface="Arial" panose="020B0604020202020204" pitchFamily="34" charset="0"/>
                <a:ea typeface="Calibri" panose="020F0502020204030204" pitchFamily="34" charset="0"/>
                <a:cs typeface="Arial" panose="020B0604020202020204" pitchFamily="34" charset="0"/>
              </a:rPr>
              <a:t> (REAs) </a:t>
            </a:r>
            <a:r>
              <a:rPr lang="en-US" sz="2400" b="1" kern="100">
                <a:solidFill>
                  <a:srgbClr val="333333"/>
                </a:solidFill>
                <a:effectLst/>
                <a:latin typeface="Arial" panose="020B0604020202020204" pitchFamily="34" charset="0"/>
                <a:ea typeface="Calibri" panose="020F0502020204030204" pitchFamily="34" charset="0"/>
                <a:cs typeface="Arial" panose="020B0604020202020204" pitchFamily="34" charset="0"/>
              </a:rPr>
              <a:t>State education agencies </a:t>
            </a:r>
            <a:r>
              <a:rPr lang="en-US" sz="2000" kern="100">
                <a:solidFill>
                  <a:srgbClr val="333333"/>
                </a:solidFill>
                <a:effectLst/>
                <a:latin typeface="Arial" panose="020B0604020202020204" pitchFamily="34" charset="0"/>
                <a:ea typeface="Calibri" panose="020F0502020204030204" pitchFamily="34" charset="0"/>
                <a:cs typeface="Arial" panose="020B0604020202020204" pitchFamily="34" charset="0"/>
              </a:rPr>
              <a:t>(SEAs) </a:t>
            </a:r>
            <a:r>
              <a:rPr lang="en-US" sz="2400" b="1" kern="100">
                <a:solidFill>
                  <a:srgbClr val="333333"/>
                </a:solidFill>
                <a:effectLst/>
                <a:latin typeface="Arial" panose="020B0604020202020204" pitchFamily="34" charset="0"/>
                <a:ea typeface="Calibri" panose="020F0502020204030204" pitchFamily="34" charset="0"/>
                <a:cs typeface="Arial" panose="020B0604020202020204" pitchFamily="34" charset="0"/>
              </a:rPr>
              <a:t>Community partners </a:t>
            </a:r>
            <a:r>
              <a:rPr lang="en-US" sz="2000" kern="100">
                <a:solidFill>
                  <a:srgbClr val="333333"/>
                </a:solidFill>
                <a:effectLst/>
                <a:latin typeface="Arial" panose="020B0604020202020204" pitchFamily="34" charset="0"/>
                <a:ea typeface="Calibri" panose="020F0502020204030204" pitchFamily="34" charset="0"/>
                <a:cs typeface="Arial" panose="020B0604020202020204" pitchFamily="34" charset="0"/>
              </a:rPr>
              <a:t>agencies) </a:t>
            </a:r>
          </a:p>
          <a:p>
            <a:pPr marL="342900" marR="0" lvl="0" indent="-342900">
              <a:lnSpc>
                <a:spcPct val="150000"/>
              </a:lnSpc>
              <a:spcBef>
                <a:spcPts val="0"/>
              </a:spcBef>
              <a:spcAft>
                <a:spcPts val="0"/>
              </a:spcAft>
              <a:buSzPts val="1200"/>
              <a:buFont typeface="Wingdings" panose="05000000000000000000" pitchFamily="2" charset="2"/>
              <a:buChar char="§"/>
            </a:pPr>
            <a:r>
              <a:rPr lang="en-US" sz="2000" kern="100">
                <a:solidFill>
                  <a:srgbClr val="333333"/>
                </a:solidFill>
                <a:latin typeface="Arial" panose="020B0604020202020204" pitchFamily="34" charset="0"/>
                <a:ea typeface="Calibri" panose="020F0502020204030204" pitchFamily="34" charset="0"/>
                <a:cs typeface="Arial" panose="020B0604020202020204" pitchFamily="34" charset="0"/>
              </a:rPr>
              <a:t>C</a:t>
            </a:r>
            <a:r>
              <a:rPr lang="en-US" sz="2000" kern="100">
                <a:solidFill>
                  <a:srgbClr val="333333"/>
                </a:solidFill>
                <a:effectLst/>
                <a:latin typeface="Arial" panose="020B0604020202020204" pitchFamily="34" charset="0"/>
                <a:ea typeface="Calibri" panose="020F0502020204030204" pitchFamily="34" charset="0"/>
                <a:cs typeface="Arial" panose="020B0604020202020204" pitchFamily="34" charset="0"/>
              </a:rPr>
              <a:t>urrent or former </a:t>
            </a:r>
            <a:r>
              <a:rPr lang="en-US" sz="2400" b="1" kern="100">
                <a:solidFill>
                  <a:srgbClr val="333333"/>
                </a:solidFill>
                <a:effectLst/>
                <a:latin typeface="Arial" panose="020B0604020202020204" pitchFamily="34" charset="0"/>
                <a:ea typeface="Calibri" panose="020F0502020204030204" pitchFamily="34" charset="0"/>
                <a:cs typeface="Arial" panose="020B0604020202020204" pitchFamily="34" charset="0"/>
              </a:rPr>
              <a:t>grantees</a:t>
            </a:r>
            <a:r>
              <a:rPr lang="en-US" sz="2000" b="1" kern="100">
                <a:solidFill>
                  <a:srgbClr val="333333"/>
                </a:solidFill>
                <a:effectLst/>
                <a:latin typeface="Arial" panose="020B0604020202020204" pitchFamily="34" charset="0"/>
                <a:ea typeface="Calibri" panose="020F0502020204030204" pitchFamily="34" charset="0"/>
                <a:cs typeface="Arial" panose="020B0604020202020204" pitchFamily="34" charset="0"/>
              </a:rPr>
              <a:t> </a:t>
            </a:r>
            <a:endParaRPr lang="en-US" sz="2000" kern="100">
              <a:solidFill>
                <a:srgbClr val="333333"/>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SzPts val="1200"/>
              <a:buFont typeface="Wingdings" panose="05000000000000000000" pitchFamily="2" charset="2"/>
              <a:buChar char="§"/>
            </a:pPr>
            <a:r>
              <a:rPr lang="en-US" sz="2000" kern="10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2400" b="1" kern="100">
                <a:solidFill>
                  <a:srgbClr val="333333"/>
                </a:solidFill>
                <a:effectLst/>
                <a:latin typeface="Arial" panose="020B0604020202020204" pitchFamily="34" charset="0"/>
                <a:ea typeface="Calibri" panose="020F0502020204030204" pitchFamily="34" charset="0"/>
                <a:cs typeface="Arial" panose="020B0604020202020204" pitchFamily="34" charset="0"/>
              </a:rPr>
              <a:t>Other stakeholders in K-12 or IHE emergency management</a:t>
            </a:r>
            <a:endParaRPr lang="en-US" sz="2000" kern="100">
              <a:solidFill>
                <a:srgbClr val="333333"/>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Google Shape;106;p1">
            <a:extLst>
              <a:ext uri="{FF2B5EF4-FFF2-40B4-BE49-F238E27FC236}">
                <a16:creationId xmlns:a16="http://schemas.microsoft.com/office/drawing/2014/main" id="{8D5B6C7F-84BB-A387-5651-2C800E8B553D}"/>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22480981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D0BBA5D-D37C-CC4A-90EF-32ADE29DA8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6325" y="877106"/>
            <a:ext cx="6121400" cy="5180137"/>
          </a:xfrm>
          <a:prstGeom prst="rect">
            <a:avLst/>
          </a:prstGeom>
          <a:effectLst>
            <a:glow rad="424084">
              <a:schemeClr val="bg1">
                <a:alpha val="40000"/>
              </a:schemeClr>
            </a:glow>
          </a:effectLst>
        </p:spPr>
      </p:pic>
      <p:sp>
        <p:nvSpPr>
          <p:cNvPr id="3" name="TextBox 2">
            <a:extLst>
              <a:ext uri="{FF2B5EF4-FFF2-40B4-BE49-F238E27FC236}">
                <a16:creationId xmlns:a16="http://schemas.microsoft.com/office/drawing/2014/main" id="{347101AE-0AB0-79AF-8F59-95A32C9A69EC}"/>
              </a:ext>
            </a:extLst>
          </p:cNvPr>
          <p:cNvSpPr txBox="1"/>
          <p:nvPr/>
        </p:nvSpPr>
        <p:spPr>
          <a:xfrm>
            <a:off x="736600" y="705177"/>
            <a:ext cx="3851442" cy="5447645"/>
          </a:xfrm>
          <a:prstGeom prst="rect">
            <a:avLst/>
          </a:prstGeom>
          <a:solidFill>
            <a:schemeClr val="bg1"/>
          </a:solidFill>
        </p:spPr>
        <p:txBody>
          <a:bodyPr wrap="square" rtlCol="0">
            <a:spAutoFit/>
          </a:bodyPr>
          <a:lstStyle/>
          <a:p>
            <a:pPr marR="0" lvl="0" algn="ctr">
              <a:spcBef>
                <a:spcPts val="0"/>
              </a:spcBef>
              <a:spcAft>
                <a:spcPts val="0"/>
              </a:spcAft>
              <a:buSzPts val="1200"/>
            </a:pPr>
            <a:r>
              <a:rPr lang="en-US" sz="2800" b="1">
                <a:effectLst/>
                <a:latin typeface="Arial" panose="020B0604020202020204" pitchFamily="34" charset="0"/>
                <a:ea typeface="Arial" panose="020B0604020202020204" pitchFamily="34" charset="0"/>
                <a:cs typeface="Arial" panose="020B0604020202020204" pitchFamily="34" charset="0"/>
              </a:rPr>
              <a:t>MEPS</a:t>
            </a:r>
            <a:r>
              <a:rPr lang="en-US" sz="2000" b="1" i="1">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2000">
                <a:effectLst/>
                <a:latin typeface="Arial" panose="020B0604020202020204" pitchFamily="34" charset="0"/>
                <a:ea typeface="Arial" panose="020B0604020202020204" pitchFamily="34" charset="0"/>
                <a:cs typeface="Arial" panose="020B0604020202020204" pitchFamily="34" charset="0"/>
              </a:rPr>
              <a:t>(</a:t>
            </a:r>
            <a:r>
              <a:rPr lang="en-US" sz="2800" b="1">
                <a:effectLst/>
                <a:latin typeface="Arial" panose="020B0604020202020204" pitchFamily="34" charset="0"/>
                <a:ea typeface="Arial" panose="020B0604020202020204" pitchFamily="34" charset="0"/>
                <a:cs typeface="Arial" panose="020B0604020202020204" pitchFamily="34" charset="0"/>
              </a:rPr>
              <a:t>M</a:t>
            </a:r>
            <a:r>
              <a:rPr lang="en-US" sz="2800">
                <a:effectLst/>
                <a:latin typeface="Arial" panose="020B0604020202020204" pitchFamily="34" charset="0"/>
                <a:ea typeface="Arial" panose="020B0604020202020204" pitchFamily="34" charset="0"/>
                <a:cs typeface="Arial" panose="020B0604020202020204" pitchFamily="34" charset="0"/>
              </a:rPr>
              <a:t>ultihazard </a:t>
            </a:r>
            <a:r>
              <a:rPr lang="en-US" sz="2800" b="1">
                <a:effectLst/>
                <a:latin typeface="Arial" panose="020B0604020202020204" pitchFamily="34" charset="0"/>
                <a:ea typeface="Arial" panose="020B0604020202020204" pitchFamily="34" charset="0"/>
                <a:cs typeface="Arial" panose="020B0604020202020204" pitchFamily="34" charset="0"/>
              </a:rPr>
              <a:t>E</a:t>
            </a:r>
            <a:r>
              <a:rPr lang="en-US" sz="2800">
                <a:effectLst/>
                <a:latin typeface="Arial" panose="020B0604020202020204" pitchFamily="34" charset="0"/>
                <a:ea typeface="Arial" panose="020B0604020202020204" pitchFamily="34" charset="0"/>
                <a:cs typeface="Arial" panose="020B0604020202020204" pitchFamily="34" charset="0"/>
              </a:rPr>
              <a:t>mergency </a:t>
            </a:r>
            <a:r>
              <a:rPr lang="en-US" sz="2800" b="1">
                <a:effectLst/>
                <a:latin typeface="Arial" panose="020B0604020202020204" pitchFamily="34" charset="0"/>
                <a:ea typeface="Arial" panose="020B0604020202020204" pitchFamily="34" charset="0"/>
                <a:cs typeface="Arial" panose="020B0604020202020204" pitchFamily="34" charset="0"/>
              </a:rPr>
              <a:t>P</a:t>
            </a:r>
            <a:r>
              <a:rPr lang="en-US" sz="2800">
                <a:effectLst/>
                <a:latin typeface="Arial" panose="020B0604020202020204" pitchFamily="34" charset="0"/>
                <a:ea typeface="Arial" panose="020B0604020202020204" pitchFamily="34" charset="0"/>
                <a:cs typeface="Arial" panose="020B0604020202020204" pitchFamily="34" charset="0"/>
              </a:rPr>
              <a:t>lanning for </a:t>
            </a:r>
            <a:r>
              <a:rPr lang="en-US" sz="2800" b="1">
                <a:effectLst/>
                <a:latin typeface="Arial" panose="020B0604020202020204" pitchFamily="34" charset="0"/>
                <a:ea typeface="Arial" panose="020B0604020202020204" pitchFamily="34" charset="0"/>
                <a:cs typeface="Arial" panose="020B0604020202020204" pitchFamily="34" charset="0"/>
              </a:rPr>
              <a:t>S</a:t>
            </a:r>
            <a:r>
              <a:rPr lang="en-US" sz="2800">
                <a:effectLst/>
                <a:latin typeface="Arial" panose="020B0604020202020204" pitchFamily="34" charset="0"/>
                <a:ea typeface="Arial" panose="020B0604020202020204" pitchFamily="34" charset="0"/>
                <a:cs typeface="Arial" panose="020B0604020202020204" pitchFamily="34" charset="0"/>
              </a:rPr>
              <a:t>chools</a:t>
            </a:r>
            <a:r>
              <a:rPr lang="en-US" sz="2000">
                <a:effectLst/>
                <a:latin typeface="Arial" panose="020B0604020202020204" pitchFamily="34" charset="0"/>
                <a:ea typeface="Arial" panose="020B0604020202020204" pitchFamily="34" charset="0"/>
                <a:cs typeface="Arial" panose="020B0604020202020204" pitchFamily="34" charset="0"/>
              </a:rPr>
              <a:t>) </a:t>
            </a:r>
            <a:r>
              <a:rPr lang="en-US" sz="2400">
                <a:effectLst/>
                <a:latin typeface="Arial" panose="020B0604020202020204" pitchFamily="34" charset="0"/>
                <a:ea typeface="Arial" panose="020B0604020202020204" pitchFamily="34" charset="0"/>
                <a:cs typeface="Arial" panose="020B0604020202020204" pitchFamily="34" charset="0"/>
              </a:rPr>
              <a:t>Toolkit is an incredibly robust and useful online, user-friendly, federal resource for educational environments nationwide - allowing communities to prepare for and create their own emergency procedures and corresponding documents related to multihazard preparedness.</a:t>
            </a:r>
          </a:p>
        </p:txBody>
      </p:sp>
      <p:pic>
        <p:nvPicPr>
          <p:cNvPr id="4" name="Google Shape;106;p1">
            <a:extLst>
              <a:ext uri="{FF2B5EF4-FFF2-40B4-BE49-F238E27FC236}">
                <a16:creationId xmlns:a16="http://schemas.microsoft.com/office/drawing/2014/main" id="{C250D53E-D77A-84D4-F5D4-DDEA97254EB3}"/>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34006082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AF91C18-C673-AE72-ECAA-516DD762A4D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17889" y="225277"/>
            <a:ext cx="3403600" cy="1930400"/>
          </a:xfrm>
          <a:prstGeom prst="rect">
            <a:avLst/>
          </a:prstGeom>
          <a:effectLst>
            <a:glow rad="373285">
              <a:schemeClr val="bg1">
                <a:alpha val="40000"/>
              </a:schemeClr>
            </a:glow>
          </a:effectLst>
        </p:spPr>
      </p:pic>
      <p:pic>
        <p:nvPicPr>
          <p:cNvPr id="5" name="Picture 4">
            <a:extLst>
              <a:ext uri="{FF2B5EF4-FFF2-40B4-BE49-F238E27FC236}">
                <a16:creationId xmlns:a16="http://schemas.microsoft.com/office/drawing/2014/main" id="{6AB0AEFE-4AC3-E9C4-8DC2-E69D038536C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5774" y="390555"/>
            <a:ext cx="5957589" cy="6076890"/>
          </a:xfrm>
          <a:prstGeom prst="rect">
            <a:avLst/>
          </a:prstGeom>
        </p:spPr>
      </p:pic>
      <p:sp>
        <p:nvSpPr>
          <p:cNvPr id="8" name="TextBox 7">
            <a:extLst>
              <a:ext uri="{FF2B5EF4-FFF2-40B4-BE49-F238E27FC236}">
                <a16:creationId xmlns:a16="http://schemas.microsoft.com/office/drawing/2014/main" id="{6C99EB80-3EDF-5229-7004-E2F962651694}"/>
              </a:ext>
            </a:extLst>
          </p:cNvPr>
          <p:cNvSpPr txBox="1"/>
          <p:nvPr/>
        </p:nvSpPr>
        <p:spPr>
          <a:xfrm>
            <a:off x="7073850" y="2300055"/>
            <a:ext cx="4011879" cy="3970318"/>
          </a:xfrm>
          <a:prstGeom prst="rect">
            <a:avLst/>
          </a:prstGeom>
          <a:solidFill>
            <a:schemeClr val="bg1"/>
          </a:solidFill>
        </p:spPr>
        <p:txBody>
          <a:bodyPr wrap="square">
            <a:spAutoFit/>
          </a:bodyPr>
          <a:lstStyle/>
          <a:p>
            <a:pPr algn="ctr"/>
            <a:r>
              <a:rPr lang="en-US" sz="2800" i="1">
                <a:solidFill>
                  <a:srgbClr val="1B1B1B"/>
                </a:solidFill>
                <a:effectLst/>
                <a:latin typeface="Arial" panose="020B0604020202020204" pitchFamily="34" charset="0"/>
                <a:ea typeface="Calibri" panose="020F0502020204030204" pitchFamily="34" charset="0"/>
                <a:cs typeface="Arial" panose="020B0604020202020204" pitchFamily="34" charset="0"/>
              </a:rPr>
              <a:t>Ready is a National public service campaign designed to </a:t>
            </a:r>
            <a:r>
              <a:rPr lang="en-US" sz="2800" b="1" i="1">
                <a:solidFill>
                  <a:srgbClr val="1B1B1B"/>
                </a:solidFill>
                <a:effectLst/>
                <a:latin typeface="Arial" panose="020B0604020202020204" pitchFamily="34" charset="0"/>
                <a:ea typeface="Calibri" panose="020F0502020204030204" pitchFamily="34" charset="0"/>
                <a:cs typeface="Arial" panose="020B0604020202020204" pitchFamily="34" charset="0"/>
              </a:rPr>
              <a:t>educate</a:t>
            </a:r>
            <a:r>
              <a:rPr lang="en-US" sz="2800" i="1">
                <a:solidFill>
                  <a:srgbClr val="1B1B1B"/>
                </a:solidFill>
                <a:effectLst/>
                <a:latin typeface="Arial" panose="020B0604020202020204" pitchFamily="34" charset="0"/>
                <a:ea typeface="Calibri" panose="020F0502020204030204" pitchFamily="34" charset="0"/>
                <a:cs typeface="Arial" panose="020B0604020202020204" pitchFamily="34" charset="0"/>
              </a:rPr>
              <a:t> and </a:t>
            </a:r>
            <a:r>
              <a:rPr lang="en-US" sz="2800" b="1" i="1">
                <a:solidFill>
                  <a:srgbClr val="1B1B1B"/>
                </a:solidFill>
                <a:effectLst/>
                <a:latin typeface="Arial" panose="020B0604020202020204" pitchFamily="34" charset="0"/>
                <a:ea typeface="Calibri" panose="020F0502020204030204" pitchFamily="34" charset="0"/>
                <a:cs typeface="Arial" panose="020B0604020202020204" pitchFamily="34" charset="0"/>
              </a:rPr>
              <a:t>empower</a:t>
            </a:r>
            <a:r>
              <a:rPr lang="en-US" sz="2800" i="1">
                <a:solidFill>
                  <a:srgbClr val="1B1B1B"/>
                </a:solidFill>
                <a:effectLst/>
                <a:latin typeface="Arial" panose="020B0604020202020204" pitchFamily="34" charset="0"/>
                <a:ea typeface="Calibri" panose="020F0502020204030204" pitchFamily="34" charset="0"/>
                <a:cs typeface="Arial" panose="020B0604020202020204" pitchFamily="34" charset="0"/>
              </a:rPr>
              <a:t> the American people to </a:t>
            </a:r>
            <a:r>
              <a:rPr lang="en-US" sz="2800" b="1" i="1">
                <a:solidFill>
                  <a:srgbClr val="1B1B1B"/>
                </a:solidFill>
                <a:effectLst/>
                <a:latin typeface="Arial" panose="020B0604020202020204" pitchFamily="34" charset="0"/>
                <a:ea typeface="Calibri" panose="020F0502020204030204" pitchFamily="34" charset="0"/>
                <a:cs typeface="Arial" panose="020B0604020202020204" pitchFamily="34" charset="0"/>
              </a:rPr>
              <a:t>prepare </a:t>
            </a:r>
            <a:r>
              <a:rPr lang="en-US" sz="2800" i="1">
                <a:solidFill>
                  <a:srgbClr val="1B1B1B"/>
                </a:solidFill>
                <a:effectLst/>
                <a:latin typeface="Arial" panose="020B0604020202020204" pitchFamily="34" charset="0"/>
                <a:ea typeface="Calibri" panose="020F0502020204030204" pitchFamily="34" charset="0"/>
                <a:cs typeface="Arial" panose="020B0604020202020204" pitchFamily="34" charset="0"/>
              </a:rPr>
              <a:t>for, </a:t>
            </a:r>
            <a:r>
              <a:rPr lang="en-US" sz="2800" b="1" i="1">
                <a:solidFill>
                  <a:srgbClr val="1B1B1B"/>
                </a:solidFill>
                <a:effectLst/>
                <a:latin typeface="Arial" panose="020B0604020202020204" pitchFamily="34" charset="0"/>
                <a:ea typeface="Calibri" panose="020F0502020204030204" pitchFamily="34" charset="0"/>
                <a:cs typeface="Arial" panose="020B0604020202020204" pitchFamily="34" charset="0"/>
              </a:rPr>
              <a:t>respond </a:t>
            </a:r>
            <a:r>
              <a:rPr lang="en-US" sz="2800" i="1">
                <a:solidFill>
                  <a:srgbClr val="1B1B1B"/>
                </a:solidFill>
                <a:effectLst/>
                <a:latin typeface="Arial" panose="020B0604020202020204" pitchFamily="34" charset="0"/>
                <a:ea typeface="Calibri" panose="020F0502020204030204" pitchFamily="34" charset="0"/>
                <a:cs typeface="Arial" panose="020B0604020202020204" pitchFamily="34" charset="0"/>
              </a:rPr>
              <a:t>to</a:t>
            </a:r>
            <a:r>
              <a:rPr lang="en-US" sz="2800" b="1" i="1">
                <a:solidFill>
                  <a:srgbClr val="1B1B1B"/>
                </a:solidFill>
                <a:effectLst/>
                <a:latin typeface="Arial" panose="020B0604020202020204" pitchFamily="34" charset="0"/>
                <a:ea typeface="Calibri" panose="020F0502020204030204" pitchFamily="34" charset="0"/>
                <a:cs typeface="Arial" panose="020B0604020202020204" pitchFamily="34" charset="0"/>
              </a:rPr>
              <a:t> </a:t>
            </a:r>
            <a:r>
              <a:rPr lang="en-US" sz="2800" i="1">
                <a:solidFill>
                  <a:srgbClr val="1B1B1B"/>
                </a:solidFill>
                <a:effectLst/>
                <a:latin typeface="Arial" panose="020B0604020202020204" pitchFamily="34" charset="0"/>
                <a:ea typeface="Calibri" panose="020F0502020204030204" pitchFamily="34" charset="0"/>
                <a:cs typeface="Arial" panose="020B0604020202020204" pitchFamily="34" charset="0"/>
              </a:rPr>
              <a:t>and </a:t>
            </a:r>
            <a:r>
              <a:rPr lang="en-US" sz="2800" b="1" i="1">
                <a:solidFill>
                  <a:srgbClr val="1B1B1B"/>
                </a:solidFill>
                <a:effectLst/>
                <a:latin typeface="Arial" panose="020B0604020202020204" pitchFamily="34" charset="0"/>
                <a:ea typeface="Calibri" panose="020F0502020204030204" pitchFamily="34" charset="0"/>
                <a:cs typeface="Arial" panose="020B0604020202020204" pitchFamily="34" charset="0"/>
              </a:rPr>
              <a:t>mitigate</a:t>
            </a:r>
            <a:r>
              <a:rPr lang="en-US" sz="2800" i="1">
                <a:solidFill>
                  <a:srgbClr val="1B1B1B"/>
                </a:solidFill>
                <a:effectLst/>
                <a:latin typeface="Arial" panose="020B0604020202020204" pitchFamily="34" charset="0"/>
                <a:ea typeface="Calibri" panose="020F0502020204030204" pitchFamily="34" charset="0"/>
                <a:cs typeface="Arial" panose="020B0604020202020204" pitchFamily="34" charset="0"/>
              </a:rPr>
              <a:t> emergencies and disasters.</a:t>
            </a:r>
            <a:r>
              <a:rPr lang="en-US" sz="2800">
                <a:effectLst/>
                <a:latin typeface="Arial" panose="020B0604020202020204" pitchFamily="34" charset="0"/>
                <a:cs typeface="Arial" panose="020B0604020202020204" pitchFamily="34" charset="0"/>
              </a:rPr>
              <a:t> </a:t>
            </a:r>
            <a:endParaRPr lang="en-US" sz="2800">
              <a:latin typeface="Arial" panose="020B0604020202020204" pitchFamily="34" charset="0"/>
              <a:cs typeface="Arial" panose="020B0604020202020204" pitchFamily="34" charset="0"/>
            </a:endParaRPr>
          </a:p>
        </p:txBody>
      </p:sp>
      <p:pic>
        <p:nvPicPr>
          <p:cNvPr id="3" name="Google Shape;106;p1">
            <a:extLst>
              <a:ext uri="{FF2B5EF4-FFF2-40B4-BE49-F238E27FC236}">
                <a16:creationId xmlns:a16="http://schemas.microsoft.com/office/drawing/2014/main" id="{D4F1B30D-8E2A-0E70-1905-792242F3D076}"/>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34923596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ver of a book&#10;&#10;Description automatically generated">
            <a:hlinkClick r:id="rId3"/>
            <a:extLst>
              <a:ext uri="{FF2B5EF4-FFF2-40B4-BE49-F238E27FC236}">
                <a16:creationId xmlns:a16="http://schemas.microsoft.com/office/drawing/2014/main" id="{7B90F5F9-9F64-FCE3-10C5-87DE506670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71794" y="834468"/>
            <a:ext cx="4071980" cy="4881543"/>
          </a:xfrm>
          <a:prstGeom prst="rect">
            <a:avLst/>
          </a:prstGeom>
          <a:effectLst>
            <a:glow rad="316224">
              <a:srgbClr val="FF0000"/>
            </a:glow>
          </a:effectLst>
        </p:spPr>
      </p:pic>
      <p:pic>
        <p:nvPicPr>
          <p:cNvPr id="6" name="Picture 5">
            <a:hlinkClick r:id="rId5"/>
            <a:extLst>
              <a:ext uri="{FF2B5EF4-FFF2-40B4-BE49-F238E27FC236}">
                <a16:creationId xmlns:a16="http://schemas.microsoft.com/office/drawing/2014/main" id="{86D35A2D-58B5-4F69-288E-ABA75B91368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34904" y="2163971"/>
            <a:ext cx="5499870" cy="714513"/>
          </a:xfrm>
          <a:prstGeom prst="rect">
            <a:avLst/>
          </a:prstGeom>
          <a:effectLst>
            <a:glow rad="257604">
              <a:srgbClr val="FFFF00"/>
            </a:glow>
          </a:effectLst>
        </p:spPr>
      </p:pic>
      <p:pic>
        <p:nvPicPr>
          <p:cNvPr id="5" name="Picture 4" descr="A screenshot of a calendar&#10;&#10;Description automatically generated">
            <a:hlinkClick r:id="rId7"/>
            <a:extLst>
              <a:ext uri="{FF2B5EF4-FFF2-40B4-BE49-F238E27FC236}">
                <a16:creationId xmlns:a16="http://schemas.microsoft.com/office/drawing/2014/main" id="{786186C3-27E2-6FAB-B04F-7CF03020B2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81528" y="3376857"/>
            <a:ext cx="4006192" cy="2198189"/>
          </a:xfrm>
          <a:prstGeom prst="rect">
            <a:avLst/>
          </a:prstGeom>
          <a:effectLst>
            <a:glow rad="217663">
              <a:srgbClr val="00B050"/>
            </a:glow>
          </a:effectLst>
        </p:spPr>
      </p:pic>
      <p:pic>
        <p:nvPicPr>
          <p:cNvPr id="7" name="Picture 6" descr="A close-up of a book cover&#10;&#10;Description automatically generated">
            <a:hlinkClick r:id="rId9"/>
            <a:extLst>
              <a:ext uri="{FF2B5EF4-FFF2-40B4-BE49-F238E27FC236}">
                <a16:creationId xmlns:a16="http://schemas.microsoft.com/office/drawing/2014/main" id="{BDAD3933-119A-2F37-CAA6-825B147D119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3980" y="1911103"/>
            <a:ext cx="2929698" cy="3554515"/>
          </a:xfrm>
          <a:prstGeom prst="rect">
            <a:avLst/>
          </a:prstGeom>
          <a:effectLst>
            <a:glow rad="403050">
              <a:schemeClr val="accent1">
                <a:alpha val="40000"/>
              </a:schemeClr>
            </a:glow>
          </a:effectLst>
        </p:spPr>
      </p:pic>
      <p:pic>
        <p:nvPicPr>
          <p:cNvPr id="3" name="Google Shape;106;p1">
            <a:extLst>
              <a:ext uri="{FF2B5EF4-FFF2-40B4-BE49-F238E27FC236}">
                <a16:creationId xmlns:a16="http://schemas.microsoft.com/office/drawing/2014/main" id="{7A857ABA-1776-CAE4-84C2-EE71893EA024}"/>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pic>
        <p:nvPicPr>
          <p:cNvPr id="4" name="Picture 3">
            <a:extLst>
              <a:ext uri="{FF2B5EF4-FFF2-40B4-BE49-F238E27FC236}">
                <a16:creationId xmlns:a16="http://schemas.microsoft.com/office/drawing/2014/main" id="{1892FBFB-DE5F-D45E-C991-CFDD988F3C1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136835" y="457302"/>
            <a:ext cx="2557669" cy="1286495"/>
          </a:xfrm>
          <a:prstGeom prst="rect">
            <a:avLst/>
          </a:prstGeom>
        </p:spPr>
      </p:pic>
    </p:spTree>
    <p:extLst>
      <p:ext uri="{BB962C8B-B14F-4D97-AF65-F5344CB8AC3E}">
        <p14:creationId xmlns:p14="http://schemas.microsoft.com/office/powerpoint/2010/main" val="251663287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06B67F-C284-E8D4-A0CC-81AFC5C7F1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61227" cy="6840690"/>
          </a:xfrm>
          <a:prstGeom prst="rect">
            <a:avLst/>
          </a:prstGeom>
        </p:spPr>
      </p:pic>
      <p:pic>
        <p:nvPicPr>
          <p:cNvPr id="2" name="Google Shape;106;p1">
            <a:extLst>
              <a:ext uri="{FF2B5EF4-FFF2-40B4-BE49-F238E27FC236}">
                <a16:creationId xmlns:a16="http://schemas.microsoft.com/office/drawing/2014/main" id="{C497F4D1-83ED-1DD8-EDDF-6AD3CE77393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85778432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C2461F-2A3C-B14D-A8ED-FC6C35D110E6}"/>
              </a:ext>
            </a:extLst>
          </p:cNvPr>
          <p:cNvSpPr txBox="1"/>
          <p:nvPr/>
        </p:nvSpPr>
        <p:spPr>
          <a:xfrm>
            <a:off x="1295401" y="1552795"/>
            <a:ext cx="2743200" cy="4524315"/>
          </a:xfrm>
          <a:prstGeom prst="rect">
            <a:avLst/>
          </a:prstGeom>
          <a:solidFill>
            <a:schemeClr val="accent5">
              <a:lumMod val="20000"/>
              <a:lumOff val="80000"/>
            </a:schemeClr>
          </a:solidFill>
        </p:spPr>
        <p:txBody>
          <a:bodyPr wrap="square">
            <a:spAutoFit/>
          </a:bodyPr>
          <a:lstStyle/>
          <a:p>
            <a:pPr marR="0" lvl="0" algn="ctr">
              <a:spcBef>
                <a:spcPts val="0"/>
              </a:spcBef>
              <a:spcAft>
                <a:spcPts val="0"/>
              </a:spcAft>
              <a:buSzPts val="1100"/>
            </a:pPr>
            <a:endParaRPr lang="en-US" sz="1800">
              <a:solidFill>
                <a:srgbClr val="333333"/>
              </a:solidFill>
              <a:effectLst/>
              <a:latin typeface="Calibri" panose="020F0502020204030204" pitchFamily="34" charset="0"/>
              <a:ea typeface="Times New Roman" panose="02020603050405020304" pitchFamily="18" charset="0"/>
            </a:endParaRPr>
          </a:p>
          <a:p>
            <a:pPr marR="0" lvl="0" algn="ctr">
              <a:spcBef>
                <a:spcPts val="0"/>
              </a:spcBef>
              <a:spcAft>
                <a:spcPts val="0"/>
              </a:spcAft>
              <a:buSzPts val="1100"/>
            </a:pPr>
            <a:r>
              <a:rPr lang="en-US" sz="1800">
                <a:solidFill>
                  <a:srgbClr val="333333"/>
                </a:solidFill>
                <a:effectLst/>
                <a:latin typeface="Calibri" panose="020F0502020204030204" pitchFamily="34" charset="0"/>
                <a:ea typeface="Times New Roman" panose="02020603050405020304" pitchFamily="18" charset="0"/>
              </a:rPr>
              <a:t>This course introduces the Incident Command System (ICS) and provides the foundation for higher level ICS training. This course describes the history, features and principles, and organizational structure of the Incident Command System. It also explains the relationship between ICS and the National Incident Management System (NIMS).</a:t>
            </a:r>
            <a:endParaRPr lang="en-US" sz="180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D2130FDF-A35C-0910-44C9-39DE5B411041}"/>
              </a:ext>
            </a:extLst>
          </p:cNvPr>
          <p:cNvSpPr txBox="1"/>
          <p:nvPr/>
        </p:nvSpPr>
        <p:spPr>
          <a:xfrm>
            <a:off x="4724400" y="1552795"/>
            <a:ext cx="2743200" cy="3693319"/>
          </a:xfrm>
          <a:prstGeom prst="rect">
            <a:avLst/>
          </a:prstGeom>
          <a:solidFill>
            <a:schemeClr val="accent5">
              <a:lumMod val="20000"/>
              <a:lumOff val="80000"/>
            </a:schemeClr>
          </a:solidFill>
        </p:spPr>
        <p:txBody>
          <a:bodyPr wrap="square">
            <a:spAutoFit/>
          </a:bodyPr>
          <a:lstStyle/>
          <a:p>
            <a:pPr marR="0" lvl="0" algn="ctr">
              <a:spcBef>
                <a:spcPts val="0"/>
              </a:spcBef>
              <a:spcAft>
                <a:spcPts val="0"/>
              </a:spcAft>
              <a:buSzPts val="1100"/>
            </a:pPr>
            <a:endParaRPr lang="en-US" sz="1800">
              <a:solidFill>
                <a:srgbClr val="333333"/>
              </a:solidFill>
              <a:effectLst/>
              <a:latin typeface="Calibri" panose="020F0502020204030204" pitchFamily="34" charset="0"/>
              <a:ea typeface="Times New Roman" panose="02020603050405020304" pitchFamily="18" charset="0"/>
            </a:endParaRPr>
          </a:p>
          <a:p>
            <a:pPr marR="0" lvl="0" algn="ctr">
              <a:spcBef>
                <a:spcPts val="0"/>
              </a:spcBef>
              <a:spcAft>
                <a:spcPts val="0"/>
              </a:spcAft>
              <a:buSzPts val="1100"/>
            </a:pPr>
            <a:r>
              <a:rPr lang="en-US" sz="1800">
                <a:solidFill>
                  <a:srgbClr val="333333"/>
                </a:solidFill>
                <a:effectLst/>
                <a:latin typeface="Calibri" panose="020F0502020204030204" pitchFamily="34" charset="0"/>
                <a:ea typeface="Times New Roman" panose="02020603050405020304" pitchFamily="18" charset="0"/>
              </a:rPr>
              <a:t>This course reviews the Incident Command System (ICS), provides the context for ICS within initial response, and supports higher level ICS training. This course provides training on, and resources for, personnel who are likely to assume a supervisory position within ICS.  </a:t>
            </a:r>
            <a:endParaRPr lang="en-US" sz="180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3B720F39-79EA-FB97-D85E-5C703A237568}"/>
              </a:ext>
            </a:extLst>
          </p:cNvPr>
          <p:cNvSpPr txBox="1"/>
          <p:nvPr/>
        </p:nvSpPr>
        <p:spPr>
          <a:xfrm>
            <a:off x="8153399" y="1552795"/>
            <a:ext cx="2743200" cy="4247317"/>
          </a:xfrm>
          <a:prstGeom prst="rect">
            <a:avLst/>
          </a:prstGeom>
          <a:solidFill>
            <a:schemeClr val="accent5">
              <a:lumMod val="20000"/>
              <a:lumOff val="80000"/>
            </a:schemeClr>
          </a:solidFill>
        </p:spPr>
        <p:txBody>
          <a:bodyPr wrap="square">
            <a:spAutoFit/>
          </a:bodyPr>
          <a:lstStyle/>
          <a:p>
            <a:pPr marR="0" lvl="0" algn="ctr">
              <a:spcBef>
                <a:spcPts val="0"/>
              </a:spcBef>
              <a:spcAft>
                <a:spcPts val="0"/>
              </a:spcAft>
              <a:buSzPts val="1100"/>
            </a:pPr>
            <a:endParaRPr lang="en-US" sz="1800">
              <a:solidFill>
                <a:srgbClr val="333333"/>
              </a:solidFill>
              <a:effectLst/>
              <a:latin typeface="Calibri" panose="020F0502020204030204" pitchFamily="34" charset="0"/>
              <a:ea typeface="Times New Roman" panose="02020603050405020304" pitchFamily="18" charset="0"/>
            </a:endParaRPr>
          </a:p>
          <a:p>
            <a:pPr marR="0" lvl="0" algn="ctr">
              <a:spcBef>
                <a:spcPts val="0"/>
              </a:spcBef>
              <a:spcAft>
                <a:spcPts val="0"/>
              </a:spcAft>
              <a:buSzPts val="1100"/>
            </a:pPr>
            <a:r>
              <a:rPr lang="en-US" sz="1800">
                <a:solidFill>
                  <a:srgbClr val="333333"/>
                </a:solidFill>
                <a:effectLst/>
                <a:latin typeface="Calibri" panose="020F0502020204030204" pitchFamily="34" charset="0"/>
                <a:ea typeface="Times New Roman" panose="02020603050405020304" pitchFamily="18" charset="0"/>
              </a:rPr>
              <a:t>This course covers basic information about developing, implementing, and maintaining a school emergency operations plan (EOP). The goal of this course is to provide students with an understanding of the importance of schools having an EOP and basic information on how an EOP is developed, exercised, and maintained.</a:t>
            </a:r>
            <a:endParaRPr lang="en-US" sz="1800">
              <a:effectLst/>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7BF788A5-0F85-959A-3B07-4A9E1F82B3F1}"/>
              </a:ext>
            </a:extLst>
          </p:cNvPr>
          <p:cNvSpPr/>
          <p:nvPr/>
        </p:nvSpPr>
        <p:spPr>
          <a:xfrm>
            <a:off x="1295401" y="869565"/>
            <a:ext cx="2743199" cy="845463"/>
          </a:xfrm>
          <a:prstGeom prst="rect">
            <a:avLst/>
          </a:prstGeom>
          <a:solidFill>
            <a:schemeClr val="accent1">
              <a:lumMod val="50000"/>
            </a:schemeClr>
          </a:solidFill>
          <a:effectLst>
            <a:glow rad="207782">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IS-100.C</a:t>
            </a:r>
            <a:endParaRPr lang="en-US" sz="28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23592D4E-06EA-AAC7-B3B9-647A90C9B044}"/>
              </a:ext>
            </a:extLst>
          </p:cNvPr>
          <p:cNvSpPr/>
          <p:nvPr/>
        </p:nvSpPr>
        <p:spPr>
          <a:xfrm>
            <a:off x="4724399" y="869565"/>
            <a:ext cx="2743199" cy="845463"/>
          </a:xfrm>
          <a:prstGeom prst="rect">
            <a:avLst/>
          </a:prstGeom>
          <a:solidFill>
            <a:schemeClr val="accent1">
              <a:lumMod val="50000"/>
            </a:schemeClr>
          </a:solidFill>
          <a:effectLst>
            <a:glow rad="215041">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IS-200.C</a:t>
            </a:r>
            <a:endParaRPr lang="en-US" sz="280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31139965-CAE3-E7A3-B4FD-BE515BCF4A7E}"/>
              </a:ext>
            </a:extLst>
          </p:cNvPr>
          <p:cNvSpPr/>
          <p:nvPr/>
        </p:nvSpPr>
        <p:spPr>
          <a:xfrm>
            <a:off x="8153400" y="869564"/>
            <a:ext cx="2743199" cy="845463"/>
          </a:xfrm>
          <a:prstGeom prst="rect">
            <a:avLst/>
          </a:prstGeom>
          <a:solidFill>
            <a:schemeClr val="accent1">
              <a:lumMod val="50000"/>
            </a:schemeClr>
          </a:solidFill>
          <a:effectLst>
            <a:glow rad="211168">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IS-362A</a:t>
            </a:r>
            <a:endParaRPr lang="en-US" sz="2800">
              <a:solidFill>
                <a:schemeClr val="bg1"/>
              </a:solidFill>
              <a:latin typeface="Arial" panose="020B0604020202020204" pitchFamily="34" charset="0"/>
              <a:cs typeface="Arial" panose="020B0604020202020204" pitchFamily="34" charset="0"/>
            </a:endParaRPr>
          </a:p>
        </p:txBody>
      </p:sp>
      <p:pic>
        <p:nvPicPr>
          <p:cNvPr id="2" name="Google Shape;106;p1">
            <a:extLst>
              <a:ext uri="{FF2B5EF4-FFF2-40B4-BE49-F238E27FC236}">
                <a16:creationId xmlns:a16="http://schemas.microsoft.com/office/drawing/2014/main" id="{5D72D431-3C7A-FFC9-DC09-86D001EA38C8}"/>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634670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455F-C971-3E89-D7ED-EE277EED06F3}"/>
              </a:ext>
            </a:extLst>
          </p:cNvPr>
          <p:cNvSpPr>
            <a:spLocks noGrp="1"/>
          </p:cNvSpPr>
          <p:nvPr>
            <p:ph type="title"/>
          </p:nvPr>
        </p:nvSpPr>
        <p:spPr>
          <a:xfrm>
            <a:off x="461935" y="1561335"/>
            <a:ext cx="2629895" cy="2709275"/>
          </a:xfrm>
          <a:prstGeom prst="rect">
            <a:avLst/>
          </a:prstGeom>
          <a:solidFill>
            <a:schemeClr val="accent1"/>
          </a:solidFill>
          <a:ln w="174625" cmpd="thinThick">
            <a:solidFill>
              <a:schemeClr val="accent1"/>
            </a:solidFill>
          </a:ln>
        </p:spPr>
        <p:txBody>
          <a:bodyPr vert="horz" lIns="91440" tIns="45720" rIns="91440" bIns="45720" rtlCol="0" anchor="ctr">
            <a:normAutofit/>
          </a:bodyPr>
          <a:lstStyle/>
          <a:p>
            <a:pPr algn="ctr">
              <a:spcBef>
                <a:spcPct val="0"/>
              </a:spcBef>
            </a:pPr>
            <a:r>
              <a:rPr lang="en-US" sz="2000" b="1" i="0" u="none" strike="noStrike" kern="1200" baseline="0">
                <a:solidFill>
                  <a:srgbClr val="FFFFFF"/>
                </a:solidFill>
                <a:latin typeface="+mj-lt"/>
                <a:ea typeface="+mj-ea"/>
                <a:cs typeface="+mj-cs"/>
              </a:rPr>
              <a:t>TODAY’S TRAINING AGENDA</a:t>
            </a:r>
            <a:endParaRPr lang="en-US" sz="2000" kern="120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0B796E09-6563-B966-2CD2-480C32602CA4}"/>
              </a:ext>
            </a:extLst>
          </p:cNvPr>
          <p:cNvSpPr>
            <a:spLocks noGrp="1"/>
          </p:cNvSpPr>
          <p:nvPr>
            <p:ph type="body" idx="1"/>
          </p:nvPr>
        </p:nvSpPr>
        <p:spPr>
          <a:xfrm>
            <a:off x="3640644" y="383009"/>
            <a:ext cx="3689521" cy="5868396"/>
          </a:xfrm>
          <a:ln w="28575">
            <a:solidFill>
              <a:schemeClr val="accent1"/>
            </a:solidFill>
          </a:ln>
        </p:spPr>
        <p:txBody>
          <a:bodyPr spcFirstLastPara="1" wrap="square" lIns="91425" tIns="45700" rIns="91425" bIns="45700" anchor="t" anchorCtr="0">
            <a:noAutofit/>
          </a:bodyPr>
          <a:lstStyle/>
          <a:p>
            <a:pPr marL="114300" indent="0">
              <a:lnSpc>
                <a:spcPct val="100000"/>
              </a:lnSpc>
              <a:spcBef>
                <a:spcPts val="0"/>
              </a:spcBef>
              <a:buNone/>
            </a:pPr>
            <a:r>
              <a:rPr lang="en-US" sz="1600" b="1">
                <a:solidFill>
                  <a:srgbClr val="000000"/>
                </a:solidFill>
                <a:latin typeface="Arial"/>
                <a:ea typeface="Segoe UI"/>
                <a:cs typeface="Arial"/>
              </a:rPr>
              <a:t>Part I:  Overview, Frameworks,</a:t>
            </a:r>
            <a:endParaRPr lang="en-US" sz="1600" b="1">
              <a:solidFill>
                <a:srgbClr val="000000"/>
              </a:solidFill>
              <a:latin typeface="Arial"/>
              <a:ea typeface="Segoe UI"/>
              <a:cs typeface="Segoe UI"/>
            </a:endParaRPr>
          </a:p>
          <a:p>
            <a:pPr marL="114300" indent="0">
              <a:lnSpc>
                <a:spcPct val="100000"/>
              </a:lnSpc>
              <a:spcBef>
                <a:spcPts val="0"/>
              </a:spcBef>
              <a:buNone/>
            </a:pPr>
            <a:r>
              <a:rPr lang="en-US" sz="1600" b="1">
                <a:solidFill>
                  <a:srgbClr val="000000"/>
                </a:solidFill>
                <a:latin typeface="Arial"/>
                <a:ea typeface="Segoe UI"/>
                <a:cs typeface="Arial"/>
              </a:rPr>
              <a:t>       &amp; Health Related Topics</a:t>
            </a:r>
            <a:endParaRPr lang="en-US" sz="1600" b="1">
              <a:solidFill>
                <a:srgbClr val="000000"/>
              </a:solidFill>
              <a:latin typeface="Arial"/>
              <a:ea typeface="Segoe UI"/>
              <a:cs typeface="Segoe UI"/>
            </a:endParaRPr>
          </a:p>
          <a:p>
            <a:pPr marL="114300" indent="0" algn="l">
              <a:buNone/>
            </a:pPr>
            <a:r>
              <a:rPr lang="en-US" sz="1600" b="1" i="0" u="none" strike="noStrike" baseline="0">
                <a:solidFill>
                  <a:srgbClr val="000000"/>
                </a:solidFill>
                <a:latin typeface="Arial"/>
                <a:ea typeface="Segoe UI"/>
                <a:cs typeface="Segoe UI"/>
              </a:rPr>
              <a:t>8:00</a:t>
            </a:r>
            <a:r>
              <a:rPr lang="en-US" sz="1600" b="1">
                <a:solidFill>
                  <a:srgbClr val="000000"/>
                </a:solidFill>
                <a:latin typeface="Arial"/>
                <a:ea typeface="Segoe UI"/>
                <a:cs typeface="Segoe UI"/>
              </a:rPr>
              <a:t> - </a:t>
            </a:r>
            <a:r>
              <a:rPr lang="en-US" sz="1600" b="1" i="0" u="none" strike="noStrike" baseline="0">
                <a:solidFill>
                  <a:srgbClr val="000000"/>
                </a:solidFill>
                <a:latin typeface="Arial"/>
                <a:ea typeface="Segoe UI"/>
                <a:cs typeface="Segoe UI"/>
              </a:rPr>
              <a:t>9:05 am</a:t>
            </a:r>
            <a:r>
              <a:rPr lang="en-US" sz="1600" b="0" i="0">
                <a:solidFill>
                  <a:srgbClr val="000000"/>
                </a:solidFill>
                <a:latin typeface="Arial"/>
                <a:ea typeface="Segoe UI"/>
                <a:cs typeface="Segoe UI"/>
              </a:rPr>
              <a:t>​</a:t>
            </a:r>
            <a:endParaRPr lang="en-US" sz="1600">
              <a:latin typeface="Arial"/>
            </a:endParaRPr>
          </a:p>
          <a:p>
            <a:pPr marL="125730" indent="-99060"/>
            <a:r>
              <a:rPr lang="en-US" sz="1600">
                <a:solidFill>
                  <a:srgbClr val="000000"/>
                </a:solidFill>
                <a:latin typeface="Arial"/>
                <a:ea typeface="Arial"/>
                <a:cs typeface="Arial"/>
              </a:rPr>
              <a:t>   </a:t>
            </a:r>
            <a:r>
              <a:rPr lang="en-US" sz="1600" b="0" i="0" u="none" strike="noStrike" baseline="0">
                <a:solidFill>
                  <a:srgbClr val="000000"/>
                </a:solidFill>
                <a:latin typeface="Arial"/>
                <a:ea typeface="Arial"/>
                <a:cs typeface="Arial"/>
              </a:rPr>
              <a:t> Welcome and Purpose Setting</a:t>
            </a:r>
            <a:r>
              <a:rPr lang="en-US" sz="1600" b="0" i="0">
                <a:solidFill>
                  <a:srgbClr val="000000"/>
                </a:solidFill>
                <a:latin typeface="Arial"/>
                <a:ea typeface="Arial"/>
                <a:cs typeface="Arial"/>
              </a:rPr>
              <a:t>​</a:t>
            </a:r>
          </a:p>
          <a:p>
            <a:pPr marL="125730" indent="-99060"/>
            <a:r>
              <a:rPr lang="en-US" sz="1600">
                <a:solidFill>
                  <a:srgbClr val="000000"/>
                </a:solidFill>
                <a:latin typeface="Arial"/>
                <a:ea typeface="Arial"/>
                <a:cs typeface="Arial"/>
              </a:rPr>
              <a:t>   </a:t>
            </a:r>
            <a:r>
              <a:rPr lang="en-US" sz="1600" b="0" i="0" u="none" strike="noStrike" baseline="0">
                <a:solidFill>
                  <a:srgbClr val="000000"/>
                </a:solidFill>
                <a:latin typeface="Arial"/>
                <a:ea typeface="Arial"/>
                <a:cs typeface="Arial"/>
              </a:rPr>
              <a:t> Intro to Case Study</a:t>
            </a:r>
            <a:r>
              <a:rPr lang="en-US" sz="1600" b="0" i="0">
                <a:solidFill>
                  <a:srgbClr val="000000"/>
                </a:solidFill>
                <a:latin typeface="Arial"/>
                <a:ea typeface="Arial"/>
                <a:cs typeface="Arial"/>
              </a:rPr>
              <a:t>​</a:t>
            </a:r>
          </a:p>
          <a:p>
            <a:pPr marL="125730" indent="-99060"/>
            <a:r>
              <a:rPr lang="en-US" sz="1600">
                <a:solidFill>
                  <a:srgbClr val="000000"/>
                </a:solidFill>
                <a:latin typeface="Arial"/>
                <a:ea typeface="Arial"/>
                <a:cs typeface="Arial"/>
              </a:rPr>
              <a:t>   </a:t>
            </a:r>
            <a:r>
              <a:rPr lang="en-US" sz="1600" b="0" i="0" u="none" strike="noStrike" baseline="0">
                <a:solidFill>
                  <a:srgbClr val="000000"/>
                </a:solidFill>
                <a:latin typeface="Arial"/>
                <a:ea typeface="Arial"/>
                <a:cs typeface="Arial"/>
              </a:rPr>
              <a:t> Intro to Universal Supports</a:t>
            </a:r>
            <a:r>
              <a:rPr lang="en-US" sz="1600" b="0" i="0">
                <a:solidFill>
                  <a:srgbClr val="000000"/>
                </a:solidFill>
                <a:latin typeface="Arial"/>
                <a:ea typeface="Arial"/>
                <a:cs typeface="Arial"/>
              </a:rPr>
              <a:t>​</a:t>
            </a:r>
          </a:p>
          <a:p>
            <a:pPr marL="125730" indent="-99060"/>
            <a:r>
              <a:rPr lang="en-US" sz="1600">
                <a:solidFill>
                  <a:srgbClr val="000000"/>
                </a:solidFill>
                <a:latin typeface="Arial"/>
                <a:ea typeface="Arial"/>
                <a:cs typeface="Arial"/>
              </a:rPr>
              <a:t>   </a:t>
            </a:r>
            <a:r>
              <a:rPr lang="en-US" sz="1600" b="0" i="0" u="none" strike="noStrike" baseline="0">
                <a:solidFill>
                  <a:srgbClr val="000000"/>
                </a:solidFill>
                <a:latin typeface="Arial"/>
                <a:ea typeface="Arial"/>
                <a:cs typeface="Arial"/>
              </a:rPr>
              <a:t> Leadership &amp; Appropriate </a:t>
            </a:r>
            <a:r>
              <a:rPr lang="en-US" sz="1600">
                <a:solidFill>
                  <a:srgbClr val="000000"/>
                </a:solidFill>
                <a:latin typeface="Arial"/>
                <a:ea typeface="Arial"/>
                <a:cs typeface="Arial"/>
              </a:rPr>
              <a:t>Staffing</a:t>
            </a:r>
            <a:endParaRPr lang="en-US" sz="1600" b="0" i="0">
              <a:solidFill>
                <a:srgbClr val="000000"/>
              </a:solidFill>
              <a:latin typeface="Arial"/>
              <a:ea typeface="Arial"/>
              <a:cs typeface="Arial"/>
            </a:endParaRPr>
          </a:p>
          <a:p>
            <a:pPr marL="114300" indent="0" algn="l" rtl="0">
              <a:buNone/>
            </a:pPr>
            <a:r>
              <a:rPr lang="en-US" sz="1600" b="1" i="0" u="none" strike="noStrike" baseline="0">
                <a:solidFill>
                  <a:srgbClr val="000000"/>
                </a:solidFill>
                <a:latin typeface="Arial"/>
                <a:ea typeface="Segoe UI"/>
                <a:cs typeface="Segoe UI"/>
              </a:rPr>
              <a:t>9:05 - 9:15 am (Break)</a:t>
            </a:r>
            <a:r>
              <a:rPr lang="en-US" sz="1600" b="0" i="0">
                <a:solidFill>
                  <a:srgbClr val="000000"/>
                </a:solidFill>
                <a:latin typeface="Arial"/>
                <a:ea typeface="Segoe UI"/>
                <a:cs typeface="Segoe UI"/>
              </a:rPr>
              <a:t>​</a:t>
            </a:r>
          </a:p>
          <a:p>
            <a:pPr marL="114300" indent="0" algn="l" rtl="0">
              <a:buNone/>
            </a:pPr>
            <a:r>
              <a:rPr lang="en-US" sz="1600" b="1" i="0" u="none" strike="noStrike" baseline="0">
                <a:solidFill>
                  <a:srgbClr val="000000"/>
                </a:solidFill>
                <a:latin typeface="Arial"/>
                <a:ea typeface="Segoe UI"/>
                <a:cs typeface="Segoe UI"/>
              </a:rPr>
              <a:t>9:15 - 10:15 am</a:t>
            </a:r>
            <a:r>
              <a:rPr lang="en-US" sz="1600" b="0" i="0">
                <a:solidFill>
                  <a:srgbClr val="000000"/>
                </a:solidFill>
                <a:latin typeface="Arial"/>
                <a:ea typeface="Segoe UI"/>
                <a:cs typeface="Segoe UI"/>
              </a:rPr>
              <a:t>​</a:t>
            </a:r>
          </a:p>
          <a:p>
            <a:pPr marL="125730" indent="-99060"/>
            <a:r>
              <a:rPr lang="en-US" sz="1600">
                <a:solidFill>
                  <a:srgbClr val="000000"/>
                </a:solidFill>
                <a:latin typeface="Arial"/>
                <a:ea typeface="Arial"/>
                <a:cs typeface="Arial"/>
              </a:rPr>
              <a:t>   </a:t>
            </a:r>
            <a:r>
              <a:rPr lang="en-US" sz="1600" b="0" i="0" u="none" strike="noStrike" baseline="0">
                <a:solidFill>
                  <a:srgbClr val="000000"/>
                </a:solidFill>
                <a:latin typeface="Arial"/>
                <a:ea typeface="Arial"/>
                <a:cs typeface="Arial"/>
              </a:rPr>
              <a:t> Trauma Informed</a:t>
            </a:r>
            <a:r>
              <a:rPr lang="en-US" sz="1600" b="0" i="0">
                <a:solidFill>
                  <a:srgbClr val="000000"/>
                </a:solidFill>
                <a:latin typeface="Arial"/>
                <a:ea typeface="Arial"/>
                <a:cs typeface="Arial"/>
              </a:rPr>
              <a:t>​ Approaches</a:t>
            </a:r>
          </a:p>
          <a:p>
            <a:pPr marL="125730" indent="-99060"/>
            <a:r>
              <a:rPr lang="en-US" sz="1600">
                <a:solidFill>
                  <a:srgbClr val="000000"/>
                </a:solidFill>
                <a:latin typeface="Arial"/>
                <a:ea typeface="Arial"/>
                <a:cs typeface="Arial"/>
              </a:rPr>
              <a:t>   </a:t>
            </a:r>
            <a:r>
              <a:rPr lang="en-US" sz="1600" b="0" i="0" u="none" strike="noStrike" baseline="0">
                <a:solidFill>
                  <a:srgbClr val="000000"/>
                </a:solidFill>
                <a:latin typeface="Arial"/>
                <a:ea typeface="Arial"/>
                <a:cs typeface="Arial"/>
              </a:rPr>
              <a:t> Behavioral Health Awareness</a:t>
            </a:r>
            <a:r>
              <a:rPr lang="en-US" sz="1600" b="0" i="0">
                <a:solidFill>
                  <a:srgbClr val="000000"/>
                </a:solidFill>
                <a:latin typeface="Arial"/>
                <a:ea typeface="Arial"/>
                <a:cs typeface="Arial"/>
              </a:rPr>
              <a:t>​</a:t>
            </a:r>
          </a:p>
          <a:p>
            <a:pPr marL="114300" indent="0" algn="l" rtl="0">
              <a:buNone/>
            </a:pPr>
            <a:r>
              <a:rPr lang="en-US" sz="1600" b="1" i="0" u="none" strike="noStrike" baseline="0">
                <a:solidFill>
                  <a:srgbClr val="000000"/>
                </a:solidFill>
                <a:latin typeface="Arial"/>
                <a:ea typeface="Segoe UI"/>
                <a:cs typeface="Segoe UI"/>
              </a:rPr>
              <a:t>10:15 - 10:25 am (Break)</a:t>
            </a:r>
            <a:r>
              <a:rPr lang="en-US" sz="1600" b="0" i="0">
                <a:solidFill>
                  <a:srgbClr val="000000"/>
                </a:solidFill>
                <a:latin typeface="Arial"/>
                <a:ea typeface="Segoe UI"/>
                <a:cs typeface="Segoe UI"/>
              </a:rPr>
              <a:t>​</a:t>
            </a:r>
          </a:p>
          <a:p>
            <a:pPr marL="114300" indent="0" algn="l" rtl="0">
              <a:buNone/>
            </a:pPr>
            <a:r>
              <a:rPr lang="en-US" sz="1600" b="1" i="0" u="none" strike="noStrike" baseline="0">
                <a:solidFill>
                  <a:srgbClr val="000000"/>
                </a:solidFill>
                <a:latin typeface="Arial"/>
                <a:ea typeface="Segoe UI"/>
                <a:cs typeface="Segoe UI"/>
              </a:rPr>
              <a:t>10:25 - 11:30 am</a:t>
            </a:r>
            <a:r>
              <a:rPr lang="en-US" sz="1600" b="0" i="0">
                <a:solidFill>
                  <a:srgbClr val="000000"/>
                </a:solidFill>
                <a:latin typeface="Arial"/>
                <a:ea typeface="Segoe UI"/>
                <a:cs typeface="Segoe UI"/>
              </a:rPr>
              <a:t>​</a:t>
            </a:r>
          </a:p>
          <a:p>
            <a:pPr marL="125730" indent="-99060"/>
            <a:r>
              <a:rPr lang="en-US" sz="1600">
                <a:solidFill>
                  <a:srgbClr val="000000"/>
                </a:solidFill>
                <a:latin typeface="Arial"/>
                <a:ea typeface="Arial"/>
                <a:cs typeface="Arial"/>
              </a:rPr>
              <a:t>   </a:t>
            </a:r>
            <a:r>
              <a:rPr lang="en-US" sz="1600" b="0" i="0" u="none" strike="noStrike" baseline="0">
                <a:solidFill>
                  <a:srgbClr val="000000"/>
                </a:solidFill>
                <a:latin typeface="Arial"/>
                <a:ea typeface="Arial"/>
                <a:cs typeface="Arial"/>
              </a:rPr>
              <a:t> Bullying</a:t>
            </a:r>
            <a:r>
              <a:rPr lang="en-US" sz="1600">
                <a:solidFill>
                  <a:srgbClr val="000000"/>
                </a:solidFill>
                <a:latin typeface="Arial"/>
                <a:ea typeface="Arial"/>
                <a:cs typeface="Arial"/>
              </a:rPr>
              <a:t> and</a:t>
            </a:r>
            <a:r>
              <a:rPr lang="en-US" sz="1600" b="0" i="0">
                <a:solidFill>
                  <a:srgbClr val="000000"/>
                </a:solidFill>
                <a:latin typeface="Arial"/>
                <a:ea typeface="Arial"/>
                <a:cs typeface="Arial"/>
              </a:rPr>
              <a:t> </a:t>
            </a:r>
            <a:r>
              <a:rPr lang="en-US" sz="1600">
                <a:solidFill>
                  <a:srgbClr val="000000"/>
                </a:solidFill>
                <a:latin typeface="Arial"/>
                <a:ea typeface="Arial"/>
                <a:cs typeface="Arial"/>
              </a:rPr>
              <a:t>Suicide </a:t>
            </a:r>
            <a:r>
              <a:rPr lang="en-US" sz="1600" b="0" i="0">
                <a:solidFill>
                  <a:srgbClr val="000000"/>
                </a:solidFill>
                <a:latin typeface="Arial"/>
                <a:ea typeface="Arial"/>
                <a:cs typeface="Arial"/>
              </a:rPr>
              <a:t>Awareness</a:t>
            </a:r>
          </a:p>
          <a:p>
            <a:pPr marL="125730" indent="-99060"/>
            <a:r>
              <a:rPr lang="en-US" sz="1600">
                <a:solidFill>
                  <a:srgbClr val="000000"/>
                </a:solidFill>
                <a:latin typeface="Arial"/>
                <a:ea typeface="Arial"/>
                <a:cs typeface="Arial"/>
              </a:rPr>
              <a:t>   </a:t>
            </a:r>
            <a:r>
              <a:rPr lang="en-US" sz="1600" b="0" i="0" u="none" strike="noStrike" baseline="0">
                <a:solidFill>
                  <a:srgbClr val="000000"/>
                </a:solidFill>
                <a:latin typeface="Arial"/>
                <a:ea typeface="Arial"/>
                <a:cs typeface="Arial"/>
              </a:rPr>
              <a:t> Substance Use Awareness</a:t>
            </a:r>
            <a:r>
              <a:rPr lang="en-US" sz="1600" b="0" i="0">
                <a:solidFill>
                  <a:srgbClr val="000000"/>
                </a:solidFill>
                <a:latin typeface="Arial"/>
                <a:ea typeface="Arial"/>
                <a:cs typeface="Arial"/>
              </a:rPr>
              <a:t>​</a:t>
            </a:r>
          </a:p>
          <a:p>
            <a:pPr marL="114300" indent="0" algn="l" rtl="0">
              <a:buNone/>
            </a:pPr>
            <a:r>
              <a:rPr lang="en-US" sz="1600" b="1" i="0" u="none" strike="noStrike" baseline="0">
                <a:solidFill>
                  <a:srgbClr val="000000"/>
                </a:solidFill>
                <a:latin typeface="Arial"/>
                <a:ea typeface="Segoe UI"/>
                <a:cs typeface="Segoe UI"/>
              </a:rPr>
              <a:t>11:30 - 12:30 Lunch</a:t>
            </a:r>
            <a:endParaRPr lang="en-US" sz="1600"/>
          </a:p>
        </p:txBody>
      </p:sp>
      <p:sp>
        <p:nvSpPr>
          <p:cNvPr id="4" name="Text Placeholder 3">
            <a:extLst>
              <a:ext uri="{FF2B5EF4-FFF2-40B4-BE49-F238E27FC236}">
                <a16:creationId xmlns:a16="http://schemas.microsoft.com/office/drawing/2014/main" id="{77FE1DAA-40A4-4E27-3CA3-885C9D146879}"/>
              </a:ext>
            </a:extLst>
          </p:cNvPr>
          <p:cNvSpPr>
            <a:spLocks noGrp="1"/>
          </p:cNvSpPr>
          <p:nvPr>
            <p:ph type="body" idx="2"/>
          </p:nvPr>
        </p:nvSpPr>
        <p:spPr>
          <a:xfrm>
            <a:off x="7879978" y="383007"/>
            <a:ext cx="3931226" cy="5868398"/>
          </a:xfrm>
          <a:ln w="28575">
            <a:solidFill>
              <a:schemeClr val="accent1"/>
            </a:solidFill>
          </a:ln>
        </p:spPr>
        <p:txBody>
          <a:bodyPr wrap="square" anchor="t">
            <a:normAutofit/>
          </a:bodyPr>
          <a:lstStyle/>
          <a:p>
            <a:pPr marL="114300" indent="0">
              <a:lnSpc>
                <a:spcPct val="100000"/>
              </a:lnSpc>
              <a:spcBef>
                <a:spcPts val="0"/>
              </a:spcBef>
              <a:buNone/>
            </a:pPr>
            <a:r>
              <a:rPr lang="en-US" sz="1600" b="1">
                <a:solidFill>
                  <a:srgbClr val="000000"/>
                </a:solidFill>
                <a:latin typeface="Arial"/>
                <a:ea typeface="Segoe UI"/>
                <a:cs typeface="Arial"/>
              </a:rPr>
              <a:t>Part II:  Physical Safety</a:t>
            </a:r>
            <a:endParaRPr lang="en-US" sz="1600" b="1">
              <a:solidFill>
                <a:srgbClr val="000000"/>
              </a:solidFill>
              <a:latin typeface="Arial"/>
              <a:ea typeface="Segoe UI"/>
              <a:cs typeface="Segoe UI"/>
            </a:endParaRPr>
          </a:p>
          <a:p>
            <a:pPr marL="114300" indent="0">
              <a:lnSpc>
                <a:spcPct val="100000"/>
              </a:lnSpc>
              <a:spcBef>
                <a:spcPts val="0"/>
              </a:spcBef>
              <a:buNone/>
            </a:pPr>
            <a:r>
              <a:rPr lang="en-US" sz="1600" b="1">
                <a:solidFill>
                  <a:srgbClr val="000000"/>
                </a:solidFill>
                <a:latin typeface="Arial"/>
                <a:ea typeface="Segoe UI"/>
                <a:cs typeface="Arial"/>
              </a:rPr>
              <a:t>     &amp; Emergency Preparedness </a:t>
            </a:r>
          </a:p>
          <a:p>
            <a:pPr marL="114300" indent="0">
              <a:buNone/>
            </a:pPr>
            <a:r>
              <a:rPr lang="en-US" sz="1600" b="1" i="0" u="none" strike="noStrike" baseline="0">
                <a:solidFill>
                  <a:srgbClr val="000000"/>
                </a:solidFill>
                <a:latin typeface="Arial"/>
                <a:ea typeface="Segoe UI"/>
                <a:cs typeface="Segoe UI"/>
              </a:rPr>
              <a:t>12:30 - 12:45 pm </a:t>
            </a:r>
            <a:r>
              <a:rPr lang="en-US" sz="1600" b="0" i="0">
                <a:solidFill>
                  <a:srgbClr val="000000"/>
                </a:solidFill>
                <a:latin typeface="Arial"/>
                <a:ea typeface="Segoe UI"/>
                <a:cs typeface="Segoe UI"/>
              </a:rPr>
              <a:t>​</a:t>
            </a:r>
            <a:endParaRPr lang="en-US" sz="1600">
              <a:latin typeface="Arial"/>
            </a:endParaRPr>
          </a:p>
          <a:p>
            <a:r>
              <a:rPr lang="en-US" sz="1600" b="0" i="0" u="none" strike="noStrike" baseline="0">
                <a:solidFill>
                  <a:srgbClr val="000000"/>
                </a:solidFill>
                <a:latin typeface="Arial"/>
                <a:ea typeface="Segoe UI"/>
                <a:cs typeface="Segoe UI"/>
              </a:rPr>
              <a:t>Welcome </a:t>
            </a:r>
            <a:r>
              <a:rPr lang="en-US" sz="1600">
                <a:solidFill>
                  <a:srgbClr val="000000"/>
                </a:solidFill>
                <a:latin typeface="Arial"/>
                <a:ea typeface="Segoe UI"/>
                <a:cs typeface="Segoe UI"/>
              </a:rPr>
              <a:t>Back</a:t>
            </a:r>
            <a:r>
              <a:rPr lang="en-US" sz="1600" b="0" i="0" u="none" strike="noStrike" baseline="0">
                <a:solidFill>
                  <a:srgbClr val="000000"/>
                </a:solidFill>
                <a:latin typeface="Arial"/>
                <a:ea typeface="Segoe UI"/>
                <a:cs typeface="Segoe UI"/>
              </a:rPr>
              <a:t> and </a:t>
            </a:r>
            <a:r>
              <a:rPr lang="en-US" sz="1600">
                <a:solidFill>
                  <a:srgbClr val="000000"/>
                </a:solidFill>
                <a:latin typeface="Arial"/>
                <a:ea typeface="Segoe UI"/>
                <a:cs typeface="Segoe UI"/>
              </a:rPr>
              <a:t>Purpose Setting</a:t>
            </a:r>
            <a:endParaRPr lang="en-US" sz="1600" b="0" i="0">
              <a:solidFill>
                <a:srgbClr val="000000"/>
              </a:solidFill>
              <a:latin typeface="Arial"/>
              <a:ea typeface="Segoe UI"/>
              <a:cs typeface="Segoe UI"/>
            </a:endParaRPr>
          </a:p>
          <a:p>
            <a:pPr marL="114300" indent="0" rtl="0">
              <a:buNone/>
            </a:pPr>
            <a:r>
              <a:rPr lang="en-US" sz="1600" b="1" i="0" u="none" strike="noStrike" baseline="0">
                <a:solidFill>
                  <a:srgbClr val="000000"/>
                </a:solidFill>
                <a:latin typeface="Arial"/>
                <a:ea typeface="Segoe UI"/>
                <a:cs typeface="Segoe UI"/>
              </a:rPr>
              <a:t>12:45 - 1:45 pm</a:t>
            </a:r>
            <a:r>
              <a:rPr lang="en-US" sz="1600" b="0" i="0">
                <a:solidFill>
                  <a:srgbClr val="000000"/>
                </a:solidFill>
                <a:latin typeface="Arial"/>
                <a:ea typeface="Segoe UI"/>
                <a:cs typeface="Segoe UI"/>
              </a:rPr>
              <a:t>​</a:t>
            </a:r>
          </a:p>
          <a:p>
            <a:r>
              <a:rPr lang="en-US" sz="1600" b="0" i="0" u="none" strike="noStrike" baseline="0">
                <a:solidFill>
                  <a:srgbClr val="000000"/>
                </a:solidFill>
                <a:latin typeface="Arial"/>
                <a:ea typeface="Segoe UI"/>
                <a:cs typeface="Segoe UI"/>
              </a:rPr>
              <a:t>Situational </a:t>
            </a:r>
            <a:r>
              <a:rPr lang="en-US" sz="1600">
                <a:solidFill>
                  <a:srgbClr val="000000"/>
                </a:solidFill>
                <a:latin typeface="Arial"/>
                <a:ea typeface="Segoe UI"/>
                <a:cs typeface="Segoe UI"/>
              </a:rPr>
              <a:t>Awareness</a:t>
            </a:r>
          </a:p>
          <a:p>
            <a:r>
              <a:rPr lang="en-US" sz="1600">
                <a:solidFill>
                  <a:srgbClr val="000000"/>
                </a:solidFill>
                <a:latin typeface="Arial"/>
                <a:ea typeface="Segoe UI"/>
                <a:cs typeface="Segoe UI"/>
              </a:rPr>
              <a:t>Physical</a:t>
            </a:r>
            <a:r>
              <a:rPr lang="en-US" sz="1600" b="0" i="0" u="none" strike="noStrike" baseline="0">
                <a:solidFill>
                  <a:srgbClr val="000000"/>
                </a:solidFill>
                <a:latin typeface="Arial"/>
                <a:ea typeface="Segoe UI"/>
                <a:cs typeface="Segoe UI"/>
              </a:rPr>
              <a:t> Security/Assessments</a:t>
            </a:r>
            <a:r>
              <a:rPr lang="en-US" sz="1600" b="0" i="0">
                <a:solidFill>
                  <a:srgbClr val="000000"/>
                </a:solidFill>
                <a:latin typeface="Arial"/>
                <a:ea typeface="Segoe UI"/>
                <a:cs typeface="Segoe UI"/>
              </a:rPr>
              <a:t>​</a:t>
            </a:r>
          </a:p>
          <a:p>
            <a:pPr marL="114300" indent="0">
              <a:buNone/>
            </a:pPr>
            <a:r>
              <a:rPr lang="en-US" sz="1600" b="1" i="0" u="none" strike="noStrike" baseline="0">
                <a:solidFill>
                  <a:srgbClr val="000000"/>
                </a:solidFill>
                <a:latin typeface="+mn-lt"/>
                <a:ea typeface="Segoe UI"/>
                <a:cs typeface="Segoe UI"/>
              </a:rPr>
              <a:t>1:45</a:t>
            </a:r>
            <a:r>
              <a:rPr lang="en-US" sz="1600" b="1">
                <a:solidFill>
                  <a:srgbClr val="000000"/>
                </a:solidFill>
                <a:latin typeface="+mn-lt"/>
                <a:ea typeface="Segoe UI"/>
                <a:cs typeface="Segoe UI"/>
              </a:rPr>
              <a:t> </a:t>
            </a:r>
            <a:r>
              <a:rPr lang="en-US" sz="1600" b="1" i="0" u="none" strike="noStrike" baseline="0">
                <a:solidFill>
                  <a:srgbClr val="000000"/>
                </a:solidFill>
                <a:latin typeface="+mn-lt"/>
                <a:ea typeface="Segoe UI"/>
                <a:cs typeface="Segoe UI"/>
              </a:rPr>
              <a:t> - 1:55 pm (Break)</a:t>
            </a:r>
            <a:endParaRPr lang="en-US" sz="1600">
              <a:latin typeface="+mn-lt"/>
            </a:endParaRPr>
          </a:p>
          <a:p>
            <a:pPr marL="114300" indent="0" rtl="0">
              <a:buNone/>
            </a:pPr>
            <a:r>
              <a:rPr lang="en-US" sz="1600" b="1" i="0" u="none" strike="noStrike" baseline="0">
                <a:solidFill>
                  <a:srgbClr val="000000"/>
                </a:solidFill>
                <a:latin typeface="Arial"/>
                <a:ea typeface="Segoe UI"/>
                <a:cs typeface="Segoe UI"/>
              </a:rPr>
              <a:t>1:55 - 2:55 pm</a:t>
            </a:r>
            <a:r>
              <a:rPr lang="en-US" sz="1600" b="0" i="0">
                <a:solidFill>
                  <a:srgbClr val="000000"/>
                </a:solidFill>
                <a:latin typeface="Arial"/>
                <a:ea typeface="Segoe UI"/>
                <a:cs typeface="Segoe UI"/>
              </a:rPr>
              <a:t>​</a:t>
            </a:r>
          </a:p>
          <a:p>
            <a:r>
              <a:rPr lang="en-US" sz="1600" b="0" i="0" u="none" strike="noStrike" baseline="0">
                <a:solidFill>
                  <a:srgbClr val="000000"/>
                </a:solidFill>
                <a:latin typeface="Arial"/>
                <a:ea typeface="Segoe UI"/>
                <a:cs typeface="Segoe UI"/>
              </a:rPr>
              <a:t>Emergency </a:t>
            </a:r>
            <a:r>
              <a:rPr lang="en-US" sz="1600">
                <a:solidFill>
                  <a:srgbClr val="000000"/>
                </a:solidFill>
                <a:latin typeface="Arial"/>
                <a:ea typeface="Segoe UI"/>
                <a:cs typeface="Segoe UI"/>
              </a:rPr>
              <a:t>Prep</a:t>
            </a:r>
          </a:p>
          <a:p>
            <a:r>
              <a:rPr lang="en-US" sz="1600">
                <a:solidFill>
                  <a:srgbClr val="000000"/>
                </a:solidFill>
                <a:latin typeface="Arial"/>
                <a:ea typeface="Segoe UI"/>
                <a:cs typeface="Segoe UI"/>
              </a:rPr>
              <a:t>Coordination</a:t>
            </a:r>
            <a:r>
              <a:rPr lang="en-US" sz="1600" b="0" i="0" u="none" strike="noStrike" baseline="0">
                <a:solidFill>
                  <a:srgbClr val="000000"/>
                </a:solidFill>
                <a:latin typeface="Arial"/>
                <a:ea typeface="Segoe UI"/>
                <a:cs typeface="Segoe UI"/>
              </a:rPr>
              <a:t> with Law Enforcement</a:t>
            </a:r>
            <a:r>
              <a:rPr lang="en-US" sz="1600" b="0" i="0">
                <a:solidFill>
                  <a:srgbClr val="000000"/>
                </a:solidFill>
                <a:latin typeface="Arial"/>
                <a:ea typeface="Segoe UI"/>
                <a:cs typeface="Segoe UI"/>
              </a:rPr>
              <a:t>​</a:t>
            </a:r>
            <a:endParaRPr lang="en-US"/>
          </a:p>
          <a:p>
            <a:pPr marL="114300" indent="0" rtl="0">
              <a:buNone/>
            </a:pPr>
            <a:r>
              <a:rPr lang="en-US" sz="1600" b="1" i="0" u="none" strike="noStrike" baseline="0">
                <a:solidFill>
                  <a:srgbClr val="000000"/>
                </a:solidFill>
                <a:latin typeface="Arial"/>
                <a:ea typeface="Segoe UI"/>
                <a:cs typeface="Segoe UI"/>
              </a:rPr>
              <a:t>2:55 - 3:05 pm (Break)</a:t>
            </a:r>
            <a:r>
              <a:rPr lang="en-US" sz="1600" b="0" i="0">
                <a:solidFill>
                  <a:srgbClr val="000000"/>
                </a:solidFill>
                <a:latin typeface="Arial"/>
                <a:ea typeface="Segoe UI"/>
                <a:cs typeface="Segoe UI"/>
              </a:rPr>
              <a:t>​</a:t>
            </a:r>
          </a:p>
          <a:p>
            <a:pPr marL="114300" indent="0" rtl="0">
              <a:buNone/>
            </a:pPr>
            <a:r>
              <a:rPr lang="en-US" sz="1600" b="1" i="0" u="none" strike="noStrike" baseline="0">
                <a:solidFill>
                  <a:srgbClr val="000000"/>
                </a:solidFill>
                <a:latin typeface="Arial"/>
                <a:ea typeface="Segoe UI"/>
                <a:cs typeface="Segoe UI"/>
              </a:rPr>
              <a:t>3:05 - 4:00 pm </a:t>
            </a:r>
            <a:r>
              <a:rPr lang="en-US" sz="1600" b="0" i="0">
                <a:solidFill>
                  <a:srgbClr val="000000"/>
                </a:solidFill>
                <a:latin typeface="Arial"/>
                <a:ea typeface="Segoe UI"/>
                <a:cs typeface="Segoe UI"/>
              </a:rPr>
              <a:t>​</a:t>
            </a:r>
          </a:p>
          <a:p>
            <a:r>
              <a:rPr lang="en-US" sz="1600" b="0" i="0" u="none" strike="noStrike" baseline="0">
                <a:solidFill>
                  <a:srgbClr val="000000"/>
                </a:solidFill>
                <a:latin typeface="Arial"/>
                <a:ea typeface="Segoe UI"/>
                <a:cs typeface="Segoe UI"/>
              </a:rPr>
              <a:t>Emergency </a:t>
            </a:r>
            <a:r>
              <a:rPr lang="en-US" sz="1600">
                <a:solidFill>
                  <a:srgbClr val="000000"/>
                </a:solidFill>
                <a:latin typeface="Arial"/>
                <a:ea typeface="Segoe UI"/>
                <a:cs typeface="Segoe UI"/>
              </a:rPr>
              <a:t>Procedures</a:t>
            </a:r>
            <a:endParaRPr lang="en-US" sz="1600">
              <a:solidFill>
                <a:srgbClr val="000000"/>
              </a:solidFill>
            </a:endParaRPr>
          </a:p>
          <a:p>
            <a:r>
              <a:rPr lang="en-US" sz="1600">
                <a:solidFill>
                  <a:srgbClr val="000000"/>
                </a:solidFill>
                <a:latin typeface="Arial"/>
                <a:ea typeface="Segoe UI"/>
                <a:cs typeface="Segoe UI"/>
              </a:rPr>
              <a:t>Wrap</a:t>
            </a:r>
            <a:r>
              <a:rPr lang="en-US" sz="1600" b="0" i="0" u="none" strike="noStrike" baseline="0">
                <a:solidFill>
                  <a:srgbClr val="000000"/>
                </a:solidFill>
                <a:latin typeface="Arial"/>
                <a:ea typeface="Segoe UI"/>
                <a:cs typeface="Segoe UI"/>
              </a:rPr>
              <a:t> up</a:t>
            </a:r>
            <a:endParaRPr lang="en-US" sz="1600"/>
          </a:p>
        </p:txBody>
      </p:sp>
      <p:pic>
        <p:nvPicPr>
          <p:cNvPr id="5" name="Google Shape;114;p2" descr="Image result for pa commission on crime and delinquency logo">
            <a:extLst>
              <a:ext uri="{FF2B5EF4-FFF2-40B4-BE49-F238E27FC236}">
                <a16:creationId xmlns:a16="http://schemas.microsoft.com/office/drawing/2014/main" id="{86AC45F5-1026-7E44-CABE-A4914ED0264E}"/>
              </a:ext>
            </a:extLst>
          </p:cNvPr>
          <p:cNvPicPr preferRelativeResize="0"/>
          <p:nvPr/>
        </p:nvPicPr>
        <p:blipFill rotWithShape="1">
          <a:blip r:embed="rId3" cstate="email">
            <a:extLst>
              <a:ext uri="{28A0092B-C50C-407E-A947-70E740481C1C}">
                <a14:useLocalDpi xmlns:a14="http://schemas.microsoft.com/office/drawing/2010/main"/>
              </a:ext>
            </a:extLst>
          </a:blip>
          <a:stretch/>
        </p:blipFill>
        <p:spPr>
          <a:xfrm>
            <a:off x="183420" y="5837156"/>
            <a:ext cx="3153875" cy="818248"/>
          </a:xfrm>
          <a:prstGeom prst="rect">
            <a:avLst/>
          </a:prstGeom>
          <a:noFill/>
        </p:spPr>
      </p:pic>
    </p:spTree>
    <p:extLst>
      <p:ext uri="{BB962C8B-B14F-4D97-AF65-F5344CB8AC3E}">
        <p14:creationId xmlns:p14="http://schemas.microsoft.com/office/powerpoint/2010/main" val="4215754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useBgFill="1">
        <p:nvSpPr>
          <p:cNvPr id="259" name="Rectangle 25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Google Shape;253;p9"/>
          <p:cNvSpPr txBox="1">
            <a:spLocks noGrp="1"/>
          </p:cNvSpPr>
          <p:nvPr>
            <p:ph type="title"/>
          </p:nvPr>
        </p:nvSpPr>
        <p:spPr>
          <a:xfrm>
            <a:off x="575806" y="386930"/>
            <a:ext cx="11042920" cy="1188950"/>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sz="4000" b="1">
                <a:latin typeface="Arial"/>
              </a:rPr>
              <a:t>UNIVERSAL STRATEGIES AND SUPPORTS</a:t>
            </a:r>
            <a:endParaRPr lang="en-US" sz="4000">
              <a:latin typeface="Arial"/>
            </a:endParaRPr>
          </a:p>
        </p:txBody>
      </p:sp>
      <p:grpSp>
        <p:nvGrpSpPr>
          <p:cNvPr id="261" name="Group 26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62" name="Rectangle 26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5" name="Rectangle 26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Google Shape;254;p9"/>
          <p:cNvSpPr txBox="1">
            <a:spLocks noGrp="1"/>
          </p:cNvSpPr>
          <p:nvPr>
            <p:ph type="body" idx="1"/>
          </p:nvPr>
        </p:nvSpPr>
        <p:spPr>
          <a:xfrm>
            <a:off x="544618" y="2267057"/>
            <a:ext cx="10595224" cy="4082784"/>
          </a:xfrm>
          <a:prstGeom prst="rect">
            <a:avLst/>
          </a:prstGeom>
        </p:spPr>
        <p:txBody>
          <a:bodyPr spcFirstLastPara="1" lIns="91425" tIns="45700" rIns="91425" bIns="45700" anchor="ctr" anchorCtr="0">
            <a:normAutofit/>
          </a:bodyPr>
          <a:lstStyle/>
          <a:p>
            <a:pPr marL="0" lvl="1" indent="0">
              <a:spcBef>
                <a:spcPts val="0"/>
              </a:spcBef>
              <a:buSzPts val="2400"/>
              <a:buNone/>
            </a:pPr>
            <a:r>
              <a:rPr lang="en-US" sz="1800" b="1">
                <a:highlight>
                  <a:srgbClr val="FFFF00"/>
                </a:highlight>
                <a:latin typeface="Arial"/>
                <a:ea typeface="Arial"/>
                <a:cs typeface="Arial"/>
                <a:sym typeface="Arial"/>
              </a:rPr>
              <a:t>BIG IDEA: </a:t>
            </a:r>
            <a:r>
              <a:rPr lang="en-US" sz="1800" b="1">
                <a:latin typeface="Arial"/>
                <a:ea typeface="Arial"/>
                <a:cs typeface="Arial"/>
                <a:sym typeface="Arial"/>
              </a:rPr>
              <a:t>When children feel safe at school, they are more likely to develop trust in the teachers and staff who support them, when they trust in their teachers and other staff, they are more likely to act in a cooperative manner</a:t>
            </a:r>
            <a:r>
              <a:rPr lang="en-US" sz="1800">
                <a:latin typeface="Arial"/>
                <a:ea typeface="Arial"/>
                <a:cs typeface="Arial"/>
                <a:sym typeface="Arial"/>
              </a:rPr>
              <a:t>.</a:t>
            </a:r>
          </a:p>
          <a:p>
            <a:pPr marL="0" lvl="1" indent="0">
              <a:spcBef>
                <a:spcPts val="0"/>
              </a:spcBef>
              <a:buSzPts val="2400"/>
              <a:buNone/>
            </a:pPr>
            <a:endParaRPr lang="en-US" sz="1800">
              <a:latin typeface="Arial"/>
              <a:ea typeface="Arial"/>
              <a:cs typeface="Arial"/>
            </a:endParaRPr>
          </a:p>
          <a:p>
            <a:pPr marL="0" lvl="1" indent="0" rtl="0">
              <a:spcBef>
                <a:spcPts val="0"/>
              </a:spcBef>
              <a:spcAft>
                <a:spcPts val="0"/>
              </a:spcAft>
              <a:buClr>
                <a:schemeClr val="dk1"/>
              </a:buClr>
              <a:buSzPts val="2400"/>
              <a:buNone/>
            </a:pPr>
            <a:r>
              <a:rPr lang="en-US" sz="1800">
                <a:latin typeface="Arial"/>
                <a:ea typeface="Arial"/>
                <a:cs typeface="Arial"/>
                <a:sym typeface="Arial"/>
              </a:rPr>
              <a:t>Positive, connected </a:t>
            </a:r>
            <a:r>
              <a:rPr lang="en-US" sz="1800" b="1">
                <a:highlight>
                  <a:srgbClr val="FFFF00"/>
                </a:highlight>
                <a:latin typeface="Arial"/>
                <a:ea typeface="Arial"/>
                <a:cs typeface="Arial"/>
                <a:sym typeface="Arial"/>
              </a:rPr>
              <a:t>School Climate</a:t>
            </a:r>
            <a:r>
              <a:rPr lang="en-US" sz="1800" b="1">
                <a:latin typeface="Arial"/>
                <a:ea typeface="Arial"/>
                <a:cs typeface="Arial"/>
                <a:sym typeface="Arial"/>
              </a:rPr>
              <a:t>:</a:t>
            </a:r>
            <a:endParaRPr lang="en-US" sz="1800">
              <a:latin typeface="Arial"/>
              <a:ea typeface="Arial"/>
              <a:cs typeface="Arial"/>
            </a:endParaRPr>
          </a:p>
          <a:p>
            <a:pPr marL="0" lvl="1" indent="0">
              <a:spcBef>
                <a:spcPts val="0"/>
              </a:spcBef>
              <a:buSzPts val="2400"/>
              <a:buNone/>
            </a:pPr>
            <a:endParaRPr lang="en-US" sz="1800">
              <a:latin typeface="Arial"/>
              <a:cs typeface="Arial"/>
            </a:endParaRPr>
          </a:p>
          <a:p>
            <a:pPr marL="457200" lvl="0" indent="-342900" rtl="0">
              <a:spcBef>
                <a:spcPts val="0"/>
              </a:spcBef>
              <a:spcAft>
                <a:spcPts val="0"/>
              </a:spcAft>
              <a:buSzPts val="1800"/>
            </a:pPr>
            <a:r>
              <a:rPr lang="en-US" sz="2000">
                <a:latin typeface="Arial"/>
                <a:ea typeface="Arial"/>
                <a:cs typeface="Arial"/>
                <a:sym typeface="Arial"/>
              </a:rPr>
              <a:t>Combats bullying and harassment</a:t>
            </a:r>
            <a:endParaRPr lang="en-US" sz="2000">
              <a:latin typeface="Arial"/>
              <a:ea typeface="Arial"/>
              <a:cs typeface="Arial"/>
            </a:endParaRPr>
          </a:p>
          <a:p>
            <a:pPr>
              <a:spcBef>
                <a:spcPts val="0"/>
              </a:spcBef>
            </a:pPr>
            <a:r>
              <a:rPr lang="en-US" sz="2000">
                <a:latin typeface="Arial"/>
                <a:ea typeface="Arial"/>
                <a:cs typeface="Arial"/>
                <a:sym typeface="Arial"/>
              </a:rPr>
              <a:t>Creates conditions for students to feel safe and to trust school adults</a:t>
            </a:r>
            <a:endParaRPr lang="en-US" sz="2000">
              <a:latin typeface="Arial"/>
              <a:ea typeface="Arial"/>
              <a:cs typeface="Arial"/>
            </a:endParaRPr>
          </a:p>
          <a:p>
            <a:pPr marL="457200" lvl="0" indent="-342900">
              <a:spcBef>
                <a:spcPts val="0"/>
              </a:spcBef>
              <a:spcAft>
                <a:spcPts val="0"/>
              </a:spcAft>
              <a:buSzPts val="1800"/>
            </a:pPr>
            <a:r>
              <a:rPr lang="en-US" sz="2000">
                <a:latin typeface="Arial"/>
                <a:ea typeface="Arial"/>
                <a:cs typeface="Arial"/>
                <a:sym typeface="Arial"/>
              </a:rPr>
              <a:t>Increases engagement and cooperativeness</a:t>
            </a:r>
            <a:endParaRPr lang="en-US" sz="2000">
              <a:latin typeface="Arial"/>
              <a:ea typeface="Arial"/>
              <a:cs typeface="Arial"/>
            </a:endParaRPr>
          </a:p>
          <a:p>
            <a:pPr marL="0" lvl="0" indent="0" rtl="0">
              <a:spcBef>
                <a:spcPts val="1200"/>
              </a:spcBef>
              <a:spcAft>
                <a:spcPts val="0"/>
              </a:spcAft>
              <a:buSzPts val="1100"/>
              <a:buNone/>
            </a:pPr>
            <a:endParaRPr lang="en-US" sz="1800" b="1">
              <a:highlight>
                <a:srgbClr val="FFFF00"/>
              </a:highlight>
              <a:latin typeface="Arial"/>
              <a:ea typeface="Arial"/>
              <a:cs typeface="Arial"/>
            </a:endParaRPr>
          </a:p>
          <a:p>
            <a:pPr marL="0" lvl="0" indent="0" rtl="0">
              <a:spcBef>
                <a:spcPts val="1200"/>
              </a:spcBef>
              <a:spcAft>
                <a:spcPts val="0"/>
              </a:spcAft>
              <a:buNone/>
            </a:pPr>
            <a:endParaRPr lang="en-US" sz="1700">
              <a:latin typeface="Arial"/>
              <a:ea typeface="Arial"/>
              <a:cs typeface="Arial"/>
              <a:sym typeface="Arial"/>
            </a:endParaRPr>
          </a:p>
        </p:txBody>
      </p:sp>
      <p:pic>
        <p:nvPicPr>
          <p:cNvPr id="3" name="Google Shape;139;p5" descr="Image result for pa commission on crime and delinquency logo">
            <a:extLst>
              <a:ext uri="{FF2B5EF4-FFF2-40B4-BE49-F238E27FC236}">
                <a16:creationId xmlns:a16="http://schemas.microsoft.com/office/drawing/2014/main" id="{188A594D-D2CD-332F-2B6E-42D9B077E9CD}"/>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13195" y="6379042"/>
            <a:ext cx="1629840" cy="481647"/>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C2461F-2A3C-B14D-A8ED-FC6C35D110E6}"/>
              </a:ext>
            </a:extLst>
          </p:cNvPr>
          <p:cNvSpPr txBox="1"/>
          <p:nvPr/>
        </p:nvSpPr>
        <p:spPr>
          <a:xfrm>
            <a:off x="1295401" y="1552795"/>
            <a:ext cx="2743200" cy="3970318"/>
          </a:xfrm>
          <a:prstGeom prst="rect">
            <a:avLst/>
          </a:prstGeom>
          <a:solidFill>
            <a:schemeClr val="accent5">
              <a:lumMod val="20000"/>
              <a:lumOff val="80000"/>
            </a:schemeClr>
          </a:solidFill>
        </p:spPr>
        <p:txBody>
          <a:bodyPr wrap="square">
            <a:spAutoFit/>
          </a:bodyPr>
          <a:lstStyle/>
          <a:p>
            <a:pPr marR="0" lvl="0" algn="ctr">
              <a:spcBef>
                <a:spcPts val="0"/>
              </a:spcBef>
              <a:spcAft>
                <a:spcPts val="0"/>
              </a:spcAft>
              <a:buSzPts val="1100"/>
            </a:pPr>
            <a:endParaRPr lang="en-US" sz="180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marR="0" lvl="0" algn="ctr">
              <a:spcBef>
                <a:spcPts val="0"/>
              </a:spcBef>
              <a:spcAft>
                <a:spcPts val="0"/>
              </a:spcAft>
              <a:buSzPts val="1100"/>
            </a:pPr>
            <a:r>
              <a:rPr lang="en-US" sz="1800">
                <a:solidFill>
                  <a:srgbClr val="333333"/>
                </a:solidFill>
                <a:effectLst/>
                <a:latin typeface="Arial" panose="020B0604020202020204" pitchFamily="34" charset="0"/>
                <a:ea typeface="Times New Roman" panose="02020603050405020304" pitchFamily="18" charset="0"/>
                <a:cs typeface="Arial" panose="020B0604020202020204" pitchFamily="34" charset="0"/>
              </a:rPr>
              <a:t>This course provides leading practices and resources to assist elementary and secondary schools, institutions of higher education, and houses of worship in developing emergency plans for preparing for, responding to, and recovering from mass casualty incidents.</a:t>
            </a:r>
          </a:p>
          <a:p>
            <a:pPr marR="0" lvl="0" algn="ctr">
              <a:spcBef>
                <a:spcPts val="0"/>
              </a:spcBef>
              <a:spcAft>
                <a:spcPts val="0"/>
              </a:spcAft>
              <a:buSzPts val="1100"/>
            </a:pPr>
            <a:endParaRPr lang="en-US" sz="180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D2130FDF-A35C-0910-44C9-39DE5B411041}"/>
              </a:ext>
            </a:extLst>
          </p:cNvPr>
          <p:cNvSpPr txBox="1"/>
          <p:nvPr/>
        </p:nvSpPr>
        <p:spPr>
          <a:xfrm>
            <a:off x="4724400" y="1552795"/>
            <a:ext cx="2743200" cy="3139321"/>
          </a:xfrm>
          <a:prstGeom prst="rect">
            <a:avLst/>
          </a:prstGeom>
          <a:solidFill>
            <a:schemeClr val="accent5">
              <a:lumMod val="20000"/>
              <a:lumOff val="80000"/>
            </a:schemeClr>
          </a:solidFill>
        </p:spPr>
        <p:txBody>
          <a:bodyPr wrap="square">
            <a:spAutoFit/>
          </a:bodyPr>
          <a:lstStyle/>
          <a:p>
            <a:pPr marR="0" lvl="0">
              <a:spcBef>
                <a:spcPts val="0"/>
              </a:spcBef>
              <a:spcAft>
                <a:spcPts val="0"/>
              </a:spcAft>
              <a:buSzPts val="1100"/>
            </a:pPr>
            <a:endParaRPr lang="en-US" sz="180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marR="0" lvl="0" algn="ctr">
              <a:spcBef>
                <a:spcPts val="0"/>
              </a:spcBef>
              <a:spcAft>
                <a:spcPts val="0"/>
              </a:spcAft>
              <a:buSzPts val="1100"/>
            </a:pPr>
            <a:r>
              <a:rPr lang="en-US" sz="1800">
                <a:solidFill>
                  <a:srgbClr val="333333"/>
                </a:solidFill>
                <a:effectLst/>
                <a:latin typeface="Arial" panose="020B0604020202020204" pitchFamily="34" charset="0"/>
                <a:ea typeface="Times New Roman" panose="02020603050405020304" pitchFamily="18" charset="0"/>
                <a:cs typeface="Arial" panose="020B0604020202020204" pitchFamily="34" charset="0"/>
              </a:rPr>
              <a:t>This course provides an overview of the National Incident Management System (NIMS). The course provides learners with a basic understanding of NIMS concepts, principles, and components.</a:t>
            </a:r>
          </a:p>
          <a:p>
            <a:pPr marR="0" lvl="0" algn="ctr">
              <a:spcBef>
                <a:spcPts val="0"/>
              </a:spcBef>
              <a:spcAft>
                <a:spcPts val="0"/>
              </a:spcAft>
              <a:buSzPts val="1100"/>
            </a:pPr>
            <a:endParaRPr lang="en-US" sz="180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3B720F39-79EA-FB97-D85E-5C703A237568}"/>
              </a:ext>
            </a:extLst>
          </p:cNvPr>
          <p:cNvSpPr txBox="1"/>
          <p:nvPr/>
        </p:nvSpPr>
        <p:spPr>
          <a:xfrm>
            <a:off x="8153399" y="1552795"/>
            <a:ext cx="2743200" cy="3693319"/>
          </a:xfrm>
          <a:prstGeom prst="rect">
            <a:avLst/>
          </a:prstGeom>
          <a:solidFill>
            <a:schemeClr val="accent5">
              <a:lumMod val="20000"/>
              <a:lumOff val="80000"/>
            </a:schemeClr>
          </a:solidFill>
        </p:spPr>
        <p:txBody>
          <a:bodyPr wrap="square">
            <a:spAutoFit/>
          </a:bodyPr>
          <a:lstStyle/>
          <a:p>
            <a:pPr algn="ctr">
              <a:buSzPts val="1100"/>
            </a:pPr>
            <a:endParaRPr lang="en-US" sz="180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algn="ctr">
              <a:buSzPts val="1100"/>
            </a:pPr>
            <a:r>
              <a:rPr lang="en-US" sz="1800">
                <a:solidFill>
                  <a:srgbClr val="333333"/>
                </a:solidFill>
                <a:effectLst/>
                <a:latin typeface="Arial" panose="020B0604020202020204" pitchFamily="34" charset="0"/>
                <a:ea typeface="Times New Roman" panose="02020603050405020304" pitchFamily="18" charset="0"/>
                <a:cs typeface="Arial" panose="020B0604020202020204" pitchFamily="34" charset="0"/>
              </a:rPr>
              <a:t>The goal of the course is to provide guidance for the whole community. Within this broad audience, the National Response Framework focuses especially on those who are involved in delivering and applying the response core capabilities.</a:t>
            </a:r>
            <a:endParaRPr lang="en-US" sz="1800">
              <a:effectLst/>
              <a:latin typeface="Arial" panose="020B0604020202020204" pitchFamily="34" charset="0"/>
              <a:ea typeface="Times New Roman" panose="02020603050405020304" pitchFamily="18" charset="0"/>
              <a:cs typeface="Arial" panose="020B0604020202020204" pitchFamily="34" charset="0"/>
            </a:endParaRPr>
          </a:p>
          <a:p>
            <a:pPr marR="0" lvl="0" algn="ctr">
              <a:spcBef>
                <a:spcPts val="0"/>
              </a:spcBef>
              <a:spcAft>
                <a:spcPts val="0"/>
              </a:spcAft>
              <a:buSzPts val="1100"/>
            </a:pPr>
            <a:endParaRPr lang="en-US" sz="180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a:extLst>
              <a:ext uri="{FF2B5EF4-FFF2-40B4-BE49-F238E27FC236}">
                <a16:creationId xmlns:a16="http://schemas.microsoft.com/office/drawing/2014/main" id="{7BF788A5-0F85-959A-3B07-4A9E1F82B3F1}"/>
              </a:ext>
            </a:extLst>
          </p:cNvPr>
          <p:cNvSpPr/>
          <p:nvPr/>
        </p:nvSpPr>
        <p:spPr>
          <a:xfrm>
            <a:off x="1295401" y="869565"/>
            <a:ext cx="2743199" cy="845463"/>
          </a:xfrm>
          <a:prstGeom prst="rect">
            <a:avLst/>
          </a:prstGeom>
          <a:solidFill>
            <a:schemeClr val="accent1">
              <a:lumMod val="50000"/>
            </a:schemeClr>
          </a:solidFill>
          <a:effectLst>
            <a:glow rad="207782">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IS-360</a:t>
            </a:r>
            <a:endParaRPr lang="en-US" sz="28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23592D4E-06EA-AAC7-B3B9-647A90C9B044}"/>
              </a:ext>
            </a:extLst>
          </p:cNvPr>
          <p:cNvSpPr/>
          <p:nvPr/>
        </p:nvSpPr>
        <p:spPr>
          <a:xfrm>
            <a:off x="4724399" y="869565"/>
            <a:ext cx="2743199" cy="845463"/>
          </a:xfrm>
          <a:prstGeom prst="rect">
            <a:avLst/>
          </a:prstGeom>
          <a:solidFill>
            <a:schemeClr val="accent1">
              <a:lumMod val="50000"/>
            </a:schemeClr>
          </a:solidFill>
          <a:effectLst>
            <a:glow rad="215041">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IS-700.B</a:t>
            </a:r>
            <a:endParaRPr lang="en-US" sz="280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31139965-CAE3-E7A3-B4FD-BE515BCF4A7E}"/>
              </a:ext>
            </a:extLst>
          </p:cNvPr>
          <p:cNvSpPr/>
          <p:nvPr/>
        </p:nvSpPr>
        <p:spPr>
          <a:xfrm>
            <a:off x="8153400" y="869564"/>
            <a:ext cx="2743199" cy="845463"/>
          </a:xfrm>
          <a:prstGeom prst="rect">
            <a:avLst/>
          </a:prstGeom>
          <a:solidFill>
            <a:schemeClr val="accent1">
              <a:lumMod val="50000"/>
            </a:schemeClr>
          </a:solidFill>
          <a:effectLst>
            <a:glow rad="211168">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IS-800.D</a:t>
            </a:r>
            <a:endParaRPr lang="en-US" sz="2800">
              <a:solidFill>
                <a:schemeClr val="bg1"/>
              </a:solidFill>
              <a:latin typeface="Arial" panose="020B0604020202020204" pitchFamily="34" charset="0"/>
              <a:cs typeface="Arial" panose="020B0604020202020204" pitchFamily="34" charset="0"/>
            </a:endParaRPr>
          </a:p>
        </p:txBody>
      </p:sp>
      <p:pic>
        <p:nvPicPr>
          <p:cNvPr id="2" name="Google Shape;106;p1">
            <a:extLst>
              <a:ext uri="{FF2B5EF4-FFF2-40B4-BE49-F238E27FC236}">
                <a16:creationId xmlns:a16="http://schemas.microsoft.com/office/drawing/2014/main" id="{9EFFE035-1B1C-BADB-AB8A-093C9EC17591}"/>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52846956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49DE3B-98F9-F12E-9F91-FBDD1B49E918}"/>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latin typeface="+mn-lt"/>
              </a:rPr>
              <a:t>Laws relevant to Emergency Planning</a:t>
            </a:r>
          </a:p>
        </p:txBody>
      </p:sp>
      <p:pic>
        <p:nvPicPr>
          <p:cNvPr id="6" name="Google Shape;106;p1">
            <a:extLst>
              <a:ext uri="{FF2B5EF4-FFF2-40B4-BE49-F238E27FC236}">
                <a16:creationId xmlns:a16="http://schemas.microsoft.com/office/drawing/2014/main" id="{A38C33A2-CB74-718D-6DD3-44660D6487B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graphicFrame>
        <p:nvGraphicFramePr>
          <p:cNvPr id="20" name="Text Placeholder 2">
            <a:extLst>
              <a:ext uri="{FF2B5EF4-FFF2-40B4-BE49-F238E27FC236}">
                <a16:creationId xmlns:a16="http://schemas.microsoft.com/office/drawing/2014/main" id="{0468878F-1906-6A10-D8D1-EC763C4487F4}"/>
              </a:ext>
            </a:extLst>
          </p:cNvPr>
          <p:cNvGraphicFramePr/>
          <p:nvPr>
            <p:extLst>
              <p:ext uri="{D42A27DB-BD31-4B8C-83A1-F6EECF244321}">
                <p14:modId xmlns:p14="http://schemas.microsoft.com/office/powerpoint/2010/main" val="208092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4970438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Sleep loss affects how paramedics and health-care workers respond to  patients' feelings">
            <a:extLst>
              <a:ext uri="{FF2B5EF4-FFF2-40B4-BE49-F238E27FC236}">
                <a16:creationId xmlns:a16="http://schemas.microsoft.com/office/drawing/2014/main" id="{1366B1C8-20A4-2AB9-A300-C77F7EE1C18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2463" y="3065908"/>
            <a:ext cx="5942257" cy="38160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irst Responder | Sports Injuries | Henry Ford Health - Detroit, MI">
            <a:extLst>
              <a:ext uri="{FF2B5EF4-FFF2-40B4-BE49-F238E27FC236}">
                <a16:creationId xmlns:a16="http://schemas.microsoft.com/office/drawing/2014/main" id="{123F7380-5CEC-8A3B-E513-259599C94B1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156" y="-4653"/>
            <a:ext cx="5006574" cy="35377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st Responder Discount | Liberty University">
            <a:extLst>
              <a:ext uri="{FF2B5EF4-FFF2-40B4-BE49-F238E27FC236}">
                <a16:creationId xmlns:a16="http://schemas.microsoft.com/office/drawing/2014/main" id="{C89B10EF-A06D-2688-B40A-A00C54F11242}"/>
              </a:ext>
            </a:extLst>
          </p:cNvPr>
          <p:cNvPicPr>
            <a:picLocks noChangeAspect="1" noChangeArrowheads="1"/>
          </p:cNvPicPr>
          <p:nvPr/>
        </p:nvPicPr>
        <p:blipFill>
          <a:blip r:embed="rId5" cstate="email">
            <a:alphaModFix amt="92000"/>
            <a:extLst>
              <a:ext uri="{28A0092B-C50C-407E-A947-70E740481C1C}">
                <a14:useLocalDpi xmlns:a14="http://schemas.microsoft.com/office/drawing/2010/main"/>
              </a:ext>
            </a:extLst>
          </a:blip>
          <a:srcRect/>
          <a:stretch>
            <a:fillRect/>
          </a:stretch>
        </p:blipFill>
        <p:spPr bwMode="auto">
          <a:xfrm>
            <a:off x="-39604" y="2766878"/>
            <a:ext cx="6499660" cy="4333106"/>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106;p1">
            <a:extLst>
              <a:ext uri="{FF2B5EF4-FFF2-40B4-BE49-F238E27FC236}">
                <a16:creationId xmlns:a16="http://schemas.microsoft.com/office/drawing/2014/main" id="{B881B834-843A-981A-D2DE-3333E58F9BEF}"/>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423550" y="6286415"/>
            <a:ext cx="1766612" cy="570317"/>
          </a:xfrm>
          <a:prstGeom prst="rect">
            <a:avLst/>
          </a:prstGeom>
          <a:noFill/>
          <a:ln>
            <a:noFill/>
          </a:ln>
        </p:spPr>
      </p:pic>
      <p:pic>
        <p:nvPicPr>
          <p:cNvPr id="1032" name="Picture 8" descr="Honoring Our Nation's First Responders | U.S. Department of Commerce">
            <a:extLst>
              <a:ext uri="{FF2B5EF4-FFF2-40B4-BE49-F238E27FC236}">
                <a16:creationId xmlns:a16="http://schemas.microsoft.com/office/drawing/2014/main" id="{77938BF3-DB42-6F55-8DE2-1BD7AA30D6F1}"/>
              </a:ext>
            </a:extLst>
          </p:cNvPr>
          <p:cNvPicPr>
            <a:picLocks noChangeAspect="1" noChangeArrowheads="1"/>
          </p:cNvPicPr>
          <p:nvPr/>
        </p:nvPicPr>
        <p:blipFill>
          <a:blip r:embed="rId7">
            <a:alphaModFix/>
            <a:extLst>
              <a:ext uri="{28A0092B-C50C-407E-A947-70E740481C1C}">
                <a14:useLocalDpi xmlns:a14="http://schemas.microsoft.com/office/drawing/2010/main"/>
              </a:ext>
            </a:extLst>
          </a:blip>
          <a:srcRect/>
          <a:stretch>
            <a:fillRect/>
          </a:stretch>
        </p:blipFill>
        <p:spPr bwMode="auto">
          <a:xfrm>
            <a:off x="3077137" y="-14177"/>
            <a:ext cx="9137583" cy="3080084"/>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p1">
            <a:extLst>
              <a:ext uri="{FF2B5EF4-FFF2-40B4-BE49-F238E27FC236}">
                <a16:creationId xmlns:a16="http://schemas.microsoft.com/office/drawing/2014/main" id="{B6556D08-407B-EBA5-E9FA-7E4E50AD6727}"/>
              </a:ext>
            </a:extLst>
          </p:cNvPr>
          <p:cNvSpPr/>
          <p:nvPr/>
        </p:nvSpPr>
        <p:spPr>
          <a:xfrm>
            <a:off x="-17038" y="2716132"/>
            <a:ext cx="12207200" cy="1425735"/>
          </a:xfrm>
          <a:prstGeom prst="rect">
            <a:avLst/>
          </a:prstGeom>
          <a:solidFill>
            <a:srgbClr val="222A35">
              <a:alpha val="62048"/>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5" name="Subtitle 4">
            <a:extLst>
              <a:ext uri="{FF2B5EF4-FFF2-40B4-BE49-F238E27FC236}">
                <a16:creationId xmlns:a16="http://schemas.microsoft.com/office/drawing/2014/main" id="{8C7039A8-527B-CB15-22D9-431E5ACB3738}"/>
              </a:ext>
            </a:extLst>
          </p:cNvPr>
          <p:cNvSpPr>
            <a:spLocks noGrp="1"/>
          </p:cNvSpPr>
          <p:nvPr>
            <p:ph type="subTitle" idx="1"/>
          </p:nvPr>
        </p:nvSpPr>
        <p:spPr>
          <a:xfrm>
            <a:off x="173546" y="2788890"/>
            <a:ext cx="12192000" cy="438912"/>
          </a:xfrm>
          <a:noFill/>
        </p:spPr>
        <p:txBody>
          <a:bodyPr>
            <a:noAutofit/>
          </a:bodyPr>
          <a:lstStyle/>
          <a:p>
            <a:pPr>
              <a:lnSpc>
                <a:spcPct val="100000"/>
              </a:lnSpc>
            </a:pPr>
            <a:r>
              <a:rPr lang="en-US" sz="3200" b="1">
                <a:solidFill>
                  <a:schemeClr val="bg1"/>
                </a:solidFill>
                <a:latin typeface="Arial" panose="020B0604020202020204" pitchFamily="34" charset="0"/>
                <a:cs typeface="Arial" panose="020B0604020202020204" pitchFamily="34" charset="0"/>
              </a:rPr>
              <a:t>Coordination &amp; Communication with Law Enforcement and Emergency Personnel</a:t>
            </a:r>
          </a:p>
        </p:txBody>
      </p:sp>
    </p:spTree>
    <p:extLst>
      <p:ext uri="{BB962C8B-B14F-4D97-AF65-F5344CB8AC3E}">
        <p14:creationId xmlns:p14="http://schemas.microsoft.com/office/powerpoint/2010/main" val="263147747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AE8763-F20F-E52A-47E8-EBB0FC4688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Google Shape;106;p1">
            <a:extLst>
              <a:ext uri="{FF2B5EF4-FFF2-40B4-BE49-F238E27FC236}">
                <a16:creationId xmlns:a16="http://schemas.microsoft.com/office/drawing/2014/main" id="{17D2C1C1-4C1E-096C-09B3-92BCCF41523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415279321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A6097-D23D-9EFF-105C-CBD6BD3BD2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0162" cy="6856966"/>
          </a:xfrm>
          <a:prstGeom prst="rect">
            <a:avLst/>
          </a:prstGeom>
        </p:spPr>
      </p:pic>
      <p:pic>
        <p:nvPicPr>
          <p:cNvPr id="6" name="Google Shape;106;p1">
            <a:extLst>
              <a:ext uri="{FF2B5EF4-FFF2-40B4-BE49-F238E27FC236}">
                <a16:creationId xmlns:a16="http://schemas.microsoft.com/office/drawing/2014/main" id="{B22194C3-D86F-9B8D-605D-E86566CB43F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27403117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BB3538-42CF-0EB2-B52A-06B22CE16D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0162" cy="6856966"/>
          </a:xfrm>
          <a:prstGeom prst="rect">
            <a:avLst/>
          </a:prstGeom>
        </p:spPr>
      </p:pic>
      <p:pic>
        <p:nvPicPr>
          <p:cNvPr id="4" name="Google Shape;106;p1">
            <a:extLst>
              <a:ext uri="{FF2B5EF4-FFF2-40B4-BE49-F238E27FC236}">
                <a16:creationId xmlns:a16="http://schemas.microsoft.com/office/drawing/2014/main" id="{61901BBF-EAAB-7A0F-7FB0-E3301C79819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13594656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A5890-5550-CA77-CBB4-987AD2D0B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0162" cy="6856966"/>
          </a:xfrm>
          <a:prstGeom prst="rect">
            <a:avLst/>
          </a:prstGeom>
        </p:spPr>
      </p:pic>
      <p:pic>
        <p:nvPicPr>
          <p:cNvPr id="4" name="Google Shape;106;p1">
            <a:extLst>
              <a:ext uri="{FF2B5EF4-FFF2-40B4-BE49-F238E27FC236}">
                <a16:creationId xmlns:a16="http://schemas.microsoft.com/office/drawing/2014/main" id="{BF0BA68A-5576-BD66-C381-6E9D019642D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95352749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6362C2-9F1D-5B80-3C4C-2E1751CEB9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0162" cy="6856966"/>
          </a:xfrm>
          <a:prstGeom prst="rect">
            <a:avLst/>
          </a:prstGeom>
        </p:spPr>
      </p:pic>
      <p:pic>
        <p:nvPicPr>
          <p:cNvPr id="4" name="Google Shape;106;p1">
            <a:extLst>
              <a:ext uri="{FF2B5EF4-FFF2-40B4-BE49-F238E27FC236}">
                <a16:creationId xmlns:a16="http://schemas.microsoft.com/office/drawing/2014/main" id="{3258DC0B-3145-183B-73BF-D1C410DEF118}"/>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26798007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70855B-63F0-E62C-E9AA-070057B292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0162" cy="6856966"/>
          </a:xfrm>
          <a:prstGeom prst="rect">
            <a:avLst/>
          </a:prstGeom>
        </p:spPr>
      </p:pic>
      <p:pic>
        <p:nvPicPr>
          <p:cNvPr id="4" name="Google Shape;106;p1">
            <a:extLst>
              <a:ext uri="{FF2B5EF4-FFF2-40B4-BE49-F238E27FC236}">
                <a16:creationId xmlns:a16="http://schemas.microsoft.com/office/drawing/2014/main" id="{AD2D1ABF-29B2-276F-B20D-B78B28921A2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58790548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EC1C8D-7DD0-25B2-9ECC-EA8F4A6AFA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0162" cy="6856966"/>
          </a:xfrm>
          <a:prstGeom prst="rect">
            <a:avLst/>
          </a:prstGeom>
        </p:spPr>
      </p:pic>
      <p:pic>
        <p:nvPicPr>
          <p:cNvPr id="4" name="Google Shape;106;p1">
            <a:extLst>
              <a:ext uri="{FF2B5EF4-FFF2-40B4-BE49-F238E27FC236}">
                <a16:creationId xmlns:a16="http://schemas.microsoft.com/office/drawing/2014/main" id="{9185EF84-9E93-02DC-00D1-01E52FEB401E}"/>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774096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useBgFill="1">
        <p:nvSpPr>
          <p:cNvPr id="278" name="Rectangle 27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Google Shape;268;g2ab60128a64_1_0"/>
          <p:cNvSpPr txBox="1">
            <a:spLocks noGrp="1"/>
          </p:cNvSpPr>
          <p:nvPr>
            <p:ph type="title"/>
          </p:nvPr>
        </p:nvSpPr>
        <p:spPr>
          <a:xfrm>
            <a:off x="838200" y="793108"/>
            <a:ext cx="10515600" cy="1133693"/>
          </a:xfrm>
          <a:prstGeom prst="rect">
            <a:avLst/>
          </a:prstGeom>
        </p:spPr>
        <p:txBody>
          <a:bodyPr spcFirstLastPara="1" lIns="91425" tIns="45700" rIns="91425" bIns="45700" anchorCtr="0">
            <a:normAutofit fontScale="90000"/>
          </a:bodyPr>
          <a:lstStyle/>
          <a:p>
            <a:pPr algn="ctr"/>
            <a:r>
              <a:rPr lang="en-US" b="1">
                <a:latin typeface="Arial"/>
              </a:rPr>
              <a:t>OVERVIEW OF THE STRATEGIES AND SUPPORTS FOR INTERVENTIONS</a:t>
            </a:r>
            <a:r>
              <a:rPr lang="en-US" sz="3600" b="1">
                <a:latin typeface="Arial"/>
              </a:rPr>
              <a:t> </a:t>
            </a:r>
            <a:br>
              <a:rPr lang="en-US" sz="3600" b="1">
                <a:latin typeface="Arial"/>
              </a:rPr>
            </a:br>
            <a:r>
              <a:rPr lang="en-US" sz="3600">
                <a:latin typeface="Arial"/>
              </a:rPr>
              <a:t> </a:t>
            </a:r>
            <a:r>
              <a:rPr lang="en-US" sz="3600"/>
              <a:t> </a:t>
            </a:r>
            <a:endParaRPr lang="en-US"/>
          </a:p>
        </p:txBody>
      </p:sp>
      <p:graphicFrame>
        <p:nvGraphicFramePr>
          <p:cNvPr id="276" name="Google Shape;269;g2ab60128a64_1_0">
            <a:extLst>
              <a:ext uri="{FF2B5EF4-FFF2-40B4-BE49-F238E27FC236}">
                <a16:creationId xmlns:a16="http://schemas.microsoft.com/office/drawing/2014/main" id="{907C659D-463D-5235-6ECA-CE6F43F1AC20}"/>
              </a:ext>
            </a:extLst>
          </p:cNvPr>
          <p:cNvGraphicFramePr/>
          <p:nvPr>
            <p:extLst>
              <p:ext uri="{D42A27DB-BD31-4B8C-83A1-F6EECF244321}">
                <p14:modId xmlns:p14="http://schemas.microsoft.com/office/powerpoint/2010/main" val="1164882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oogle Shape;139;p5" descr="Image result for pa commission on crime and delinquency logo">
            <a:extLst>
              <a:ext uri="{FF2B5EF4-FFF2-40B4-BE49-F238E27FC236}">
                <a16:creationId xmlns:a16="http://schemas.microsoft.com/office/drawing/2014/main" id="{5046E18E-6DCD-9107-CE5D-DFA0FFFFA19A}"/>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0513195" y="6379042"/>
            <a:ext cx="1629840" cy="481647"/>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D801B6-F74E-4213-AC21-85BD827CD3DD}"/>
              </a:ext>
            </a:extLst>
          </p:cNvPr>
          <p:cNvSpPr txBox="1"/>
          <p:nvPr/>
        </p:nvSpPr>
        <p:spPr>
          <a:xfrm>
            <a:off x="902324" y="1317746"/>
            <a:ext cx="10216244" cy="954107"/>
          </a:xfrm>
          <a:prstGeom prst="rect">
            <a:avLst/>
          </a:prstGeom>
          <a:noFill/>
          <a:effectLst>
            <a:glow>
              <a:schemeClr val="accent1">
                <a:alpha val="40000"/>
              </a:schemeClr>
            </a:glow>
          </a:effectLst>
        </p:spPr>
        <p:txBody>
          <a:bodyPr wrap="square">
            <a:spAutoFit/>
          </a:bodyPr>
          <a:lstStyle/>
          <a:p>
            <a:pPr marL="0" marR="0">
              <a:spcBef>
                <a:spcPts val="600"/>
              </a:spcBef>
              <a:spcAft>
                <a:spcPts val="600"/>
              </a:spcAft>
            </a:pPr>
            <a:r>
              <a:rPr lang="en-US" sz="2800" b="1">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(FERPA)</a:t>
            </a:r>
            <a:r>
              <a:rPr lang="en-US" sz="2800" b="1" u="sng">
                <a:latin typeface="Arial" panose="020B0604020202020204" pitchFamily="34" charset="0"/>
                <a:ea typeface="Calibri" panose="020F0502020204030204" pitchFamily="34" charset="0"/>
                <a:cs typeface="Arial" panose="020B0604020202020204" pitchFamily="34" charset="0"/>
              </a:rPr>
              <a:t>:</a:t>
            </a:r>
            <a:r>
              <a:rPr lang="en-US" sz="2800" b="1" u="sng">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800" b="1" i="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PART 99 OF THE FAMILY EDUCATIONAL RIGHTS AND PRIVACY ACT</a:t>
            </a:r>
            <a:endParaRPr lang="en-US" sz="2800" i="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1AF234CB-3F65-6D98-B348-03DB3255B1D0}"/>
              </a:ext>
            </a:extLst>
          </p:cNvPr>
          <p:cNvSpPr txBox="1"/>
          <p:nvPr/>
        </p:nvSpPr>
        <p:spPr>
          <a:xfrm>
            <a:off x="902324" y="2924291"/>
            <a:ext cx="10387352" cy="954107"/>
          </a:xfrm>
          <a:prstGeom prst="rect">
            <a:avLst/>
          </a:prstGeom>
          <a:noFill/>
        </p:spPr>
        <p:txBody>
          <a:bodyPr wrap="square">
            <a:spAutoFit/>
          </a:bodyPr>
          <a:lstStyle/>
          <a:p>
            <a:pPr marL="0" marR="0">
              <a:spcBef>
                <a:spcPts val="0"/>
              </a:spcBef>
              <a:spcAft>
                <a:spcPts val="0"/>
              </a:spcAft>
            </a:pPr>
            <a:r>
              <a:rPr lang="en-US" sz="2800" b="1">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(IDEA):</a:t>
            </a:r>
            <a:r>
              <a:rPr lang="en-US" sz="2800" b="1" u="sng">
                <a:solidFill>
                  <a:srgbClr val="0070C0"/>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2800" b="1" i="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PART 300 OF THE INDIVIDUALS WITH DISABILITIES EDUCATION ACT</a:t>
            </a:r>
            <a:endParaRPr lang="en-US" sz="2800" i="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FE7C2A-DD6F-73C0-3F95-2E4D9FD9FA86}"/>
              </a:ext>
            </a:extLst>
          </p:cNvPr>
          <p:cNvSpPr txBox="1"/>
          <p:nvPr/>
        </p:nvSpPr>
        <p:spPr>
          <a:xfrm>
            <a:off x="902324" y="4530837"/>
            <a:ext cx="10387352" cy="954107"/>
          </a:xfrm>
          <a:prstGeom prst="rect">
            <a:avLst/>
          </a:prstGeom>
          <a:noFill/>
        </p:spPr>
        <p:txBody>
          <a:bodyPr wrap="square">
            <a:spAutoFit/>
          </a:bodyPr>
          <a:lstStyle/>
          <a:p>
            <a:pPr marL="0" marR="0">
              <a:spcBef>
                <a:spcPts val="600"/>
              </a:spcBef>
              <a:spcAft>
                <a:spcPts val="600"/>
              </a:spcAft>
            </a:pPr>
            <a:r>
              <a:rPr lang="en-US" sz="2800" b="1">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(HIPAA): </a:t>
            </a:r>
            <a:r>
              <a:rPr lang="en-US" sz="2800" b="1" i="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THE HEALTH INSURANCE PORTABILITY AND ACCOUNTABILITY ACT OF 1996</a:t>
            </a:r>
            <a:endParaRPr lang="en-US" sz="2800" i="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Google Shape;106;p1">
            <a:extLst>
              <a:ext uri="{FF2B5EF4-FFF2-40B4-BE49-F238E27FC236}">
                <a16:creationId xmlns:a16="http://schemas.microsoft.com/office/drawing/2014/main" id="{19011F9D-E394-B726-65CE-008B42FA4E23}"/>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82300976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BECD0-C87F-3533-31C2-D12D605221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A4E0A283-2400-38D2-1706-C42F247AC6F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47041896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37C824-37B6-2923-5531-EFA6426633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52013FA3-7131-7CE6-9CF4-5992B468285E}"/>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9116121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47D779-EF1A-FE5D-249D-F21813104E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EE6949A4-6251-438E-0C49-50DAC3005F64}"/>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pic>
        <p:nvPicPr>
          <p:cNvPr id="5" name="Picture 4">
            <a:hlinkClick r:id="rId5"/>
            <a:extLst>
              <a:ext uri="{FF2B5EF4-FFF2-40B4-BE49-F238E27FC236}">
                <a16:creationId xmlns:a16="http://schemas.microsoft.com/office/drawing/2014/main" id="{EC3A74AA-20C6-5140-1305-F59513995D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23550" y="5022142"/>
            <a:ext cx="1709445" cy="961563"/>
          </a:xfrm>
          <a:prstGeom prst="rect">
            <a:avLst/>
          </a:prstGeom>
        </p:spPr>
      </p:pic>
    </p:spTree>
    <p:extLst>
      <p:ext uri="{BB962C8B-B14F-4D97-AF65-F5344CB8AC3E}">
        <p14:creationId xmlns:p14="http://schemas.microsoft.com/office/powerpoint/2010/main" val="140090921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12673-2A83-6AD8-1B74-2E073B889A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Google Shape;106;p1">
            <a:extLst>
              <a:ext uri="{FF2B5EF4-FFF2-40B4-BE49-F238E27FC236}">
                <a16:creationId xmlns:a16="http://schemas.microsoft.com/office/drawing/2014/main" id="{5EC3C7E6-AFF0-8DBC-02E0-74070EC6749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
        <p:nvSpPr>
          <p:cNvPr id="2" name="TextBox 1">
            <a:extLst>
              <a:ext uri="{FF2B5EF4-FFF2-40B4-BE49-F238E27FC236}">
                <a16:creationId xmlns:a16="http://schemas.microsoft.com/office/drawing/2014/main" id="{6912C790-46AD-9B49-C66A-ABBDB4236F92}"/>
              </a:ext>
            </a:extLst>
          </p:cNvPr>
          <p:cNvSpPr txBox="1"/>
          <p:nvPr/>
        </p:nvSpPr>
        <p:spPr>
          <a:xfrm>
            <a:off x="355254" y="6298972"/>
            <a:ext cx="3713163" cy="246221"/>
          </a:xfrm>
          <a:prstGeom prst="rect">
            <a:avLst/>
          </a:prstGeom>
          <a:noFill/>
        </p:spPr>
        <p:txBody>
          <a:bodyPr wrap="square" rtlCol="0">
            <a:spAutoFit/>
          </a:bodyPr>
          <a:lstStyle/>
          <a:p>
            <a:r>
              <a:rPr lang="en-US" sz="1000" u="sng" kern="0">
                <a:solidFill>
                  <a:srgbClr val="1155CC"/>
                </a:solidFill>
                <a:effectLst/>
                <a:latin typeface="Calibri" panose="020F0502020204030204" pitchFamily="34" charset="0"/>
                <a:ea typeface="Arial" panose="020B0604020202020204" pitchFamily="34" charset="0"/>
                <a:hlinkClick r:id="rId5"/>
              </a:rPr>
              <a:t>PA Dept of Education Model Memorandum of Understanding (MOU</a:t>
            </a:r>
            <a:r>
              <a:rPr lang="en-US" sz="800" u="sng" kern="0">
                <a:solidFill>
                  <a:srgbClr val="1155CC"/>
                </a:solidFill>
                <a:effectLst/>
                <a:latin typeface="Calibri" panose="020F0502020204030204" pitchFamily="34" charset="0"/>
                <a:ea typeface="Arial" panose="020B0604020202020204" pitchFamily="34" charset="0"/>
                <a:hlinkClick r:id="rId5"/>
              </a:rPr>
              <a:t>)</a:t>
            </a:r>
            <a:endParaRPr lang="en-US" sz="800"/>
          </a:p>
        </p:txBody>
      </p:sp>
    </p:spTree>
    <p:extLst>
      <p:ext uri="{BB962C8B-B14F-4D97-AF65-F5344CB8AC3E}">
        <p14:creationId xmlns:p14="http://schemas.microsoft.com/office/powerpoint/2010/main" val="269240095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AC677-46F3-A148-EADE-55998D456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108D8835-115E-6647-75C2-F9DD796EE9EE}"/>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67149068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61F856-1A08-5329-4EF0-AAE1F77183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7833BFAF-5981-A1C2-C5F8-09F989946A20}"/>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29748246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95771-6810-EF7D-91C8-A29B9623E0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219E5CA4-99A7-C4F6-DBF9-64D84DC8A74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48504067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43A565-456E-8618-66A7-6872F0C435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EDE88B18-EDAA-439F-1938-5F0B0FF0AAD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06918703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B4C2D-26AD-D6A8-0E34-558570BC2B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CB927BFD-27ED-3C9E-3EBA-9217B0DC494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277743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useBgFill="1">
        <p:nvSpPr>
          <p:cNvPr id="306" name="Rectangle 30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Freeform: Shape 307">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0" name="Google Shape;260;p10"/>
          <p:cNvSpPr txBox="1">
            <a:spLocks noGrp="1"/>
          </p:cNvSpPr>
          <p:nvPr>
            <p:ph type="title"/>
          </p:nvPr>
        </p:nvSpPr>
        <p:spPr>
          <a:xfrm>
            <a:off x="1284249" y="389905"/>
            <a:ext cx="10515600" cy="1325563"/>
          </a:xfrm>
          <a:prstGeom prst="rect">
            <a:avLst/>
          </a:prstGeom>
        </p:spPr>
        <p:txBody>
          <a:bodyPr spcFirstLastPara="1" lIns="91425" tIns="45700" rIns="91425" bIns="45700" anchorCtr="0">
            <a:normAutofit/>
          </a:bodyPr>
          <a:lstStyle/>
          <a:p>
            <a:pPr>
              <a:buSzPts val="3960"/>
            </a:pPr>
            <a:r>
              <a:rPr lang="en-US" b="1">
                <a:latin typeface="Arial"/>
              </a:rPr>
              <a:t>INTERVENING AND SUPPORTING STUDENTS</a:t>
            </a:r>
          </a:p>
        </p:txBody>
      </p:sp>
      <p:sp>
        <p:nvSpPr>
          <p:cNvPr id="310" name="Arc 30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1" name="Google Shape;261;p10"/>
          <p:cNvSpPr txBox="1">
            <a:spLocks noGrp="1"/>
          </p:cNvSpPr>
          <p:nvPr>
            <p:ph type="body" idx="1"/>
          </p:nvPr>
        </p:nvSpPr>
        <p:spPr>
          <a:xfrm>
            <a:off x="1284249" y="1714113"/>
            <a:ext cx="10515600" cy="4351338"/>
          </a:xfrm>
          <a:prstGeom prst="rect">
            <a:avLst/>
          </a:prstGeom>
        </p:spPr>
        <p:txBody>
          <a:bodyPr spcFirstLastPara="1" lIns="91425" tIns="45700" rIns="91425" bIns="45700" anchorCtr="0">
            <a:normAutofit fontScale="92500" lnSpcReduction="20000"/>
          </a:bodyPr>
          <a:lstStyle/>
          <a:p>
            <a:pPr marL="0" lvl="1" indent="0">
              <a:spcBef>
                <a:spcPts val="0"/>
              </a:spcBef>
              <a:spcAft>
                <a:spcPts val="600"/>
              </a:spcAft>
              <a:buSzPct val="74008"/>
              <a:buNone/>
            </a:pPr>
            <a:r>
              <a:rPr lang="en-US" sz="1800" b="1">
                <a:latin typeface="Arial"/>
                <a:ea typeface="Arial"/>
                <a:cs typeface="Arial"/>
                <a:sym typeface="Arial"/>
              </a:rPr>
              <a:t>Opportunities for </a:t>
            </a:r>
            <a:r>
              <a:rPr lang="en-US" sz="1800" b="1">
                <a:highlight>
                  <a:srgbClr val="FFFF00"/>
                </a:highlight>
                <a:latin typeface="Arial"/>
                <a:ea typeface="Arial"/>
                <a:cs typeface="Arial"/>
                <a:sym typeface="Arial"/>
              </a:rPr>
              <a:t>Connection </a:t>
            </a:r>
            <a:endParaRPr lang="en-US" sz="1800" b="1">
              <a:highlight>
                <a:srgbClr val="FFFF00"/>
              </a:highlight>
              <a:latin typeface="Arial"/>
              <a:ea typeface="Arial"/>
              <a:cs typeface="Arial"/>
            </a:endParaRPr>
          </a:p>
          <a:p>
            <a:pPr marL="0" lvl="1" indent="0" rtl="0">
              <a:spcBef>
                <a:spcPts val="0"/>
              </a:spcBef>
              <a:spcAft>
                <a:spcPts val="600"/>
              </a:spcAft>
              <a:buClr>
                <a:schemeClr val="dk1"/>
              </a:buClr>
              <a:buSzPct val="74008"/>
              <a:buNone/>
            </a:pPr>
            <a:r>
              <a:rPr lang="en-US" sz="1800">
                <a:latin typeface="Arial"/>
                <a:ea typeface="Arial"/>
                <a:cs typeface="Arial"/>
                <a:sym typeface="Arial"/>
              </a:rPr>
              <a:t>When a child shares sensitive information:</a:t>
            </a:r>
            <a:endParaRPr lang="en-US" sz="1800">
              <a:latin typeface="Arial"/>
              <a:ea typeface="Arial"/>
              <a:cs typeface="Arial"/>
            </a:endParaRPr>
          </a:p>
          <a:p>
            <a:pPr marL="457200" lvl="0" indent="-353695" rtl="0">
              <a:spcBef>
                <a:spcPts val="0"/>
              </a:spcBef>
              <a:spcAft>
                <a:spcPts val="600"/>
              </a:spcAft>
              <a:buSzPct val="100000"/>
            </a:pPr>
            <a:r>
              <a:rPr lang="en-US" sz="1800">
                <a:latin typeface="Arial"/>
                <a:ea typeface="Arial"/>
                <a:cs typeface="Arial"/>
                <a:sym typeface="Arial"/>
              </a:rPr>
              <a:t>Stay calm</a:t>
            </a:r>
            <a:endParaRPr lang="en-US" sz="1800">
              <a:latin typeface="Arial"/>
              <a:ea typeface="Arial"/>
              <a:cs typeface="Arial"/>
            </a:endParaRPr>
          </a:p>
          <a:p>
            <a:pPr indent="-353695">
              <a:spcBef>
                <a:spcPts val="0"/>
              </a:spcBef>
              <a:spcAft>
                <a:spcPts val="600"/>
              </a:spcAft>
              <a:buSzPct val="100000"/>
            </a:pPr>
            <a:r>
              <a:rPr lang="en-US" sz="1800">
                <a:latin typeface="Arial"/>
                <a:ea typeface="Arial"/>
                <a:cs typeface="Arial"/>
                <a:sym typeface="Arial"/>
              </a:rPr>
              <a:t>Acknowledge that you hear them and care about their well-being </a:t>
            </a:r>
            <a:endParaRPr lang="en-US" sz="1800">
              <a:latin typeface="Arial"/>
              <a:ea typeface="Arial"/>
              <a:cs typeface="Arial"/>
            </a:endParaRPr>
          </a:p>
          <a:p>
            <a:pPr indent="-353695">
              <a:spcBef>
                <a:spcPts val="0"/>
              </a:spcBef>
              <a:spcAft>
                <a:spcPts val="600"/>
              </a:spcAft>
              <a:buSzPct val="100000"/>
            </a:pPr>
            <a:r>
              <a:rPr lang="en-US" sz="1800">
                <a:latin typeface="Arial"/>
                <a:ea typeface="Arial"/>
                <a:cs typeface="Arial"/>
                <a:sym typeface="Arial"/>
              </a:rPr>
              <a:t>Let them know they can receive help and support </a:t>
            </a:r>
            <a:endParaRPr lang="en-US" sz="1800">
              <a:latin typeface="Arial"/>
              <a:ea typeface="Arial"/>
              <a:cs typeface="Arial"/>
            </a:endParaRPr>
          </a:p>
          <a:p>
            <a:pPr marL="457200" lvl="0" indent="-353695" rtl="0">
              <a:spcBef>
                <a:spcPts val="0"/>
              </a:spcBef>
              <a:spcAft>
                <a:spcPts val="600"/>
              </a:spcAft>
              <a:buSzPct val="100000"/>
            </a:pPr>
            <a:r>
              <a:rPr lang="en-US" sz="1800">
                <a:latin typeface="Arial"/>
                <a:ea typeface="Arial"/>
                <a:cs typeface="Arial"/>
                <a:sym typeface="Arial"/>
              </a:rPr>
              <a:t>Tell them you will share their concern with other supportive adults in the school</a:t>
            </a:r>
            <a:endParaRPr lang="en-US" sz="1800">
              <a:latin typeface="Arial"/>
              <a:ea typeface="Arial"/>
              <a:cs typeface="Arial"/>
            </a:endParaRPr>
          </a:p>
          <a:p>
            <a:pPr indent="-353695">
              <a:spcBef>
                <a:spcPts val="0"/>
              </a:spcBef>
              <a:spcAft>
                <a:spcPts val="600"/>
              </a:spcAft>
              <a:buSzPct val="100000"/>
            </a:pPr>
            <a:endParaRPr lang="en-US" sz="1800">
              <a:highlight>
                <a:srgbClr val="FFFF00"/>
              </a:highlight>
              <a:latin typeface="Arial"/>
              <a:ea typeface="Arial"/>
              <a:cs typeface="Arial"/>
            </a:endParaRPr>
          </a:p>
          <a:p>
            <a:pPr marL="0" lvl="0" indent="0" rtl="0">
              <a:spcBef>
                <a:spcPts val="0"/>
              </a:spcBef>
              <a:spcAft>
                <a:spcPts val="600"/>
              </a:spcAft>
              <a:buClr>
                <a:schemeClr val="dk1"/>
              </a:buClr>
              <a:buSzPct val="35681"/>
              <a:buFont typeface="Arial"/>
              <a:buNone/>
            </a:pPr>
            <a:r>
              <a:rPr lang="en-US" sz="1800" b="1">
                <a:latin typeface="Arial"/>
                <a:ea typeface="Arial"/>
                <a:cs typeface="Arial"/>
                <a:sym typeface="Arial"/>
              </a:rPr>
              <a:t>What do you do if children share that someone is hurting them, they are thinking of hurting or killing themselves or others, or that they are struggling with substance use?</a:t>
            </a:r>
            <a:endParaRPr lang="en-US" sz="1800" b="1">
              <a:latin typeface="Arial"/>
              <a:ea typeface="Arial"/>
              <a:cs typeface="Arial"/>
            </a:endParaRPr>
          </a:p>
          <a:p>
            <a:pPr marL="0" indent="0">
              <a:spcBef>
                <a:spcPts val="0"/>
              </a:spcBef>
              <a:spcAft>
                <a:spcPts val="600"/>
              </a:spcAft>
              <a:buNone/>
            </a:pPr>
            <a:endParaRPr lang="en-US" sz="1800" b="1">
              <a:latin typeface="Arial"/>
              <a:cs typeface="Arial"/>
            </a:endParaRPr>
          </a:p>
          <a:p>
            <a:pPr marL="0" indent="0">
              <a:spcBef>
                <a:spcPts val="0"/>
              </a:spcBef>
              <a:spcAft>
                <a:spcPts val="600"/>
              </a:spcAft>
              <a:buNone/>
            </a:pPr>
            <a:r>
              <a:rPr lang="en-US" sz="1800">
                <a:latin typeface="Arial"/>
                <a:cs typeface="Arial"/>
              </a:rPr>
              <a:t>Follow Mandated Reporting Laws (</a:t>
            </a:r>
            <a:r>
              <a:rPr lang="en-US" sz="1800">
                <a:latin typeface="Arial"/>
                <a:cs typeface="Arial"/>
                <a:hlinkClick r:id="rId3"/>
              </a:rPr>
              <a:t>Act 126</a:t>
            </a:r>
            <a:r>
              <a:rPr lang="en-US" sz="1800">
                <a:latin typeface="Arial"/>
                <a:cs typeface="Arial"/>
              </a:rPr>
              <a:t>) </a:t>
            </a:r>
          </a:p>
          <a:p>
            <a:pPr marL="0" indent="0">
              <a:spcBef>
                <a:spcPts val="0"/>
              </a:spcBef>
              <a:spcAft>
                <a:spcPts val="600"/>
              </a:spcAft>
              <a:buNone/>
            </a:pPr>
            <a:endParaRPr lang="en-US" sz="1800">
              <a:latin typeface="Arial"/>
              <a:cs typeface="Arial"/>
            </a:endParaRPr>
          </a:p>
          <a:p>
            <a:pPr marL="0" indent="0">
              <a:spcBef>
                <a:spcPts val="0"/>
              </a:spcBef>
              <a:spcAft>
                <a:spcPts val="600"/>
              </a:spcAft>
              <a:buNone/>
            </a:pPr>
            <a:r>
              <a:rPr lang="en-US" sz="1800">
                <a:latin typeface="Arial"/>
                <a:ea typeface="Arial"/>
                <a:cs typeface="Arial"/>
                <a:sym typeface="Arial"/>
              </a:rPr>
              <a:t>Concerns can be reported to:</a:t>
            </a:r>
            <a:r>
              <a:rPr lang="en-US" sz="1800">
                <a:latin typeface="Arial"/>
                <a:cs typeface="Arial"/>
              </a:rPr>
              <a:t> </a:t>
            </a:r>
          </a:p>
          <a:p>
            <a:pPr indent="-353695">
              <a:spcBef>
                <a:spcPts val="0"/>
              </a:spcBef>
              <a:spcAft>
                <a:spcPts val="600"/>
              </a:spcAft>
              <a:buSzPct val="100000"/>
            </a:pPr>
            <a:r>
              <a:rPr lang="en-US" sz="1800">
                <a:latin typeface="Arial"/>
                <a:cs typeface="Arial"/>
                <a:sym typeface="Arial"/>
              </a:rPr>
              <a:t>A school counselor, school social worker, or school psychologist</a:t>
            </a:r>
            <a:endParaRPr lang="en-US" sz="1800">
              <a:latin typeface="Arial"/>
              <a:cs typeface="Arial"/>
            </a:endParaRPr>
          </a:p>
          <a:p>
            <a:pPr indent="-353695">
              <a:spcBef>
                <a:spcPts val="0"/>
              </a:spcBef>
              <a:spcAft>
                <a:spcPts val="600"/>
              </a:spcAft>
              <a:buSzPct val="100000"/>
            </a:pPr>
            <a:r>
              <a:rPr lang="en-US" sz="1800">
                <a:latin typeface="Arial"/>
                <a:cs typeface="Arial"/>
                <a:sym typeface="Arial"/>
              </a:rPr>
              <a:t>An administrator </a:t>
            </a:r>
            <a:endParaRPr lang="en-US" sz="1800">
              <a:latin typeface="Arial"/>
              <a:cs typeface="Arial"/>
            </a:endParaRPr>
          </a:p>
          <a:p>
            <a:pPr indent="-353695">
              <a:spcBef>
                <a:spcPts val="0"/>
              </a:spcBef>
              <a:spcAft>
                <a:spcPts val="600"/>
              </a:spcAft>
              <a:buSzPct val="100000"/>
            </a:pPr>
            <a:r>
              <a:rPr lang="en-US" sz="1800">
                <a:latin typeface="Arial"/>
                <a:cs typeface="Arial"/>
                <a:sym typeface="Arial"/>
              </a:rPr>
              <a:t>A supervisor</a:t>
            </a:r>
            <a:endParaRPr lang="en-US" sz="1800">
              <a:latin typeface="Arial"/>
              <a:cs typeface="Arial"/>
            </a:endParaRPr>
          </a:p>
          <a:p>
            <a:pPr marL="0" lvl="0" indent="0">
              <a:spcBef>
                <a:spcPts val="0"/>
              </a:spcBef>
              <a:spcAft>
                <a:spcPts val="600"/>
              </a:spcAft>
              <a:buNone/>
            </a:pPr>
            <a:endParaRPr lang="en-US" sz="1000">
              <a:latin typeface="Arial"/>
              <a:cs typeface="Arial"/>
            </a:endParaRPr>
          </a:p>
          <a:p>
            <a:pPr marL="0" indent="0">
              <a:spcBef>
                <a:spcPts val="0"/>
              </a:spcBef>
              <a:spcAft>
                <a:spcPts val="600"/>
              </a:spcAft>
              <a:buNone/>
            </a:pPr>
            <a:endParaRPr lang="en-US" sz="1000" b="1">
              <a:latin typeface="Arial"/>
              <a:ea typeface="Arial"/>
              <a:cs typeface="Arial"/>
            </a:endParaRPr>
          </a:p>
          <a:p>
            <a:pPr marL="457200" lvl="0" indent="-355600" rtl="0">
              <a:spcBef>
                <a:spcPts val="0"/>
              </a:spcBef>
              <a:spcAft>
                <a:spcPts val="600"/>
              </a:spcAft>
              <a:buSzPct val="100000"/>
            </a:pPr>
            <a:endParaRPr lang="en-US" sz="1000">
              <a:latin typeface="Arial"/>
              <a:ea typeface="Arial"/>
              <a:cs typeface="Arial"/>
            </a:endParaRPr>
          </a:p>
          <a:p>
            <a:pPr marL="457200" lvl="0" indent="0" rtl="0">
              <a:spcBef>
                <a:spcPts val="0"/>
              </a:spcBef>
              <a:spcAft>
                <a:spcPts val="600"/>
              </a:spcAft>
              <a:buNone/>
            </a:pPr>
            <a:endParaRPr lang="en-US" sz="1000">
              <a:latin typeface="Arial"/>
              <a:ea typeface="Arial"/>
              <a:cs typeface="Arial"/>
              <a:sym typeface="Arial"/>
            </a:endParaRPr>
          </a:p>
          <a:p>
            <a:pPr marL="0" lvl="0" indent="0" rtl="0">
              <a:spcBef>
                <a:spcPts val="0"/>
              </a:spcBef>
              <a:spcAft>
                <a:spcPts val="600"/>
              </a:spcAft>
              <a:buNone/>
            </a:pPr>
            <a:endParaRPr lang="en-US" sz="1000">
              <a:latin typeface="Arial"/>
              <a:ea typeface="Arial"/>
              <a:cs typeface="Arial"/>
              <a:sym typeface="Arial"/>
            </a:endParaRPr>
          </a:p>
          <a:p>
            <a:pPr marL="1371600" lvl="0" indent="0" rtl="0">
              <a:spcBef>
                <a:spcPts val="0"/>
              </a:spcBef>
              <a:spcAft>
                <a:spcPts val="600"/>
              </a:spcAft>
              <a:buNone/>
            </a:pPr>
            <a:endParaRPr lang="en-US" sz="1000"/>
          </a:p>
        </p:txBody>
      </p:sp>
      <p:pic>
        <p:nvPicPr>
          <p:cNvPr id="3" name="Google Shape;114;p2" descr="Image result for pa commission on crime and delinquency logo">
            <a:extLst>
              <a:ext uri="{FF2B5EF4-FFF2-40B4-BE49-F238E27FC236}">
                <a16:creationId xmlns:a16="http://schemas.microsoft.com/office/drawing/2014/main" id="{FC7809D7-A864-B48F-5847-3BFC53FB4F3C}"/>
              </a:ext>
            </a:extLst>
          </p:cNvPr>
          <p:cNvPicPr preferRelativeResize="0"/>
          <p:nvPr/>
        </p:nvPicPr>
        <p:blipFill rotWithShape="1">
          <a:blip r:embed="rId4" cstate="email">
            <a:extLst>
              <a:ext uri="{28A0092B-C50C-407E-A947-70E740481C1C}">
                <a14:useLocalDpi xmlns:a14="http://schemas.microsoft.com/office/drawing/2010/main"/>
              </a:ext>
            </a:extLst>
          </a:blip>
          <a:stretch/>
        </p:blipFill>
        <p:spPr>
          <a:xfrm>
            <a:off x="10230151" y="6191988"/>
            <a:ext cx="1805909" cy="535424"/>
          </a:xfrm>
          <a:prstGeom prst="rect">
            <a:avLst/>
          </a:prstGeom>
          <a:noFill/>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1" name="Google Shape;471;p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3" cy="3240750"/>
          </a:xfrm>
          <a:prstGeom prst="rect">
            <a:avLst/>
          </a:prstGeom>
          <a:noFill/>
          <a:ln>
            <a:noFill/>
          </a:ln>
        </p:spPr>
      </p:pic>
      <p:sp>
        <p:nvSpPr>
          <p:cNvPr id="473" name="Google Shape;473;p37"/>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pic>
        <p:nvPicPr>
          <p:cNvPr id="474" name="Google Shape;474;p3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83" y="1715865"/>
            <a:ext cx="8260348" cy="5124838"/>
          </a:xfrm>
          <a:prstGeom prst="rect">
            <a:avLst/>
          </a:prstGeom>
          <a:noFill/>
          <a:ln>
            <a:noFill/>
          </a:ln>
        </p:spPr>
      </p:pic>
      <p:pic>
        <p:nvPicPr>
          <p:cNvPr id="475" name="Google Shape;475;p3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066023" y="3647755"/>
            <a:ext cx="5192607" cy="3267018"/>
          </a:xfrm>
          <a:prstGeom prst="rect">
            <a:avLst/>
          </a:prstGeom>
          <a:noFill/>
          <a:ln>
            <a:noFill/>
          </a:ln>
        </p:spPr>
      </p:pic>
      <p:pic>
        <p:nvPicPr>
          <p:cNvPr id="476" name="Google Shape;476;p3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334853" y="-143672"/>
            <a:ext cx="4844787" cy="3418784"/>
          </a:xfrm>
          <a:prstGeom prst="rect">
            <a:avLst/>
          </a:prstGeom>
          <a:noFill/>
          <a:ln>
            <a:noFill/>
          </a:ln>
        </p:spPr>
      </p:pic>
      <p:pic>
        <p:nvPicPr>
          <p:cNvPr id="477" name="Google Shape;477;p3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7187" y="-140132"/>
            <a:ext cx="4756622" cy="3114772"/>
          </a:xfrm>
          <a:prstGeom prst="rect">
            <a:avLst/>
          </a:prstGeom>
          <a:noFill/>
          <a:ln>
            <a:noFill/>
          </a:ln>
        </p:spPr>
      </p:pic>
      <p:pic>
        <p:nvPicPr>
          <p:cNvPr id="478" name="Google Shape;478;p37"/>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712130" y="-129308"/>
            <a:ext cx="4822543" cy="3000862"/>
          </a:xfrm>
          <a:prstGeom prst="rect">
            <a:avLst/>
          </a:prstGeom>
          <a:noFill/>
          <a:ln>
            <a:noFill/>
          </a:ln>
        </p:spPr>
      </p:pic>
      <p:sp>
        <p:nvSpPr>
          <p:cNvPr id="480" name="Google Shape;480;p37"/>
          <p:cNvSpPr/>
          <p:nvPr/>
        </p:nvSpPr>
        <p:spPr>
          <a:xfrm>
            <a:off x="19802" y="3056961"/>
            <a:ext cx="12207200" cy="854580"/>
          </a:xfrm>
          <a:prstGeom prst="rect">
            <a:avLst/>
          </a:prstGeom>
          <a:solidFill>
            <a:srgbClr val="222A35">
              <a:alpha val="4627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482" name="Google Shape;482;p37"/>
          <p:cNvSpPr txBox="1"/>
          <p:nvPr/>
        </p:nvSpPr>
        <p:spPr>
          <a:xfrm>
            <a:off x="328507" y="3168909"/>
            <a:ext cx="11972504"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orbel"/>
              <a:buNone/>
            </a:pPr>
            <a:r>
              <a:rPr lang="en-US" sz="3200" b="1" i="0" u="none" strike="noStrike" cap="none">
                <a:solidFill>
                  <a:schemeClr val="lt1"/>
                </a:solidFill>
                <a:ea typeface="Corbel"/>
                <a:cs typeface="Corbel"/>
                <a:sym typeface="Corbel"/>
              </a:rPr>
              <a:t>BREAK: 10 </a:t>
            </a:r>
            <a:r>
              <a:rPr lang="en-US" sz="3200" b="1">
                <a:solidFill>
                  <a:schemeClr val="lt1"/>
                </a:solidFill>
                <a:ea typeface="Corbel"/>
                <a:cs typeface="Corbel"/>
                <a:sym typeface="Corbel"/>
              </a:rPr>
              <a:t>MINUTES</a:t>
            </a:r>
            <a:endParaRPr lang="en-US" sz="3200" b="0" i="0" u="none" strike="noStrike" cap="none">
              <a:solidFill>
                <a:schemeClr val="lt1"/>
              </a:solidFill>
              <a:ea typeface="Calibri"/>
              <a:cs typeface="Calibri"/>
            </a:endParaRPr>
          </a:p>
        </p:txBody>
      </p:sp>
      <p:sp>
        <p:nvSpPr>
          <p:cNvPr id="484" name="Google Shape;484;p37"/>
          <p:cNvSpPr txBox="1"/>
          <p:nvPr/>
        </p:nvSpPr>
        <p:spPr>
          <a:xfrm>
            <a:off x="-723900" y="731520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930837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B10647-EFF7-2CA2-35B8-3C3095B4625E}"/>
              </a:ext>
            </a:extLst>
          </p:cNvPr>
          <p:cNvPicPr>
            <a:picLocks noChangeAspect="1"/>
          </p:cNvPicPr>
          <p:nvPr/>
        </p:nvPicPr>
        <p:blipFill>
          <a:blip r:embed="rId3" cstate="email">
            <a:alphaModFix amt="89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Google Shape;106;p1">
            <a:extLst>
              <a:ext uri="{FF2B5EF4-FFF2-40B4-BE49-F238E27FC236}">
                <a16:creationId xmlns:a16="http://schemas.microsoft.com/office/drawing/2014/main" id="{A8800C02-F792-CC98-2E09-1CA167C0B35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
        <p:nvSpPr>
          <p:cNvPr id="3" name="Google Shape;103;p1">
            <a:extLst>
              <a:ext uri="{FF2B5EF4-FFF2-40B4-BE49-F238E27FC236}">
                <a16:creationId xmlns:a16="http://schemas.microsoft.com/office/drawing/2014/main" id="{A0A68FC9-FC88-90D4-9912-380B20F21E36}"/>
              </a:ext>
            </a:extLst>
          </p:cNvPr>
          <p:cNvSpPr/>
          <p:nvPr/>
        </p:nvSpPr>
        <p:spPr>
          <a:xfrm>
            <a:off x="3760" y="2775284"/>
            <a:ext cx="12207200" cy="1042737"/>
          </a:xfrm>
          <a:prstGeom prst="rect">
            <a:avLst/>
          </a:prstGeom>
          <a:solidFill>
            <a:srgbClr val="222A35">
              <a:alpha val="6915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6" name="Google Shape;105;p1">
            <a:extLst>
              <a:ext uri="{FF2B5EF4-FFF2-40B4-BE49-F238E27FC236}">
                <a16:creationId xmlns:a16="http://schemas.microsoft.com/office/drawing/2014/main" id="{610CFE2A-6440-84B6-0E51-A483E6A46A62}"/>
              </a:ext>
            </a:extLst>
          </p:cNvPr>
          <p:cNvSpPr txBox="1"/>
          <p:nvPr/>
        </p:nvSpPr>
        <p:spPr>
          <a:xfrm>
            <a:off x="215840" y="2973960"/>
            <a:ext cx="11972400" cy="646290"/>
          </a:xfrm>
          <a:prstGeom prst="rect">
            <a:avLst/>
          </a:prstGeom>
          <a:noFill/>
          <a:ln>
            <a:noFill/>
          </a:ln>
        </p:spPr>
        <p:txBody>
          <a:bodyPr spcFirstLastPara="1" wrap="square" lIns="91425" tIns="45700" rIns="91425" bIns="45700" anchor="t" anchorCtr="0">
            <a:spAutoFit/>
          </a:bodyPr>
          <a:lstStyle/>
          <a:p>
            <a:pPr algn="ctr">
              <a:lnSpc>
                <a:spcPct val="100000"/>
              </a:lnSpc>
            </a:pPr>
            <a:r>
              <a:rPr lang="en-US" sz="3600" b="1">
                <a:solidFill>
                  <a:schemeClr val="bg1"/>
                </a:solidFill>
                <a:latin typeface="Arial" panose="020B0604020202020204" pitchFamily="34" charset="0"/>
                <a:cs typeface="Arial" panose="020B0604020202020204" pitchFamily="34" charset="0"/>
              </a:rPr>
              <a:t>EMERGENCY PROCEDURES &amp; TRAINING DRILLS</a:t>
            </a:r>
          </a:p>
        </p:txBody>
      </p:sp>
    </p:spTree>
    <p:extLst>
      <p:ext uri="{BB962C8B-B14F-4D97-AF65-F5344CB8AC3E}">
        <p14:creationId xmlns:p14="http://schemas.microsoft.com/office/powerpoint/2010/main" val="254990571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CA511A-FD1B-672E-487B-13D323F186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0162" cy="6856966"/>
          </a:xfrm>
          <a:prstGeom prst="rect">
            <a:avLst/>
          </a:prstGeom>
        </p:spPr>
      </p:pic>
      <p:pic>
        <p:nvPicPr>
          <p:cNvPr id="6" name="Google Shape;106;p1">
            <a:extLst>
              <a:ext uri="{FF2B5EF4-FFF2-40B4-BE49-F238E27FC236}">
                <a16:creationId xmlns:a16="http://schemas.microsoft.com/office/drawing/2014/main" id="{63E8B2FF-712E-64D2-3851-82474980FF80}"/>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06718911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DDC036-5C14-361E-1C76-7A04404B7D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05448BE7-B865-0739-220C-1440504E44BF}"/>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
        <p:nvSpPr>
          <p:cNvPr id="2" name="TextBox 1">
            <a:extLst>
              <a:ext uri="{FF2B5EF4-FFF2-40B4-BE49-F238E27FC236}">
                <a16:creationId xmlns:a16="http://schemas.microsoft.com/office/drawing/2014/main" id="{C56620DB-C89D-8E7C-9A0A-FEBD7AB06DD7}"/>
              </a:ext>
            </a:extLst>
          </p:cNvPr>
          <p:cNvSpPr txBox="1"/>
          <p:nvPr/>
        </p:nvSpPr>
        <p:spPr>
          <a:xfrm>
            <a:off x="251792" y="6428573"/>
            <a:ext cx="2756451" cy="253916"/>
          </a:xfrm>
          <a:prstGeom prst="rect">
            <a:avLst/>
          </a:prstGeom>
          <a:noFill/>
        </p:spPr>
        <p:txBody>
          <a:bodyPr wrap="square" rtlCol="0">
            <a:spAutoFit/>
          </a:bodyPr>
          <a:lstStyle/>
          <a:p>
            <a:r>
              <a:rPr lang="en-US" sz="1050" u="sng" kern="0">
                <a:solidFill>
                  <a:srgbClr val="0563C1"/>
                </a:solidFill>
                <a:effectLst/>
                <a:latin typeface="Calibri" panose="020F0502020204030204" pitchFamily="34" charset="0"/>
                <a:ea typeface="Arial" panose="020B0604020202020204" pitchFamily="34" charset="0"/>
                <a:hlinkClick r:id="rId5"/>
              </a:rPr>
              <a:t>Model School Emergency Operations Plan</a:t>
            </a:r>
            <a:endParaRPr lang="en-US" sz="1050"/>
          </a:p>
        </p:txBody>
      </p:sp>
    </p:spTree>
    <p:extLst>
      <p:ext uri="{BB962C8B-B14F-4D97-AF65-F5344CB8AC3E}">
        <p14:creationId xmlns:p14="http://schemas.microsoft.com/office/powerpoint/2010/main" val="392896950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533C814-269F-B954-653F-DB8EB58D5B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pic>
        <p:nvPicPr>
          <p:cNvPr id="9" name="Google Shape;106;p1">
            <a:extLst>
              <a:ext uri="{FF2B5EF4-FFF2-40B4-BE49-F238E27FC236}">
                <a16:creationId xmlns:a16="http://schemas.microsoft.com/office/drawing/2014/main" id="{DF9664F6-723F-8E7C-7562-FB1906ED575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pic>
        <p:nvPicPr>
          <p:cNvPr id="13" name="Picture 12">
            <a:hlinkClick r:id="rId5"/>
            <a:extLst>
              <a:ext uri="{FF2B5EF4-FFF2-40B4-BE49-F238E27FC236}">
                <a16:creationId xmlns:a16="http://schemas.microsoft.com/office/drawing/2014/main" id="{0075A214-6EB3-CE6E-30E9-91026DD385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87831" y="4611471"/>
            <a:ext cx="2652295" cy="1491916"/>
          </a:xfrm>
          <a:prstGeom prst="rect">
            <a:avLst/>
          </a:prstGeom>
        </p:spPr>
      </p:pic>
    </p:spTree>
    <p:extLst>
      <p:ext uri="{BB962C8B-B14F-4D97-AF65-F5344CB8AC3E}">
        <p14:creationId xmlns:p14="http://schemas.microsoft.com/office/powerpoint/2010/main" val="168723436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3916C0-A80D-3D9B-2F8F-B89E854280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Google Shape;106;p1">
            <a:extLst>
              <a:ext uri="{FF2B5EF4-FFF2-40B4-BE49-F238E27FC236}">
                <a16:creationId xmlns:a16="http://schemas.microsoft.com/office/drawing/2014/main" id="{88C0A5E2-A717-F31D-ECE2-B20BEB7CB4B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51553658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56E1C3-D3F0-E750-FDBD-2D8CEA8C8C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oogle Shape;106;p1">
            <a:extLst>
              <a:ext uri="{FF2B5EF4-FFF2-40B4-BE49-F238E27FC236}">
                <a16:creationId xmlns:a16="http://schemas.microsoft.com/office/drawing/2014/main" id="{D173E528-51F7-8C7D-C806-EACB5B57060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
        <p:nvSpPr>
          <p:cNvPr id="2" name="TextBox 1">
            <a:extLst>
              <a:ext uri="{FF2B5EF4-FFF2-40B4-BE49-F238E27FC236}">
                <a16:creationId xmlns:a16="http://schemas.microsoft.com/office/drawing/2014/main" id="{D35AA438-2798-42A0-17CF-46386F48F8B9}"/>
              </a:ext>
            </a:extLst>
          </p:cNvPr>
          <p:cNvSpPr txBox="1"/>
          <p:nvPr/>
        </p:nvSpPr>
        <p:spPr>
          <a:xfrm>
            <a:off x="132521" y="6330214"/>
            <a:ext cx="4465983" cy="253916"/>
          </a:xfrm>
          <a:prstGeom prst="rect">
            <a:avLst/>
          </a:prstGeom>
          <a:noFill/>
        </p:spPr>
        <p:txBody>
          <a:bodyPr wrap="square" rtlCol="0">
            <a:spAutoFit/>
          </a:bodyPr>
          <a:lstStyle/>
          <a:p>
            <a:r>
              <a:rPr lang="en-US" sz="1050" u="sng" kern="0">
                <a:solidFill>
                  <a:srgbClr val="0563C1"/>
                </a:solidFill>
                <a:effectLst/>
                <a:latin typeface="Calibri" panose="020F0502020204030204" pitchFamily="34" charset="0"/>
                <a:ea typeface="Arial" panose="020B0604020202020204" pitchFamily="34" charset="0"/>
                <a:hlinkClick r:id="rId5"/>
              </a:rPr>
              <a:t>Developing a Communications and Warning Annex</a:t>
            </a:r>
            <a:endParaRPr lang="en-US" sz="1050"/>
          </a:p>
        </p:txBody>
      </p:sp>
    </p:spTree>
    <p:extLst>
      <p:ext uri="{BB962C8B-B14F-4D97-AF65-F5344CB8AC3E}">
        <p14:creationId xmlns:p14="http://schemas.microsoft.com/office/powerpoint/2010/main" val="110327274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508442-1AFB-36E9-C1A2-93A34B1BBB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oogle Shape;106;p1">
            <a:extLst>
              <a:ext uri="{FF2B5EF4-FFF2-40B4-BE49-F238E27FC236}">
                <a16:creationId xmlns:a16="http://schemas.microsoft.com/office/drawing/2014/main" id="{D0B738E9-F0EB-AD7A-1400-67668375E26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
        <p:nvSpPr>
          <p:cNvPr id="2" name="TextBox 1">
            <a:extLst>
              <a:ext uri="{FF2B5EF4-FFF2-40B4-BE49-F238E27FC236}">
                <a16:creationId xmlns:a16="http://schemas.microsoft.com/office/drawing/2014/main" id="{30D08217-4935-B99C-BDB4-5BCFF2ED8ED9}"/>
              </a:ext>
            </a:extLst>
          </p:cNvPr>
          <p:cNvSpPr txBox="1"/>
          <p:nvPr/>
        </p:nvSpPr>
        <p:spPr>
          <a:xfrm>
            <a:off x="172279" y="6312224"/>
            <a:ext cx="6029739" cy="253916"/>
          </a:xfrm>
          <a:prstGeom prst="rect">
            <a:avLst/>
          </a:prstGeom>
          <a:noFill/>
        </p:spPr>
        <p:txBody>
          <a:bodyPr wrap="square" rtlCol="0">
            <a:spAutoFit/>
          </a:bodyPr>
          <a:lstStyle/>
          <a:p>
            <a:r>
              <a:rPr lang="en-US" sz="1050" u="sng" kern="0">
                <a:solidFill>
                  <a:srgbClr val="0563C1"/>
                </a:solidFill>
                <a:effectLst/>
                <a:latin typeface="Calibri" panose="020F0502020204030204" pitchFamily="34" charset="0"/>
                <a:ea typeface="Arial" panose="020B0604020202020204" pitchFamily="34" charset="0"/>
                <a:hlinkClick r:id="rId5"/>
              </a:rPr>
              <a:t>National Association of School Psychologists - Using Social Media Before, During and After School Crises</a:t>
            </a:r>
            <a:endParaRPr lang="en-US" sz="1050"/>
          </a:p>
        </p:txBody>
      </p:sp>
    </p:spTree>
    <p:extLst>
      <p:ext uri="{BB962C8B-B14F-4D97-AF65-F5344CB8AC3E}">
        <p14:creationId xmlns:p14="http://schemas.microsoft.com/office/powerpoint/2010/main" val="155348595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A73A55-7971-FD4B-132F-2252B19531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oogle Shape;106;p1">
            <a:extLst>
              <a:ext uri="{FF2B5EF4-FFF2-40B4-BE49-F238E27FC236}">
                <a16:creationId xmlns:a16="http://schemas.microsoft.com/office/drawing/2014/main" id="{84C004E0-2718-3AE0-AC1E-A4CD6464C7D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77353298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0CCB5A-CF60-D71F-4BF1-B115E2DDC8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oogle Shape;106;p1">
            <a:extLst>
              <a:ext uri="{FF2B5EF4-FFF2-40B4-BE49-F238E27FC236}">
                <a16:creationId xmlns:a16="http://schemas.microsoft.com/office/drawing/2014/main" id="{C6C43741-DADB-19AF-AA15-D5A222877AA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634110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useBgFill="1">
        <p:nvSpPr>
          <p:cNvPr id="344" name="Rectangle 34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Google Shape;275;p11"/>
          <p:cNvSpPr txBox="1">
            <a:spLocks noGrp="1"/>
          </p:cNvSpPr>
          <p:nvPr>
            <p:ph type="title"/>
          </p:nvPr>
        </p:nvSpPr>
        <p:spPr>
          <a:xfrm>
            <a:off x="572493" y="1195"/>
            <a:ext cx="11018520" cy="1434415"/>
          </a:xfrm>
          <a:prstGeom prst="rect">
            <a:avLst/>
          </a:prstGeom>
        </p:spPr>
        <p:txBody>
          <a:bodyPr spcFirstLastPara="1" wrap="square" lIns="91425" tIns="45700" rIns="91425" bIns="45700" anchor="b" anchorCtr="0">
            <a:noAutofit/>
          </a:bodyPr>
          <a:lstStyle/>
          <a:p>
            <a:pPr algn="ctr">
              <a:buSzPts val="3960"/>
            </a:pPr>
            <a:r>
              <a:rPr lang="en-US" sz="3600" b="1">
                <a:latin typeface="Arial"/>
              </a:rPr>
              <a:t>METHODS FOR INTERVENTION AND SUPPORT </a:t>
            </a:r>
            <a:br>
              <a:rPr lang="en-US" sz="3600" b="1">
                <a:latin typeface="Arial"/>
              </a:rPr>
            </a:br>
            <a:r>
              <a:rPr lang="en-US" sz="3600" b="1">
                <a:latin typeface="Arial"/>
              </a:rPr>
              <a:t>FOR STUDENTS WITH IDENTIFIED CONCERNS</a:t>
            </a:r>
            <a:endParaRPr lang="en-US" sz="3600">
              <a:latin typeface="Arial"/>
            </a:endParaRPr>
          </a:p>
        </p:txBody>
      </p:sp>
      <p:sp>
        <p:nvSpPr>
          <p:cNvPr id="34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Google Shape;276;p11"/>
          <p:cNvSpPr txBox="1">
            <a:spLocks noGrp="1"/>
          </p:cNvSpPr>
          <p:nvPr>
            <p:ph type="body" idx="1"/>
          </p:nvPr>
        </p:nvSpPr>
        <p:spPr>
          <a:xfrm>
            <a:off x="572493" y="1908923"/>
            <a:ext cx="7787846" cy="4119172"/>
          </a:xfrm>
          <a:prstGeom prst="rect">
            <a:avLst/>
          </a:prstGeom>
        </p:spPr>
        <p:txBody>
          <a:bodyPr spcFirstLastPara="1" wrap="square" lIns="91425" tIns="45700" rIns="91425" bIns="45700" anchor="t" anchorCtr="0">
            <a:noAutofit/>
          </a:bodyPr>
          <a:lstStyle/>
          <a:p>
            <a:pPr marL="0" indent="0">
              <a:buSzPts val="275"/>
              <a:buNone/>
            </a:pPr>
            <a:r>
              <a:rPr lang="en-US" sz="1800" b="1">
                <a:highlight>
                  <a:srgbClr val="FFFF00"/>
                </a:highlight>
                <a:latin typeface="Arial"/>
                <a:ea typeface="Arial"/>
                <a:cs typeface="Arial"/>
                <a:sym typeface="Arial"/>
              </a:rPr>
              <a:t>Student Assistance Program (SAP)</a:t>
            </a:r>
            <a:r>
              <a:rPr lang="en-US" sz="1800">
                <a:highlight>
                  <a:srgbClr val="FFFF00"/>
                </a:highlight>
                <a:latin typeface="Arial"/>
                <a:ea typeface="Arial"/>
                <a:cs typeface="Arial"/>
                <a:sym typeface="Arial"/>
              </a:rPr>
              <a:t> is</a:t>
            </a:r>
            <a:r>
              <a:rPr lang="en-US" sz="1800">
                <a:highlight>
                  <a:srgbClr val="FFFFFF"/>
                </a:highlight>
                <a:latin typeface="Arial"/>
                <a:ea typeface="Arial"/>
                <a:cs typeface="Arial"/>
                <a:sym typeface="Arial"/>
              </a:rPr>
              <a:t>:</a:t>
            </a:r>
            <a:endParaRPr lang="en-US" sz="1800">
              <a:highlight>
                <a:srgbClr val="FFFFFF"/>
              </a:highlight>
              <a:latin typeface="Arial"/>
              <a:ea typeface="Arial"/>
              <a:cs typeface="Arial"/>
            </a:endParaRPr>
          </a:p>
          <a:p>
            <a:pPr marL="285750" lvl="0" indent="-285750">
              <a:spcBef>
                <a:spcPts val="1000"/>
              </a:spcBef>
              <a:spcAft>
                <a:spcPts val="0"/>
              </a:spcAft>
              <a:buSzPts val="275"/>
            </a:pPr>
            <a:r>
              <a:rPr lang="en-US" sz="1800">
                <a:highlight>
                  <a:srgbClr val="FFFFFF"/>
                </a:highlight>
                <a:latin typeface="Arial"/>
                <a:ea typeface="Arial"/>
                <a:cs typeface="Arial"/>
                <a:sym typeface="Arial"/>
              </a:rPr>
              <a:t>Mandated by state law</a:t>
            </a:r>
            <a:endParaRPr lang="en-US" sz="1800">
              <a:highlight>
                <a:srgbClr val="FFFFFF"/>
              </a:highlight>
              <a:latin typeface="Arial"/>
              <a:ea typeface="Arial"/>
              <a:cs typeface="Arial"/>
            </a:endParaRPr>
          </a:p>
          <a:p>
            <a:pPr marL="285750" indent="-285750">
              <a:buSzPts val="275"/>
            </a:pPr>
            <a:r>
              <a:rPr lang="en-US" sz="1800">
                <a:highlight>
                  <a:srgbClr val="FFFFFF"/>
                </a:highlight>
                <a:latin typeface="Arial"/>
                <a:ea typeface="Arial"/>
                <a:cs typeface="Arial"/>
                <a:sym typeface="Arial"/>
              </a:rPr>
              <a:t>All schools are required to have SAP services available for any student in grades K-12</a:t>
            </a:r>
            <a:r>
              <a:rPr lang="en-US" sz="1800">
                <a:highlight>
                  <a:srgbClr val="FFFFFF"/>
                </a:highlight>
                <a:latin typeface="Arial"/>
              </a:rPr>
              <a:t>.</a:t>
            </a:r>
          </a:p>
          <a:p>
            <a:pPr marL="0" indent="0">
              <a:buSzPts val="275"/>
              <a:buNone/>
            </a:pPr>
            <a:r>
              <a:rPr lang="en-US" sz="1800" b="1">
                <a:latin typeface="Arial"/>
                <a:ea typeface="Arial"/>
                <a:cs typeface="Arial"/>
                <a:sym typeface="Arial"/>
              </a:rPr>
              <a:t>The SAP process includes </a:t>
            </a:r>
            <a:r>
              <a:rPr lang="en-US" sz="1800" b="1">
                <a:highlight>
                  <a:srgbClr val="FFFF00"/>
                </a:highlight>
                <a:latin typeface="Arial"/>
                <a:ea typeface="Arial"/>
                <a:cs typeface="Arial"/>
                <a:sym typeface="Arial"/>
              </a:rPr>
              <a:t>four phases</a:t>
            </a:r>
            <a:r>
              <a:rPr lang="en-US" sz="1800">
                <a:latin typeface="Arial"/>
                <a:ea typeface="Arial"/>
                <a:cs typeface="Arial"/>
                <a:sym typeface="Arial"/>
              </a:rPr>
              <a:t>:</a:t>
            </a:r>
          </a:p>
          <a:p>
            <a:pPr marL="285750" indent="-285750">
              <a:buSzPts val="275"/>
            </a:pPr>
            <a:r>
              <a:rPr lang="en-US" sz="1800">
                <a:latin typeface="Arial"/>
                <a:ea typeface="Arial"/>
                <a:cs typeface="Arial"/>
                <a:sym typeface="Arial"/>
              </a:rPr>
              <a:t>Referral</a:t>
            </a:r>
          </a:p>
          <a:p>
            <a:pPr marL="285750" indent="-285750">
              <a:buSzPts val="275"/>
            </a:pPr>
            <a:r>
              <a:rPr lang="en-US" sz="1800">
                <a:latin typeface="Arial"/>
                <a:ea typeface="Arial"/>
                <a:cs typeface="Arial"/>
                <a:sym typeface="Arial"/>
              </a:rPr>
              <a:t>Data collection</a:t>
            </a:r>
          </a:p>
          <a:p>
            <a:pPr marL="285750" indent="-285750">
              <a:buSzPts val="275"/>
            </a:pPr>
            <a:r>
              <a:rPr lang="en-US" sz="1800">
                <a:latin typeface="Arial"/>
                <a:ea typeface="Arial"/>
                <a:cs typeface="Arial"/>
                <a:sym typeface="Arial"/>
              </a:rPr>
              <a:t>Action planning</a:t>
            </a:r>
          </a:p>
          <a:p>
            <a:pPr marL="285750" indent="-285750">
              <a:buSzPts val="275"/>
            </a:pPr>
            <a:r>
              <a:rPr lang="en-US" sz="1800">
                <a:latin typeface="Arial"/>
                <a:ea typeface="Arial"/>
                <a:cs typeface="Arial"/>
                <a:sym typeface="Arial"/>
              </a:rPr>
              <a:t>Follow-up </a:t>
            </a:r>
            <a:endParaRPr lang="en-US" sz="1800">
              <a:latin typeface="Arial"/>
              <a:ea typeface="Arial"/>
              <a:cs typeface="Arial"/>
            </a:endParaRPr>
          </a:p>
          <a:p>
            <a:pPr marL="0" indent="0">
              <a:buSzPts val="275"/>
              <a:buNone/>
            </a:pPr>
            <a:endParaRPr lang="en-US" sz="1800">
              <a:latin typeface="Arial"/>
              <a:ea typeface="Arial"/>
              <a:cs typeface="Arial"/>
            </a:endParaRPr>
          </a:p>
          <a:p>
            <a:pPr marL="0" lvl="0" indent="0" rtl="0">
              <a:spcBef>
                <a:spcPts val="0"/>
              </a:spcBef>
              <a:spcAft>
                <a:spcPts val="0"/>
              </a:spcAft>
              <a:buClr>
                <a:schemeClr val="dk1"/>
              </a:buClr>
              <a:buSzPts val="275"/>
              <a:buNone/>
            </a:pPr>
            <a:r>
              <a:rPr lang="en-US" sz="1800" b="1">
                <a:latin typeface="Arial"/>
                <a:ea typeface="Arial"/>
                <a:cs typeface="Arial"/>
                <a:sym typeface="Arial"/>
              </a:rPr>
              <a:t>SAP </a:t>
            </a:r>
            <a:r>
              <a:rPr lang="en-US" sz="1800" b="1">
                <a:highlight>
                  <a:srgbClr val="FFFF00"/>
                </a:highlight>
                <a:latin typeface="Arial"/>
                <a:ea typeface="Arial"/>
                <a:cs typeface="Arial"/>
                <a:sym typeface="Arial"/>
              </a:rPr>
              <a:t>Team Members</a:t>
            </a:r>
            <a:endParaRPr lang="en-US" sz="1800" b="1">
              <a:highlight>
                <a:srgbClr val="FFFF00"/>
              </a:highlight>
              <a:latin typeface="Arial"/>
              <a:ea typeface="Arial"/>
              <a:cs typeface="Arial"/>
            </a:endParaRPr>
          </a:p>
          <a:p>
            <a:pPr indent="0">
              <a:spcBef>
                <a:spcPts val="0"/>
              </a:spcBef>
              <a:buSzPts val="275"/>
              <a:buNone/>
            </a:pPr>
            <a:endParaRPr lang="en-US" sz="1500">
              <a:latin typeface="Arial"/>
              <a:cs typeface="Arial"/>
              <a:sym typeface="Arial"/>
            </a:endParaRPr>
          </a:p>
          <a:p>
            <a:pPr marL="0" indent="0">
              <a:spcBef>
                <a:spcPts val="0"/>
              </a:spcBef>
              <a:buSzPts val="275"/>
              <a:buNone/>
            </a:pPr>
            <a:endParaRPr lang="en-US" sz="1500">
              <a:latin typeface="Arial"/>
              <a:cs typeface="Arial"/>
            </a:endParaRPr>
          </a:p>
          <a:p>
            <a:pPr marL="0" indent="0">
              <a:buSzPct val="137500"/>
              <a:buNone/>
            </a:pPr>
            <a:endParaRPr lang="en-US" sz="1500">
              <a:latin typeface="Arial"/>
              <a:cs typeface="Arial"/>
            </a:endParaRPr>
          </a:p>
          <a:p>
            <a:pPr marL="0" indent="0">
              <a:buSzPct val="110000"/>
              <a:buNone/>
            </a:pPr>
            <a:endParaRPr lang="en-US" sz="1500">
              <a:latin typeface="Arial"/>
              <a:cs typeface="Arial"/>
              <a:sym typeface="Arial"/>
            </a:endParaRPr>
          </a:p>
          <a:p>
            <a:pPr marL="0" indent="0">
              <a:buSzPct val="91666"/>
              <a:buNone/>
            </a:pPr>
            <a:endParaRPr lang="en-US" sz="1500">
              <a:highlight>
                <a:srgbClr val="FFFFFF"/>
              </a:highlight>
            </a:endParaRPr>
          </a:p>
          <a:p>
            <a:pPr marL="0" indent="0">
              <a:buSzPct val="91666"/>
              <a:buNone/>
            </a:pPr>
            <a:endParaRPr lang="en-US" sz="1500">
              <a:highlight>
                <a:srgbClr val="FFFFFF"/>
              </a:highlight>
            </a:endParaRPr>
          </a:p>
          <a:p>
            <a:pPr marL="0" indent="0">
              <a:spcBef>
                <a:spcPts val="0"/>
              </a:spcBef>
              <a:buSzPct val="110000"/>
              <a:buNone/>
            </a:pPr>
            <a:endParaRPr lang="en-US" sz="1500">
              <a:latin typeface="Arial"/>
              <a:ea typeface="Arial"/>
              <a:cs typeface="Arial"/>
            </a:endParaRPr>
          </a:p>
          <a:p>
            <a:pPr marL="0" indent="0">
              <a:spcBef>
                <a:spcPts val="0"/>
              </a:spcBef>
              <a:buSzPct val="110000"/>
              <a:buNone/>
            </a:pPr>
            <a:endParaRPr lang="en-US" sz="1500">
              <a:latin typeface="Arial"/>
              <a:ea typeface="Arial"/>
              <a:cs typeface="Arial"/>
              <a:sym typeface="Arial"/>
            </a:endParaRPr>
          </a:p>
          <a:p>
            <a:pPr marL="0" lvl="0" indent="0" rtl="0">
              <a:spcBef>
                <a:spcPts val="1000"/>
              </a:spcBef>
              <a:spcAft>
                <a:spcPts val="0"/>
              </a:spcAft>
              <a:buClr>
                <a:schemeClr val="dk1"/>
              </a:buClr>
              <a:buSzPct val="91666"/>
              <a:buFont typeface="Arial"/>
              <a:buNone/>
            </a:pPr>
            <a:endParaRPr lang="en-US" sz="1500">
              <a:highlight>
                <a:srgbClr val="FFFFFF"/>
              </a:highlight>
            </a:endParaRPr>
          </a:p>
          <a:p>
            <a:pPr marL="457200" lvl="1" indent="0" rtl="0">
              <a:spcBef>
                <a:spcPts val="1000"/>
              </a:spcBef>
              <a:spcAft>
                <a:spcPts val="0"/>
              </a:spcAft>
              <a:buClr>
                <a:schemeClr val="dk1"/>
              </a:buClr>
              <a:buSzPct val="100000"/>
              <a:buNone/>
            </a:pPr>
            <a:endParaRPr lang="en-US" sz="1500"/>
          </a:p>
        </p:txBody>
      </p:sp>
      <p:pic>
        <p:nvPicPr>
          <p:cNvPr id="278" name="Picture 277" descr="Holding hands">
            <a:extLst>
              <a:ext uri="{FF2B5EF4-FFF2-40B4-BE49-F238E27FC236}">
                <a16:creationId xmlns:a16="http://schemas.microsoft.com/office/drawing/2014/main" id="{F545AC3F-AD36-CC9B-324D-1AE4FA5723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81789" y="1906599"/>
            <a:ext cx="3218563" cy="33445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Google Shape;114;p2" descr="Image result for pa commission on crime and delinquency logo">
            <a:extLst>
              <a:ext uri="{FF2B5EF4-FFF2-40B4-BE49-F238E27FC236}">
                <a16:creationId xmlns:a16="http://schemas.microsoft.com/office/drawing/2014/main" id="{BCDD17E7-CA82-060A-AB45-6BA31F7ABACA}"/>
              </a:ext>
            </a:extLst>
          </p:cNvPr>
          <p:cNvPicPr preferRelativeResize="0"/>
          <p:nvPr/>
        </p:nvPicPr>
        <p:blipFill rotWithShape="1">
          <a:blip r:embed="rId4" cstate="email">
            <a:extLst>
              <a:ext uri="{28A0092B-C50C-407E-A947-70E740481C1C}">
                <a14:useLocalDpi xmlns:a14="http://schemas.microsoft.com/office/drawing/2010/main"/>
              </a:ext>
            </a:extLst>
          </a:blip>
          <a:stretch/>
        </p:blipFill>
        <p:spPr>
          <a:xfrm>
            <a:off x="10230151" y="6191988"/>
            <a:ext cx="1805909" cy="535424"/>
          </a:xfrm>
          <a:prstGeom prst="rect">
            <a:avLst/>
          </a:prstGeom>
          <a:noFill/>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0C904E-419C-653F-A245-8316C21650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oogle Shape;106;p1">
            <a:extLst>
              <a:ext uri="{FF2B5EF4-FFF2-40B4-BE49-F238E27FC236}">
                <a16:creationId xmlns:a16="http://schemas.microsoft.com/office/drawing/2014/main" id="{4B2576CF-2982-845A-5C9F-D017DB221F1E}"/>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425342341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B5692-4FAC-220D-49C2-C44742971F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oogle Shape;106;p1">
            <a:extLst>
              <a:ext uri="{FF2B5EF4-FFF2-40B4-BE49-F238E27FC236}">
                <a16:creationId xmlns:a16="http://schemas.microsoft.com/office/drawing/2014/main" id="{0DEFCD32-4D13-7EAB-DBE7-7BCC8EC103DF}"/>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22636005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6DBEC4-A900-DCC6-AE86-67A63618A3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oogle Shape;106;p1">
            <a:extLst>
              <a:ext uri="{FF2B5EF4-FFF2-40B4-BE49-F238E27FC236}">
                <a16:creationId xmlns:a16="http://schemas.microsoft.com/office/drawing/2014/main" id="{F55926BA-EA82-CF3A-B61F-45F6A6BDB03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413790820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92A7D-8FFA-2A30-1422-F55E3ACFF7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94F7E170-0CB2-DC75-FB0C-6DC5F3C63BF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
        <p:nvSpPr>
          <p:cNvPr id="2" name="TextBox 1">
            <a:extLst>
              <a:ext uri="{FF2B5EF4-FFF2-40B4-BE49-F238E27FC236}">
                <a16:creationId xmlns:a16="http://schemas.microsoft.com/office/drawing/2014/main" id="{50E6702B-2BFF-8F5D-8DC6-CA5EA47DC286}"/>
              </a:ext>
            </a:extLst>
          </p:cNvPr>
          <p:cNvSpPr txBox="1"/>
          <p:nvPr/>
        </p:nvSpPr>
        <p:spPr>
          <a:xfrm>
            <a:off x="357810" y="6303710"/>
            <a:ext cx="5605669" cy="253916"/>
          </a:xfrm>
          <a:prstGeom prst="rect">
            <a:avLst/>
          </a:prstGeom>
          <a:noFill/>
        </p:spPr>
        <p:txBody>
          <a:bodyPr wrap="square" rtlCol="0">
            <a:spAutoFit/>
          </a:bodyPr>
          <a:lstStyle/>
          <a:p>
            <a:r>
              <a:rPr lang="en-US" sz="1050" u="sng" kern="0">
                <a:solidFill>
                  <a:srgbClr val="0000FF"/>
                </a:solidFill>
                <a:effectLst/>
                <a:latin typeface="Calibri" panose="020F0502020204030204" pitchFamily="34" charset="0"/>
                <a:ea typeface="Arial" panose="020B0604020202020204" pitchFamily="34" charset="0"/>
                <a:cs typeface="Arial" panose="020B0604020202020204" pitchFamily="34" charset="0"/>
                <a:hlinkClick r:id="rId5"/>
              </a:rPr>
              <a:t>FEMA after-action review template</a:t>
            </a:r>
            <a:endParaRPr lang="en-US" sz="1050"/>
          </a:p>
        </p:txBody>
      </p:sp>
    </p:spTree>
    <p:extLst>
      <p:ext uri="{BB962C8B-B14F-4D97-AF65-F5344CB8AC3E}">
        <p14:creationId xmlns:p14="http://schemas.microsoft.com/office/powerpoint/2010/main" val="39025448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F26A5-B159-35D2-4C11-6B97F3CE5B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B0234306-4211-5A64-6385-5AE41D466E3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61841169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B0E369-EEE4-BA3E-022F-64982CF4B9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5B48D499-5E98-4A89-3D2D-B9ECD50E6B0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51671762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51E67E-C95B-0BB9-6375-A52BAFC29F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Google Shape;106;p1">
            <a:extLst>
              <a:ext uri="{FF2B5EF4-FFF2-40B4-BE49-F238E27FC236}">
                <a16:creationId xmlns:a16="http://schemas.microsoft.com/office/drawing/2014/main" id="{C5CD7E3A-AFF4-1882-3B6F-7C63F4667EF8}"/>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43644393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FA51FC-D692-2B2B-110B-FE436D0196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EEA5FC31-7E41-9D8C-D294-4B75C08C7EDF}"/>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18678310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A52D84-8AE7-89BD-D8E6-3C693F10EA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6A94BA72-A3C7-AAF1-9F0B-8ABF4AD93BAF}"/>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06606352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B7FD7B-76D1-0AEF-6B54-AA3E971521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A5B4C5D4-5658-B802-8463-A32D51D72BE4}"/>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3007406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useBgFill="1">
        <p:nvSpPr>
          <p:cNvPr id="296" name="Rectangle 295">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Google Shape;282;p12"/>
          <p:cNvSpPr txBox="1">
            <a:spLocks noGrp="1"/>
          </p:cNvSpPr>
          <p:nvPr>
            <p:ph type="title"/>
          </p:nvPr>
        </p:nvSpPr>
        <p:spPr>
          <a:xfrm>
            <a:off x="1171074" y="1396686"/>
            <a:ext cx="3240506" cy="4064628"/>
          </a:xfrm>
          <a:prstGeom prst="rect">
            <a:avLst/>
          </a:prstGeom>
        </p:spPr>
        <p:txBody>
          <a:bodyPr spcFirstLastPara="1" lIns="91425" tIns="45700" rIns="91425" bIns="45700" anchorCtr="0">
            <a:normAutofit/>
          </a:bodyPr>
          <a:lstStyle/>
          <a:p>
            <a:pPr>
              <a:buSzPts val="3960"/>
            </a:pPr>
            <a:r>
              <a:rPr lang="en-US" sz="3400" b="1">
                <a:solidFill>
                  <a:srgbClr val="FFFFFF"/>
                </a:solidFill>
                <a:latin typeface="Arial"/>
              </a:rPr>
              <a:t>INTERVENING AND SUPPORTING STUDENTS</a:t>
            </a:r>
          </a:p>
        </p:txBody>
      </p:sp>
      <p:sp>
        <p:nvSpPr>
          <p:cNvPr id="305" name="Arc 304">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4" name="Oval 30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3" name="Google Shape;283;p12"/>
          <p:cNvSpPr txBox="1">
            <a:spLocks noGrp="1"/>
          </p:cNvSpPr>
          <p:nvPr>
            <p:ph type="body" idx="1"/>
          </p:nvPr>
        </p:nvSpPr>
        <p:spPr>
          <a:xfrm>
            <a:off x="5493978" y="1687958"/>
            <a:ext cx="5536397" cy="3935281"/>
          </a:xfrm>
          <a:prstGeom prst="rect">
            <a:avLst/>
          </a:prstGeom>
        </p:spPr>
        <p:txBody>
          <a:bodyPr spcFirstLastPara="1" lIns="91425" tIns="45700" rIns="91425" bIns="45700" anchorCtr="0">
            <a:normAutofit/>
          </a:bodyPr>
          <a:lstStyle/>
          <a:p>
            <a:pPr marL="0" indent="0">
              <a:spcBef>
                <a:spcPts val="0"/>
              </a:spcBef>
              <a:buSzPts val="275"/>
              <a:buNone/>
            </a:pPr>
            <a:r>
              <a:rPr lang="en-US" sz="2000" b="1">
                <a:latin typeface="Arial"/>
                <a:ea typeface="Arial"/>
                <a:cs typeface="Arial"/>
                <a:sym typeface="Arial"/>
                <a:hlinkClick r:id="rId3">
                  <a:extLst>
                    <a:ext uri="{A12FA001-AC4F-418D-AE19-62706E023703}">
                      <ahyp:hlinkClr xmlns:ahyp="http://schemas.microsoft.com/office/drawing/2018/hyperlinkcolor" val="tx"/>
                    </a:ext>
                  </a:extLst>
                </a:hlinkClick>
              </a:rPr>
              <a:t>Pennsylvania’s Multi-Tiered Systems of Support </a:t>
            </a:r>
            <a:r>
              <a:rPr lang="en-US" sz="2000" b="1">
                <a:highlight>
                  <a:srgbClr val="FFFF00"/>
                </a:highlight>
                <a:latin typeface="Arial"/>
                <a:ea typeface="Arial"/>
                <a:cs typeface="Arial"/>
                <a:sym typeface="Arial"/>
                <a:hlinkClick r:id="rId3">
                  <a:extLst>
                    <a:ext uri="{A12FA001-AC4F-418D-AE19-62706E023703}">
                      <ahyp:hlinkClr xmlns:ahyp="http://schemas.microsoft.com/office/drawing/2018/hyperlinkcolor" val="tx"/>
                    </a:ext>
                  </a:extLst>
                </a:hlinkClick>
              </a:rPr>
              <a:t>(MTSS)</a:t>
            </a:r>
            <a:r>
              <a:rPr lang="en-US" sz="2000" b="1">
                <a:highlight>
                  <a:srgbClr val="FFFFFF"/>
                </a:highlight>
                <a:latin typeface="Arial"/>
                <a:ea typeface="Arial"/>
                <a:cs typeface="Arial"/>
                <a:sym typeface="Arial"/>
              </a:rPr>
              <a:t> </a:t>
            </a:r>
            <a:r>
              <a:rPr lang="en-US" sz="2000">
                <a:highlight>
                  <a:srgbClr val="FFFFFF"/>
                </a:highlight>
                <a:latin typeface="Arial"/>
                <a:ea typeface="Arial"/>
                <a:cs typeface="Arial"/>
                <a:sym typeface="Arial"/>
              </a:rPr>
              <a:t> is</a:t>
            </a:r>
          </a:p>
          <a:p>
            <a:pPr marL="0" indent="0">
              <a:spcBef>
                <a:spcPts val="0"/>
              </a:spcBef>
              <a:buSzPts val="275"/>
              <a:buNone/>
            </a:pPr>
            <a:endParaRPr lang="en-US" sz="2000">
              <a:highlight>
                <a:srgbClr val="FFFFFF"/>
              </a:highlight>
              <a:latin typeface="Arial"/>
              <a:ea typeface="Arial"/>
              <a:cs typeface="Arial"/>
              <a:sym typeface="Arial"/>
            </a:endParaRPr>
          </a:p>
          <a:p>
            <a:pPr marL="342900">
              <a:spcBef>
                <a:spcPts val="0"/>
              </a:spcBef>
              <a:buSzPts val="275"/>
            </a:pPr>
            <a:r>
              <a:rPr lang="en-US" sz="2000">
                <a:highlight>
                  <a:srgbClr val="FFFFFF"/>
                </a:highlight>
                <a:latin typeface="Arial"/>
                <a:ea typeface="Arial"/>
                <a:cs typeface="Arial"/>
                <a:sym typeface="Arial"/>
              </a:rPr>
              <a:t>Standards-aligned</a:t>
            </a:r>
          </a:p>
          <a:p>
            <a:pPr marL="342900">
              <a:spcBef>
                <a:spcPts val="0"/>
              </a:spcBef>
              <a:buSzPts val="275"/>
            </a:pPr>
            <a:r>
              <a:rPr lang="en-US" sz="2000" b="1">
                <a:latin typeface="Arial"/>
                <a:ea typeface="Arial"/>
                <a:cs typeface="Arial"/>
                <a:sym typeface="Arial"/>
              </a:rPr>
              <a:t>Framework</a:t>
            </a:r>
            <a:r>
              <a:rPr lang="en-US" sz="2000" b="1">
                <a:highlight>
                  <a:srgbClr val="FFFFFF"/>
                </a:highlight>
                <a:latin typeface="Arial"/>
                <a:ea typeface="Arial"/>
                <a:cs typeface="Arial"/>
                <a:sym typeface="Arial"/>
              </a:rPr>
              <a:t> </a:t>
            </a:r>
            <a:r>
              <a:rPr lang="en-US" sz="2000">
                <a:highlight>
                  <a:srgbClr val="FFFFFF"/>
                </a:highlight>
                <a:latin typeface="Arial"/>
                <a:ea typeface="Arial"/>
                <a:cs typeface="Arial"/>
                <a:sym typeface="Arial"/>
              </a:rPr>
              <a:t>for enhancing academic, behavioral and social-emotional outcomes for </a:t>
            </a:r>
            <a:r>
              <a:rPr lang="en-US" sz="2000" b="1">
                <a:highlight>
                  <a:srgbClr val="FFFFFF"/>
                </a:highlight>
                <a:latin typeface="Arial"/>
                <a:ea typeface="Arial"/>
                <a:cs typeface="Arial"/>
                <a:sym typeface="Arial"/>
              </a:rPr>
              <a:t>all</a:t>
            </a:r>
            <a:r>
              <a:rPr lang="en-US" sz="2000">
                <a:highlight>
                  <a:srgbClr val="FFFFFF"/>
                </a:highlight>
                <a:latin typeface="Arial"/>
                <a:ea typeface="Arial"/>
                <a:cs typeface="Arial"/>
                <a:sym typeface="Arial"/>
              </a:rPr>
              <a:t> students.</a:t>
            </a:r>
            <a:endParaRPr lang="en-US" sz="2000">
              <a:highlight>
                <a:srgbClr val="FFFFFF"/>
              </a:highlight>
              <a:latin typeface="Arial"/>
              <a:ea typeface="Arial"/>
              <a:cs typeface="Arial"/>
            </a:endParaRPr>
          </a:p>
          <a:p>
            <a:pPr marL="0" indent="0">
              <a:spcBef>
                <a:spcPts val="0"/>
              </a:spcBef>
              <a:buSzPts val="275"/>
              <a:buNone/>
            </a:pPr>
            <a:endParaRPr lang="en-US" sz="2000">
              <a:highlight>
                <a:srgbClr val="FFFFFF"/>
              </a:highlight>
              <a:latin typeface="Arial"/>
              <a:ea typeface="Arial"/>
              <a:cs typeface="Arial"/>
            </a:endParaRPr>
          </a:p>
          <a:p>
            <a:pPr marL="0" indent="0">
              <a:spcBef>
                <a:spcPts val="0"/>
              </a:spcBef>
              <a:buSzPts val="275"/>
              <a:buNone/>
            </a:pPr>
            <a:r>
              <a:rPr lang="en-US" sz="2000">
                <a:latin typeface="Arial"/>
                <a:ea typeface="Arial"/>
                <a:cs typeface="Arial"/>
                <a:sym typeface="Arial"/>
              </a:rPr>
              <a:t>Multi-Tiered Systems of Support MTSS </a:t>
            </a:r>
            <a:r>
              <a:rPr lang="en-US" sz="2000" b="1">
                <a:latin typeface="Arial"/>
                <a:ea typeface="Arial"/>
                <a:cs typeface="Arial"/>
                <a:sym typeface="Arial"/>
              </a:rPr>
              <a:t>must be</a:t>
            </a:r>
            <a:r>
              <a:rPr lang="en-US" sz="2000" b="1">
                <a:highlight>
                  <a:srgbClr val="FFFF00"/>
                </a:highlight>
                <a:latin typeface="Arial"/>
                <a:ea typeface="Arial"/>
                <a:cs typeface="Arial"/>
                <a:sym typeface="Arial"/>
              </a:rPr>
              <a:t> implemented with</a:t>
            </a:r>
            <a:r>
              <a:rPr lang="en-US" sz="2000" b="1">
                <a:latin typeface="Arial"/>
                <a:ea typeface="Arial"/>
                <a:cs typeface="Arial"/>
                <a:sym typeface="Arial"/>
              </a:rPr>
              <a:t>:</a:t>
            </a:r>
            <a:r>
              <a:rPr lang="en-US" sz="2000">
                <a:latin typeface="Arial"/>
                <a:ea typeface="Arial"/>
                <a:cs typeface="Arial"/>
                <a:sym typeface="Arial"/>
              </a:rPr>
              <a:t> </a:t>
            </a:r>
            <a:endParaRPr lang="en-US" sz="2000">
              <a:latin typeface="Arial"/>
              <a:ea typeface="Arial"/>
              <a:cs typeface="Arial"/>
            </a:endParaRPr>
          </a:p>
          <a:p>
            <a:pPr marL="800100" lvl="0" rtl="0">
              <a:spcBef>
                <a:spcPts val="0"/>
              </a:spcBef>
              <a:spcAft>
                <a:spcPts val="0"/>
              </a:spcAft>
              <a:buSzPct val="100000"/>
            </a:pPr>
            <a:r>
              <a:rPr lang="en-US" sz="2000">
                <a:latin typeface="Arial"/>
                <a:ea typeface="Arial"/>
                <a:cs typeface="Arial"/>
                <a:sym typeface="Arial"/>
              </a:rPr>
              <a:t>Attention to equity</a:t>
            </a:r>
            <a:endParaRPr lang="en-US" sz="2000">
              <a:latin typeface="Arial"/>
              <a:ea typeface="Arial"/>
              <a:cs typeface="Arial"/>
            </a:endParaRPr>
          </a:p>
          <a:p>
            <a:pPr marL="800100" lvl="0" rtl="0">
              <a:spcBef>
                <a:spcPts val="0"/>
              </a:spcBef>
              <a:spcAft>
                <a:spcPts val="0"/>
              </a:spcAft>
              <a:buSzPct val="100000"/>
            </a:pPr>
            <a:r>
              <a:rPr lang="en-US" sz="2000">
                <a:latin typeface="Arial"/>
                <a:ea typeface="Arial"/>
                <a:cs typeface="Arial"/>
                <a:sym typeface="Arial"/>
              </a:rPr>
              <a:t>With a trauma-informed lens</a:t>
            </a:r>
            <a:endParaRPr lang="en-US" sz="2000">
              <a:latin typeface="Arial"/>
              <a:ea typeface="Arial"/>
              <a:cs typeface="Arial"/>
            </a:endParaRPr>
          </a:p>
          <a:p>
            <a:pPr marL="800100" lvl="0" rtl="0">
              <a:spcBef>
                <a:spcPts val="0"/>
              </a:spcBef>
              <a:spcAft>
                <a:spcPts val="0"/>
              </a:spcAft>
              <a:buSzPct val="100000"/>
            </a:pPr>
            <a:r>
              <a:rPr lang="en-US" sz="2000">
                <a:latin typeface="Arial"/>
                <a:ea typeface="Arial"/>
                <a:cs typeface="Arial"/>
                <a:sym typeface="Arial"/>
              </a:rPr>
              <a:t>Increasingly intensive interventions</a:t>
            </a:r>
            <a:endParaRPr lang="en-US" sz="2000">
              <a:latin typeface="Arial"/>
              <a:ea typeface="Arial"/>
              <a:cs typeface="Arial"/>
            </a:endParaRPr>
          </a:p>
          <a:p>
            <a:pPr marL="88900" indent="0">
              <a:spcBef>
                <a:spcPts val="0"/>
              </a:spcBef>
              <a:buSzPct val="100000"/>
              <a:buNone/>
            </a:pPr>
            <a:endParaRPr lang="en-US" sz="1400">
              <a:latin typeface="Arial"/>
              <a:ea typeface="Arial"/>
              <a:cs typeface="Arial"/>
            </a:endParaRPr>
          </a:p>
          <a:p>
            <a:pPr marL="457200" lvl="0" indent="0" rtl="0">
              <a:spcBef>
                <a:spcPts val="600"/>
              </a:spcBef>
              <a:spcAft>
                <a:spcPts val="0"/>
              </a:spcAft>
              <a:buNone/>
            </a:pPr>
            <a:endParaRPr lang="en-US" sz="1400">
              <a:latin typeface="Arial"/>
              <a:ea typeface="Arial"/>
              <a:cs typeface="Arial"/>
              <a:sym typeface="Arial"/>
            </a:endParaRPr>
          </a:p>
          <a:p>
            <a:pPr marL="0" lvl="0" indent="0" rtl="0">
              <a:spcBef>
                <a:spcPts val="600"/>
              </a:spcBef>
              <a:spcAft>
                <a:spcPts val="0"/>
              </a:spcAft>
              <a:buClr>
                <a:schemeClr val="dk1"/>
              </a:buClr>
              <a:buSzPts val="275"/>
              <a:buNone/>
            </a:pPr>
            <a:endParaRPr lang="en-US" sz="1400">
              <a:latin typeface="Arial"/>
              <a:ea typeface="Arial"/>
              <a:cs typeface="Arial"/>
              <a:sym typeface="Arial"/>
            </a:endParaRPr>
          </a:p>
          <a:p>
            <a:pPr marL="0" lvl="0" indent="0" rtl="0">
              <a:spcBef>
                <a:spcPts val="600"/>
              </a:spcBef>
              <a:spcAft>
                <a:spcPts val="0"/>
              </a:spcAft>
              <a:buClr>
                <a:schemeClr val="dk1"/>
              </a:buClr>
              <a:buSzPct val="91666"/>
              <a:buFont typeface="Arial"/>
              <a:buNone/>
            </a:pPr>
            <a:endParaRPr lang="en-US" sz="1400">
              <a:highlight>
                <a:srgbClr val="FFFFFF"/>
              </a:highlight>
            </a:endParaRPr>
          </a:p>
          <a:p>
            <a:pPr marL="457200" lvl="1" indent="0" rtl="0">
              <a:spcBef>
                <a:spcPts val="600"/>
              </a:spcBef>
              <a:spcAft>
                <a:spcPts val="0"/>
              </a:spcAft>
              <a:buClr>
                <a:schemeClr val="dk1"/>
              </a:buClr>
              <a:buSzPct val="100000"/>
              <a:buNone/>
            </a:pPr>
            <a:endParaRPr lang="en-US" sz="1400"/>
          </a:p>
          <a:p>
            <a:pPr marL="457200" lvl="1" indent="0" rtl="0">
              <a:spcBef>
                <a:spcPts val="500"/>
              </a:spcBef>
              <a:spcAft>
                <a:spcPts val="0"/>
              </a:spcAft>
              <a:buClr>
                <a:schemeClr val="dk1"/>
              </a:buClr>
              <a:buSzPct val="100000"/>
              <a:buNone/>
            </a:pPr>
            <a:endParaRPr lang="en-US" sz="1400"/>
          </a:p>
          <a:p>
            <a:pPr marL="457200" lvl="1" indent="0" rtl="0">
              <a:spcBef>
                <a:spcPts val="500"/>
              </a:spcBef>
              <a:spcAft>
                <a:spcPts val="0"/>
              </a:spcAft>
              <a:buClr>
                <a:schemeClr val="dk1"/>
              </a:buClr>
              <a:buSzPct val="100000"/>
              <a:buNone/>
            </a:pPr>
            <a:endParaRPr lang="en-US" sz="1400"/>
          </a:p>
          <a:p>
            <a:pPr marL="457200" lvl="1" indent="0" rtl="0">
              <a:spcBef>
                <a:spcPts val="500"/>
              </a:spcBef>
              <a:spcAft>
                <a:spcPts val="0"/>
              </a:spcAft>
              <a:buClr>
                <a:schemeClr val="dk1"/>
              </a:buClr>
              <a:buSzPct val="100000"/>
              <a:buNone/>
            </a:pPr>
            <a:endParaRPr lang="en-US" sz="1400"/>
          </a:p>
          <a:p>
            <a:pPr marL="457200" lvl="1" indent="0" rtl="0">
              <a:spcBef>
                <a:spcPts val="500"/>
              </a:spcBef>
              <a:spcAft>
                <a:spcPts val="0"/>
              </a:spcAft>
              <a:buClr>
                <a:schemeClr val="dk1"/>
              </a:buClr>
              <a:buSzPct val="100000"/>
              <a:buNone/>
            </a:pPr>
            <a:endParaRPr lang="en-US" sz="1400"/>
          </a:p>
          <a:p>
            <a:pPr marL="457200" lvl="1" indent="0" rtl="0">
              <a:spcBef>
                <a:spcPts val="500"/>
              </a:spcBef>
              <a:spcAft>
                <a:spcPts val="0"/>
              </a:spcAft>
              <a:buClr>
                <a:schemeClr val="dk1"/>
              </a:buClr>
              <a:buSzPct val="100000"/>
              <a:buNone/>
            </a:pPr>
            <a:endParaRPr lang="en-US" sz="1400"/>
          </a:p>
          <a:p>
            <a:pPr marL="457200" lvl="1" indent="0" rtl="0">
              <a:spcBef>
                <a:spcPts val="500"/>
              </a:spcBef>
              <a:spcAft>
                <a:spcPts val="0"/>
              </a:spcAft>
              <a:buClr>
                <a:schemeClr val="dk1"/>
              </a:buClr>
              <a:buSzPct val="100000"/>
              <a:buNone/>
            </a:pPr>
            <a:endParaRPr lang="en-US" sz="1400"/>
          </a:p>
          <a:p>
            <a:pPr marL="457200" lvl="1" indent="0" rtl="0">
              <a:spcBef>
                <a:spcPts val="500"/>
              </a:spcBef>
              <a:spcAft>
                <a:spcPts val="0"/>
              </a:spcAft>
              <a:buClr>
                <a:schemeClr val="dk1"/>
              </a:buClr>
              <a:buSzPct val="100000"/>
              <a:buNone/>
            </a:pPr>
            <a:endParaRPr lang="en-US" sz="1400"/>
          </a:p>
          <a:p>
            <a:pPr marL="457200" lvl="1" indent="0" rtl="0">
              <a:spcBef>
                <a:spcPts val="500"/>
              </a:spcBef>
              <a:spcAft>
                <a:spcPts val="0"/>
              </a:spcAft>
              <a:buClr>
                <a:schemeClr val="dk1"/>
              </a:buClr>
              <a:buSzPct val="100000"/>
              <a:buNone/>
            </a:pPr>
            <a:endParaRPr lang="en-US" sz="1400"/>
          </a:p>
          <a:p>
            <a:pPr marL="457200" lvl="1" indent="0" rtl="0">
              <a:spcBef>
                <a:spcPts val="500"/>
              </a:spcBef>
              <a:spcAft>
                <a:spcPts val="0"/>
              </a:spcAft>
              <a:buClr>
                <a:schemeClr val="dk1"/>
              </a:buClr>
              <a:buSzPct val="100000"/>
              <a:buNone/>
            </a:pPr>
            <a:endParaRPr lang="en-US" sz="1400"/>
          </a:p>
          <a:p>
            <a:pPr marL="457200" lvl="1" indent="0" rtl="0">
              <a:spcBef>
                <a:spcPts val="500"/>
              </a:spcBef>
              <a:spcAft>
                <a:spcPts val="0"/>
              </a:spcAft>
              <a:buClr>
                <a:schemeClr val="dk1"/>
              </a:buClr>
              <a:buSzPct val="100000"/>
              <a:buNone/>
            </a:pPr>
            <a:endParaRPr lang="en-US" sz="1400"/>
          </a:p>
          <a:p>
            <a:pPr marL="457200" lvl="1" indent="0" rtl="0">
              <a:spcBef>
                <a:spcPts val="500"/>
              </a:spcBef>
              <a:spcAft>
                <a:spcPts val="0"/>
              </a:spcAft>
              <a:buClr>
                <a:schemeClr val="dk1"/>
              </a:buClr>
              <a:buSzPct val="100000"/>
              <a:buNone/>
            </a:pPr>
            <a:endParaRPr lang="en-US" sz="1400"/>
          </a:p>
        </p:txBody>
      </p:sp>
      <p:pic>
        <p:nvPicPr>
          <p:cNvPr id="5" name="Google Shape;114;p2" descr="Image result for pa commission on crime and delinquency logo">
            <a:extLst>
              <a:ext uri="{FF2B5EF4-FFF2-40B4-BE49-F238E27FC236}">
                <a16:creationId xmlns:a16="http://schemas.microsoft.com/office/drawing/2014/main" id="{CD92A14E-0AFB-763E-8994-BAAF5397963B}"/>
              </a:ext>
            </a:extLst>
          </p:cNvPr>
          <p:cNvPicPr preferRelativeResize="0"/>
          <p:nvPr/>
        </p:nvPicPr>
        <p:blipFill rotWithShape="1">
          <a:blip r:embed="rId4" cstate="email">
            <a:extLst>
              <a:ext uri="{28A0092B-C50C-407E-A947-70E740481C1C}">
                <a14:useLocalDpi xmlns:a14="http://schemas.microsoft.com/office/drawing/2010/main"/>
              </a:ext>
            </a:extLst>
          </a:blip>
          <a:stretch/>
        </p:blipFill>
        <p:spPr>
          <a:xfrm>
            <a:off x="10230151" y="6191988"/>
            <a:ext cx="1805909" cy="535424"/>
          </a:xfrm>
          <a:prstGeom prst="rect">
            <a:avLst/>
          </a:prstGeom>
          <a:noFill/>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02E99-4208-A20A-BC88-2E85AC3D99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DAB18405-ACEC-7FFA-4EB1-4B90856DCBF0}"/>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48883929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A2AEF-AAFE-1629-D3BC-FEF69BFA42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AED54DE0-8E0E-D505-B39F-38998F553F9F}"/>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
        <p:nvSpPr>
          <p:cNvPr id="2" name="TextBox 1">
            <a:extLst>
              <a:ext uri="{FF2B5EF4-FFF2-40B4-BE49-F238E27FC236}">
                <a16:creationId xmlns:a16="http://schemas.microsoft.com/office/drawing/2014/main" id="{542080D1-A69A-E9B4-A3EB-336D1273A0F4}"/>
              </a:ext>
            </a:extLst>
          </p:cNvPr>
          <p:cNvSpPr txBox="1"/>
          <p:nvPr/>
        </p:nvSpPr>
        <p:spPr>
          <a:xfrm>
            <a:off x="308471" y="6270373"/>
            <a:ext cx="4903304" cy="253916"/>
          </a:xfrm>
          <a:prstGeom prst="rect">
            <a:avLst/>
          </a:prstGeom>
          <a:noFill/>
        </p:spPr>
        <p:txBody>
          <a:bodyPr wrap="square" rtlCol="0">
            <a:spAutoFit/>
          </a:bodyPr>
          <a:lstStyle/>
          <a:p>
            <a:r>
              <a:rPr lang="en-US" sz="1050" u="sng" kern="0">
                <a:solidFill>
                  <a:srgbClr val="0000FF"/>
                </a:solidFill>
                <a:effectLst/>
                <a:latin typeface="Calibri" panose="020F0502020204030204" pitchFamily="34" charset="0"/>
                <a:ea typeface="Arial" panose="020B0604020202020204" pitchFamily="34" charset="0"/>
                <a:cs typeface="Arial" panose="020B0604020202020204" pitchFamily="34" charset="0"/>
                <a:hlinkClick r:id="rId5"/>
              </a:rPr>
              <a:t>National Incident Management System</a:t>
            </a:r>
            <a:endParaRPr lang="en-US" sz="1050"/>
          </a:p>
        </p:txBody>
      </p:sp>
    </p:spTree>
    <p:extLst>
      <p:ext uri="{BB962C8B-B14F-4D97-AF65-F5344CB8AC3E}">
        <p14:creationId xmlns:p14="http://schemas.microsoft.com/office/powerpoint/2010/main" val="165385247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86B47E-AFA3-DE12-4AE9-ED6A7177C7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oogle Shape;106;p1">
            <a:extLst>
              <a:ext uri="{FF2B5EF4-FFF2-40B4-BE49-F238E27FC236}">
                <a16:creationId xmlns:a16="http://schemas.microsoft.com/office/drawing/2014/main" id="{D4C18506-FDEA-3A7D-6B99-BC805914A9E8}"/>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113224713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9C5261-CB7B-2A31-3803-6C8E5786DB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Google Shape;106;p1">
            <a:extLst>
              <a:ext uri="{FF2B5EF4-FFF2-40B4-BE49-F238E27FC236}">
                <a16:creationId xmlns:a16="http://schemas.microsoft.com/office/drawing/2014/main" id="{404319C1-E8F8-2568-AAC1-941792F253E8}"/>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
        <p:nvSpPr>
          <p:cNvPr id="2" name="TextBox 1">
            <a:extLst>
              <a:ext uri="{FF2B5EF4-FFF2-40B4-BE49-F238E27FC236}">
                <a16:creationId xmlns:a16="http://schemas.microsoft.com/office/drawing/2014/main" id="{8BB23394-834E-819D-67FB-ECA133A595DE}"/>
              </a:ext>
            </a:extLst>
          </p:cNvPr>
          <p:cNvSpPr txBox="1"/>
          <p:nvPr/>
        </p:nvSpPr>
        <p:spPr>
          <a:xfrm>
            <a:off x="357809" y="6270374"/>
            <a:ext cx="2743200" cy="253916"/>
          </a:xfrm>
          <a:prstGeom prst="rect">
            <a:avLst/>
          </a:prstGeom>
          <a:noFill/>
        </p:spPr>
        <p:txBody>
          <a:bodyPr wrap="square" rtlCol="0">
            <a:spAutoFit/>
          </a:bodyPr>
          <a:lstStyle/>
          <a:p>
            <a:r>
              <a:rPr lang="en-US" sz="1050" u="sng" kern="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Incident Command Structure</a:t>
            </a:r>
            <a:endParaRPr lang="en-US" sz="1050"/>
          </a:p>
        </p:txBody>
      </p:sp>
    </p:spTree>
    <p:extLst>
      <p:ext uri="{BB962C8B-B14F-4D97-AF65-F5344CB8AC3E}">
        <p14:creationId xmlns:p14="http://schemas.microsoft.com/office/powerpoint/2010/main" val="343468931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1A23FD-1824-4536-2A5D-0A6D794703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5BE1A71E-6C10-D312-97AF-4A4539D32D6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96200146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A67723-723F-EEB4-EB5C-E356C47BFE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2D6B40EA-4102-79E7-B108-23D3AD9308E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50681583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114B47-CC74-8CC3-0F68-5CB3C8D9F4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Google Shape;106;p1">
            <a:extLst>
              <a:ext uri="{FF2B5EF4-FFF2-40B4-BE49-F238E27FC236}">
                <a16:creationId xmlns:a16="http://schemas.microsoft.com/office/drawing/2014/main" id="{D5A314AB-1EEC-036B-DC77-3F395DE1A85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68197405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2313EA-A8D4-E162-A006-A6CEC1727C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9476" y="1343806"/>
            <a:ext cx="6384102" cy="1587349"/>
          </a:xfrm>
          <a:prstGeom prst="rect">
            <a:avLst/>
          </a:prstGeom>
        </p:spPr>
      </p:pic>
      <p:pic>
        <p:nvPicPr>
          <p:cNvPr id="5" name="Picture 4">
            <a:hlinkClick r:id="rId4"/>
            <a:extLst>
              <a:ext uri="{FF2B5EF4-FFF2-40B4-BE49-F238E27FC236}">
                <a16:creationId xmlns:a16="http://schemas.microsoft.com/office/drawing/2014/main" id="{09B0F234-0617-2AA8-E237-9E38A268BD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36465" y="94049"/>
            <a:ext cx="4451498" cy="6669901"/>
          </a:xfrm>
          <a:prstGeom prst="rect">
            <a:avLst/>
          </a:prstGeom>
        </p:spPr>
      </p:pic>
      <p:sp>
        <p:nvSpPr>
          <p:cNvPr id="7" name="TextBox 6">
            <a:extLst>
              <a:ext uri="{FF2B5EF4-FFF2-40B4-BE49-F238E27FC236}">
                <a16:creationId xmlns:a16="http://schemas.microsoft.com/office/drawing/2014/main" id="{E55E2932-DEEE-A0B9-3D8C-492706D6CB9F}"/>
              </a:ext>
            </a:extLst>
          </p:cNvPr>
          <p:cNvSpPr txBox="1"/>
          <p:nvPr/>
        </p:nvSpPr>
        <p:spPr>
          <a:xfrm>
            <a:off x="789476" y="3157717"/>
            <a:ext cx="6096000" cy="2462213"/>
          </a:xfrm>
          <a:prstGeom prst="rect">
            <a:avLst/>
          </a:prstGeom>
          <a:noFill/>
        </p:spPr>
        <p:txBody>
          <a:bodyPr wrap="square">
            <a:spAutoFit/>
          </a:bodyPr>
          <a:lstStyle/>
          <a:p>
            <a:pPr marL="0" marR="0" fontAlgn="base">
              <a:spcBef>
                <a:spcPts val="600"/>
              </a:spcBef>
              <a:spcAft>
                <a:spcPts val="600"/>
              </a:spcAft>
            </a:pPr>
            <a:r>
              <a:rPr lang="en-US" sz="2200">
                <a:solidFill>
                  <a:srgbClr val="000000"/>
                </a:solidFill>
                <a:latin typeface="Calibri" panose="020F0502020204030204" pitchFamily="34" charset="0"/>
                <a:ea typeface="Times New Roman" panose="02020603050405020304" pitchFamily="18" charset="0"/>
                <a:cs typeface="Calibri" panose="020F0502020204030204" pitchFamily="34" charset="0"/>
              </a:rPr>
              <a:t>T</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 need to practice emergency preparedness not only helps alleviate overall stress within an educational setting during the best of times, but could be the difference between freezing or </a:t>
            </a:r>
            <a:r>
              <a:rPr lang="en-US" sz="2200">
                <a:solidFill>
                  <a:srgbClr val="000000"/>
                </a:solidFill>
                <a:latin typeface="Calibri" panose="020F0502020204030204" pitchFamily="34" charset="0"/>
                <a:ea typeface="Times New Roman" panose="02020603050405020304" pitchFamily="18" charset="0"/>
                <a:cs typeface="Calibri" panose="020F0502020204030204" pitchFamily="34" charset="0"/>
              </a:rPr>
              <a:t>acting</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the event violence and/or an emergency comes knocking at the doorsteps of your educational setting. </a:t>
            </a:r>
            <a:endParaRPr lang="en-US" sz="2200">
              <a:effectLst/>
              <a:latin typeface="Calibri" panose="020F0502020204030204" pitchFamily="34" charset="0"/>
              <a:ea typeface="Arial" panose="020B0604020202020204" pitchFamily="34" charset="0"/>
              <a:cs typeface="Arial" panose="020B0604020202020204" pitchFamily="34" charset="0"/>
            </a:endParaRPr>
          </a:p>
        </p:txBody>
      </p:sp>
      <p:pic>
        <p:nvPicPr>
          <p:cNvPr id="8" name="Google Shape;106;p1">
            <a:extLst>
              <a:ext uri="{FF2B5EF4-FFF2-40B4-BE49-F238E27FC236}">
                <a16:creationId xmlns:a16="http://schemas.microsoft.com/office/drawing/2014/main" id="{F721CBDF-0337-D191-F90A-7C0A230477A7}"/>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5060" y="6266418"/>
            <a:ext cx="1766612" cy="570317"/>
          </a:xfrm>
          <a:prstGeom prst="rect">
            <a:avLst/>
          </a:prstGeom>
          <a:noFill/>
          <a:ln>
            <a:noFill/>
          </a:ln>
        </p:spPr>
      </p:pic>
    </p:spTree>
    <p:extLst>
      <p:ext uri="{BB962C8B-B14F-4D97-AF65-F5344CB8AC3E}">
        <p14:creationId xmlns:p14="http://schemas.microsoft.com/office/powerpoint/2010/main" val="303745035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DB9BB-D840-CA54-2D4E-F185F8CFB0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942" y="0"/>
            <a:ext cx="6726115" cy="6858000"/>
          </a:xfrm>
          <a:prstGeom prst="rect">
            <a:avLst/>
          </a:prstGeom>
        </p:spPr>
      </p:pic>
      <p:pic>
        <p:nvPicPr>
          <p:cNvPr id="4" name="Google Shape;106;p1">
            <a:extLst>
              <a:ext uri="{FF2B5EF4-FFF2-40B4-BE49-F238E27FC236}">
                <a16:creationId xmlns:a16="http://schemas.microsoft.com/office/drawing/2014/main" id="{D83053F2-BFE9-B861-69CD-2D55D634552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25127099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A96D5A-EA7C-8AD2-D7EC-5E7E32B77C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1161B320-A2E2-9FBC-0003-3D4E513B7E7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850099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useBgFill="1">
        <p:nvSpPr>
          <p:cNvPr id="351" name="Rectangle 350">
            <a:extLst>
              <a:ext uri="{FF2B5EF4-FFF2-40B4-BE49-F238E27FC236}">
                <a16:creationId xmlns:a16="http://schemas.microsoft.com/office/drawing/2014/main" id="{0C0CCF94-9536-4A63-8FF2-E37827C92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Freeform: Shape 351">
            <a:extLst>
              <a:ext uri="{FF2B5EF4-FFF2-40B4-BE49-F238E27FC236}">
                <a16:creationId xmlns:a16="http://schemas.microsoft.com/office/drawing/2014/main" id="{C970655A-F4C2-4D7E-BAB6-D3BFC5CA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8174"/>
            <a:ext cx="12192000" cy="4939827"/>
          </a:xfrm>
          <a:custGeom>
            <a:avLst/>
            <a:gdLst>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499101 w 12192000"/>
              <a:gd name="connsiteY144" fmla="*/ 232983 h 4939827"/>
              <a:gd name="connsiteX145" fmla="*/ 4558432 w 12192000"/>
              <a:gd name="connsiteY145" fmla="*/ 269194 h 4939827"/>
              <a:gd name="connsiteX146" fmla="*/ 4635061 w 12192000"/>
              <a:gd name="connsiteY146" fmla="*/ 280682 h 4939827"/>
              <a:gd name="connsiteX147" fmla="*/ 4680829 w 12192000"/>
              <a:gd name="connsiteY147" fmla="*/ 287953 h 4939827"/>
              <a:gd name="connsiteX148" fmla="*/ 4807427 w 12192000"/>
              <a:gd name="connsiteY148" fmla="*/ 276835 h 4939827"/>
              <a:gd name="connsiteX149" fmla="*/ 5028933 w 12192000"/>
              <a:gd name="connsiteY149" fmla="*/ 183887 h 4939827"/>
              <a:gd name="connsiteX150" fmla="*/ 5093642 w 12192000"/>
              <a:gd name="connsiteY150" fmla="*/ 177214 h 4939827"/>
              <a:gd name="connsiteX151" fmla="*/ 5102642 w 12192000"/>
              <a:gd name="connsiteY151" fmla="*/ 186816 h 4939827"/>
              <a:gd name="connsiteX152" fmla="*/ 5193590 w 12192000"/>
              <a:gd name="connsiteY152" fmla="*/ 136361 h 4939827"/>
              <a:gd name="connsiteX153" fmla="*/ 5323922 w 12192000"/>
              <a:gd name="connsiteY153" fmla="*/ 146332 h 4939827"/>
              <a:gd name="connsiteX154" fmla="*/ 5421860 w 12192000"/>
              <a:gd name="connsiteY154" fmla="*/ 167298 h 4939827"/>
              <a:gd name="connsiteX155" fmla="*/ 5476948 w 12192000"/>
              <a:gd name="connsiteY155" fmla="*/ 173249 h 4939827"/>
              <a:gd name="connsiteX156" fmla="*/ 5516842 w 12192000"/>
              <a:gd name="connsiteY156" fmla="*/ 184018 h 4939827"/>
              <a:gd name="connsiteX157" fmla="*/ 5619415 w 12192000"/>
              <a:gd name="connsiteY157" fmla="*/ 176781 h 4939827"/>
              <a:gd name="connsiteX158" fmla="*/ 5789867 w 12192000"/>
              <a:gd name="connsiteY158" fmla="*/ 150304 h 4939827"/>
              <a:gd name="connsiteX159" fmla="*/ 5825953 w 12192000"/>
              <a:gd name="connsiteY159" fmla="*/ 147907 h 4939827"/>
              <a:gd name="connsiteX160" fmla="*/ 5856168 w 12192000"/>
              <a:gd name="connsiteY160" fmla="*/ 158719 h 4939827"/>
              <a:gd name="connsiteX161" fmla="*/ 5862476 w 12192000"/>
              <a:gd name="connsiteY161" fmla="*/ 172447 h 4939827"/>
              <a:gd name="connsiteX162" fmla="*/ 5882195 w 12192000"/>
              <a:gd name="connsiteY162" fmla="*/ 173195 h 4939827"/>
              <a:gd name="connsiteX163" fmla="*/ 5887271 w 12192000"/>
              <a:gd name="connsiteY163" fmla="*/ 176084 h 4939827"/>
              <a:gd name="connsiteX164" fmla="*/ 5916552 w 12192000"/>
              <a:gd name="connsiteY164" fmla="*/ 189955 h 4939827"/>
              <a:gd name="connsiteX165" fmla="*/ 5983240 w 12192000"/>
              <a:gd name="connsiteY165" fmla="*/ 152755 h 4939827"/>
              <a:gd name="connsiteX166" fmla="*/ 6061852 w 12192000"/>
              <a:gd name="connsiteY166" fmla="*/ 161953 h 4939827"/>
              <a:gd name="connsiteX167" fmla="*/ 6408386 w 12192000"/>
              <a:gd name="connsiteY167" fmla="*/ 157590 h 4939827"/>
              <a:gd name="connsiteX168" fmla="*/ 6531386 w 12192000"/>
              <a:gd name="connsiteY168" fmla="*/ 156103 h 4939827"/>
              <a:gd name="connsiteX169" fmla="*/ 6721509 w 12192000"/>
              <a:gd name="connsiteY169" fmla="*/ 54829 h 4939827"/>
              <a:gd name="connsiteX170" fmla="*/ 6947884 w 12192000"/>
              <a:gd name="connsiteY170" fmla="*/ 47587 h 4939827"/>
              <a:gd name="connsiteX171" fmla="*/ 6965101 w 12192000"/>
              <a:gd name="connsiteY171" fmla="*/ 25718 h 4939827"/>
              <a:gd name="connsiteX172" fmla="*/ 6986370 w 12192000"/>
              <a:gd name="connsiteY172" fmla="*/ 12659 h 4939827"/>
              <a:gd name="connsiteX173" fmla="*/ 6989536 w 12192000"/>
              <a:gd name="connsiteY173" fmla="*/ 14528 h 4939827"/>
              <a:gd name="connsiteX174" fmla="*/ 7015933 w 12192000"/>
              <a:gd name="connsiteY174" fmla="*/ 9653 h 4939827"/>
              <a:gd name="connsiteX175" fmla="*/ 7020592 w 12192000"/>
              <a:gd name="connsiteY175" fmla="*/ 1651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558432 w 12192000"/>
              <a:gd name="connsiteY144" fmla="*/ 269194 h 4939827"/>
              <a:gd name="connsiteX145" fmla="*/ 4635061 w 12192000"/>
              <a:gd name="connsiteY145" fmla="*/ 280682 h 4939827"/>
              <a:gd name="connsiteX146" fmla="*/ 4680829 w 12192000"/>
              <a:gd name="connsiteY146" fmla="*/ 287953 h 4939827"/>
              <a:gd name="connsiteX147" fmla="*/ 4807427 w 12192000"/>
              <a:gd name="connsiteY147" fmla="*/ 276835 h 4939827"/>
              <a:gd name="connsiteX148" fmla="*/ 5028933 w 12192000"/>
              <a:gd name="connsiteY148" fmla="*/ 183887 h 4939827"/>
              <a:gd name="connsiteX149" fmla="*/ 5093642 w 12192000"/>
              <a:gd name="connsiteY149" fmla="*/ 177214 h 4939827"/>
              <a:gd name="connsiteX150" fmla="*/ 5102642 w 12192000"/>
              <a:gd name="connsiteY150" fmla="*/ 186816 h 4939827"/>
              <a:gd name="connsiteX151" fmla="*/ 5193590 w 12192000"/>
              <a:gd name="connsiteY151" fmla="*/ 136361 h 4939827"/>
              <a:gd name="connsiteX152" fmla="*/ 5323922 w 12192000"/>
              <a:gd name="connsiteY152" fmla="*/ 146332 h 4939827"/>
              <a:gd name="connsiteX153" fmla="*/ 5421860 w 12192000"/>
              <a:gd name="connsiteY153" fmla="*/ 167298 h 4939827"/>
              <a:gd name="connsiteX154" fmla="*/ 5476948 w 12192000"/>
              <a:gd name="connsiteY154" fmla="*/ 173249 h 4939827"/>
              <a:gd name="connsiteX155" fmla="*/ 5516842 w 12192000"/>
              <a:gd name="connsiteY155" fmla="*/ 184018 h 4939827"/>
              <a:gd name="connsiteX156" fmla="*/ 5619415 w 12192000"/>
              <a:gd name="connsiteY156" fmla="*/ 176781 h 4939827"/>
              <a:gd name="connsiteX157" fmla="*/ 5789867 w 12192000"/>
              <a:gd name="connsiteY157" fmla="*/ 150304 h 4939827"/>
              <a:gd name="connsiteX158" fmla="*/ 5825953 w 12192000"/>
              <a:gd name="connsiteY158" fmla="*/ 147907 h 4939827"/>
              <a:gd name="connsiteX159" fmla="*/ 5856168 w 12192000"/>
              <a:gd name="connsiteY159" fmla="*/ 158719 h 4939827"/>
              <a:gd name="connsiteX160" fmla="*/ 5862476 w 12192000"/>
              <a:gd name="connsiteY160" fmla="*/ 172447 h 4939827"/>
              <a:gd name="connsiteX161" fmla="*/ 5882195 w 12192000"/>
              <a:gd name="connsiteY161" fmla="*/ 173195 h 4939827"/>
              <a:gd name="connsiteX162" fmla="*/ 5887271 w 12192000"/>
              <a:gd name="connsiteY162" fmla="*/ 176084 h 4939827"/>
              <a:gd name="connsiteX163" fmla="*/ 5916552 w 12192000"/>
              <a:gd name="connsiteY163" fmla="*/ 189955 h 4939827"/>
              <a:gd name="connsiteX164" fmla="*/ 5983240 w 12192000"/>
              <a:gd name="connsiteY164" fmla="*/ 152755 h 4939827"/>
              <a:gd name="connsiteX165" fmla="*/ 6061852 w 12192000"/>
              <a:gd name="connsiteY165" fmla="*/ 161953 h 4939827"/>
              <a:gd name="connsiteX166" fmla="*/ 6408386 w 12192000"/>
              <a:gd name="connsiteY166" fmla="*/ 157590 h 4939827"/>
              <a:gd name="connsiteX167" fmla="*/ 6531386 w 12192000"/>
              <a:gd name="connsiteY167" fmla="*/ 156103 h 4939827"/>
              <a:gd name="connsiteX168" fmla="*/ 6721509 w 12192000"/>
              <a:gd name="connsiteY168" fmla="*/ 54829 h 4939827"/>
              <a:gd name="connsiteX169" fmla="*/ 6947884 w 12192000"/>
              <a:gd name="connsiteY169" fmla="*/ 47587 h 4939827"/>
              <a:gd name="connsiteX170" fmla="*/ 6965101 w 12192000"/>
              <a:gd name="connsiteY170" fmla="*/ 25718 h 4939827"/>
              <a:gd name="connsiteX171" fmla="*/ 6986370 w 12192000"/>
              <a:gd name="connsiteY171" fmla="*/ 12659 h 4939827"/>
              <a:gd name="connsiteX172" fmla="*/ 6989536 w 12192000"/>
              <a:gd name="connsiteY172" fmla="*/ 14528 h 4939827"/>
              <a:gd name="connsiteX173" fmla="*/ 7015933 w 12192000"/>
              <a:gd name="connsiteY173" fmla="*/ 9653 h 4939827"/>
              <a:gd name="connsiteX174" fmla="*/ 7020592 w 12192000"/>
              <a:gd name="connsiteY174" fmla="*/ 1651 h 4939827"/>
              <a:gd name="connsiteX175" fmla="*/ 7025905 w 12192000"/>
              <a:gd name="connsiteY17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680829 w 12192000"/>
              <a:gd name="connsiteY145" fmla="*/ 287953 h 4939827"/>
              <a:gd name="connsiteX146" fmla="*/ 4807427 w 12192000"/>
              <a:gd name="connsiteY146" fmla="*/ 276835 h 4939827"/>
              <a:gd name="connsiteX147" fmla="*/ 5028933 w 12192000"/>
              <a:gd name="connsiteY147" fmla="*/ 183887 h 4939827"/>
              <a:gd name="connsiteX148" fmla="*/ 5093642 w 12192000"/>
              <a:gd name="connsiteY148" fmla="*/ 177214 h 4939827"/>
              <a:gd name="connsiteX149" fmla="*/ 5102642 w 12192000"/>
              <a:gd name="connsiteY149" fmla="*/ 186816 h 4939827"/>
              <a:gd name="connsiteX150" fmla="*/ 5193590 w 12192000"/>
              <a:gd name="connsiteY150" fmla="*/ 136361 h 4939827"/>
              <a:gd name="connsiteX151" fmla="*/ 5323922 w 12192000"/>
              <a:gd name="connsiteY151" fmla="*/ 146332 h 4939827"/>
              <a:gd name="connsiteX152" fmla="*/ 5421860 w 12192000"/>
              <a:gd name="connsiteY152" fmla="*/ 167298 h 4939827"/>
              <a:gd name="connsiteX153" fmla="*/ 5476948 w 12192000"/>
              <a:gd name="connsiteY153" fmla="*/ 173249 h 4939827"/>
              <a:gd name="connsiteX154" fmla="*/ 5516842 w 12192000"/>
              <a:gd name="connsiteY154" fmla="*/ 184018 h 4939827"/>
              <a:gd name="connsiteX155" fmla="*/ 5619415 w 12192000"/>
              <a:gd name="connsiteY155" fmla="*/ 176781 h 4939827"/>
              <a:gd name="connsiteX156" fmla="*/ 5789867 w 12192000"/>
              <a:gd name="connsiteY156" fmla="*/ 150304 h 4939827"/>
              <a:gd name="connsiteX157" fmla="*/ 5825953 w 12192000"/>
              <a:gd name="connsiteY157" fmla="*/ 147907 h 4939827"/>
              <a:gd name="connsiteX158" fmla="*/ 5856168 w 12192000"/>
              <a:gd name="connsiteY158" fmla="*/ 158719 h 4939827"/>
              <a:gd name="connsiteX159" fmla="*/ 5862476 w 12192000"/>
              <a:gd name="connsiteY159" fmla="*/ 172447 h 4939827"/>
              <a:gd name="connsiteX160" fmla="*/ 5882195 w 12192000"/>
              <a:gd name="connsiteY160" fmla="*/ 173195 h 4939827"/>
              <a:gd name="connsiteX161" fmla="*/ 5887271 w 12192000"/>
              <a:gd name="connsiteY161" fmla="*/ 176084 h 4939827"/>
              <a:gd name="connsiteX162" fmla="*/ 5916552 w 12192000"/>
              <a:gd name="connsiteY162" fmla="*/ 189955 h 4939827"/>
              <a:gd name="connsiteX163" fmla="*/ 5983240 w 12192000"/>
              <a:gd name="connsiteY163" fmla="*/ 152755 h 4939827"/>
              <a:gd name="connsiteX164" fmla="*/ 6061852 w 12192000"/>
              <a:gd name="connsiteY164" fmla="*/ 161953 h 4939827"/>
              <a:gd name="connsiteX165" fmla="*/ 6408386 w 12192000"/>
              <a:gd name="connsiteY165" fmla="*/ 157590 h 4939827"/>
              <a:gd name="connsiteX166" fmla="*/ 6531386 w 12192000"/>
              <a:gd name="connsiteY166" fmla="*/ 156103 h 4939827"/>
              <a:gd name="connsiteX167" fmla="*/ 6721509 w 12192000"/>
              <a:gd name="connsiteY167" fmla="*/ 54829 h 4939827"/>
              <a:gd name="connsiteX168" fmla="*/ 6947884 w 12192000"/>
              <a:gd name="connsiteY168" fmla="*/ 47587 h 4939827"/>
              <a:gd name="connsiteX169" fmla="*/ 6965101 w 12192000"/>
              <a:gd name="connsiteY169" fmla="*/ 25718 h 4939827"/>
              <a:gd name="connsiteX170" fmla="*/ 6986370 w 12192000"/>
              <a:gd name="connsiteY170" fmla="*/ 12659 h 4939827"/>
              <a:gd name="connsiteX171" fmla="*/ 6989536 w 12192000"/>
              <a:gd name="connsiteY171" fmla="*/ 14528 h 4939827"/>
              <a:gd name="connsiteX172" fmla="*/ 7015933 w 12192000"/>
              <a:gd name="connsiteY172" fmla="*/ 9653 h 4939827"/>
              <a:gd name="connsiteX173" fmla="*/ 7020592 w 12192000"/>
              <a:gd name="connsiteY173" fmla="*/ 1651 h 4939827"/>
              <a:gd name="connsiteX174" fmla="*/ 7025905 w 12192000"/>
              <a:gd name="connsiteY17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08386 w 12192000"/>
              <a:gd name="connsiteY164" fmla="*/ 157590 h 4939827"/>
              <a:gd name="connsiteX165" fmla="*/ 6531386 w 12192000"/>
              <a:gd name="connsiteY165" fmla="*/ 156103 h 4939827"/>
              <a:gd name="connsiteX166" fmla="*/ 6721509 w 12192000"/>
              <a:gd name="connsiteY166" fmla="*/ 54829 h 4939827"/>
              <a:gd name="connsiteX167" fmla="*/ 6947884 w 12192000"/>
              <a:gd name="connsiteY167" fmla="*/ 47587 h 4939827"/>
              <a:gd name="connsiteX168" fmla="*/ 6965101 w 12192000"/>
              <a:gd name="connsiteY168" fmla="*/ 25718 h 4939827"/>
              <a:gd name="connsiteX169" fmla="*/ 6986370 w 12192000"/>
              <a:gd name="connsiteY169" fmla="*/ 12659 h 4939827"/>
              <a:gd name="connsiteX170" fmla="*/ 6989536 w 12192000"/>
              <a:gd name="connsiteY170" fmla="*/ 14528 h 4939827"/>
              <a:gd name="connsiteX171" fmla="*/ 7015933 w 12192000"/>
              <a:gd name="connsiteY171" fmla="*/ 9653 h 4939827"/>
              <a:gd name="connsiteX172" fmla="*/ 7020592 w 12192000"/>
              <a:gd name="connsiteY172" fmla="*/ 1651 h 4939827"/>
              <a:gd name="connsiteX173" fmla="*/ 7025905 w 12192000"/>
              <a:gd name="connsiteY17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21509 w 12192000"/>
              <a:gd name="connsiteY165" fmla="*/ 54829 h 4939827"/>
              <a:gd name="connsiteX166" fmla="*/ 6947884 w 12192000"/>
              <a:gd name="connsiteY166" fmla="*/ 47587 h 4939827"/>
              <a:gd name="connsiteX167" fmla="*/ 6965101 w 12192000"/>
              <a:gd name="connsiteY167" fmla="*/ 25718 h 4939827"/>
              <a:gd name="connsiteX168" fmla="*/ 6986370 w 12192000"/>
              <a:gd name="connsiteY168" fmla="*/ 12659 h 4939827"/>
              <a:gd name="connsiteX169" fmla="*/ 6989536 w 12192000"/>
              <a:gd name="connsiteY169" fmla="*/ 14528 h 4939827"/>
              <a:gd name="connsiteX170" fmla="*/ 7015933 w 12192000"/>
              <a:gd name="connsiteY170" fmla="*/ 9653 h 4939827"/>
              <a:gd name="connsiteX171" fmla="*/ 7020592 w 12192000"/>
              <a:gd name="connsiteY171" fmla="*/ 1651 h 4939827"/>
              <a:gd name="connsiteX172" fmla="*/ 7025905 w 12192000"/>
              <a:gd name="connsiteY17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947884 w 12192000"/>
              <a:gd name="connsiteY165" fmla="*/ 47587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152287 w 12192000"/>
              <a:gd name="connsiteY163" fmla="*/ 116736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56458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922756 w 12192000"/>
              <a:gd name="connsiteY135" fmla="*/ 194044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98001 w 12192000"/>
              <a:gd name="connsiteY124" fmla="*/ 231941 h 4939827"/>
              <a:gd name="connsiteX125" fmla="*/ 3561557 w 12192000"/>
              <a:gd name="connsiteY125" fmla="*/ 228095 h 4939827"/>
              <a:gd name="connsiteX126" fmla="*/ 3611920 w 12192000"/>
              <a:gd name="connsiteY126" fmla="*/ 218094 h 4939827"/>
              <a:gd name="connsiteX127" fmla="*/ 3620528 w 12192000"/>
              <a:gd name="connsiteY127" fmla="*/ 218788 h 4939827"/>
              <a:gd name="connsiteX128" fmla="*/ 3620766 w 12192000"/>
              <a:gd name="connsiteY128" fmla="*/ 218511 h 4939827"/>
              <a:gd name="connsiteX129" fmla="*/ 3629977 w 12192000"/>
              <a:gd name="connsiteY129" fmla="*/ 218664 h 4939827"/>
              <a:gd name="connsiteX130" fmla="*/ 3636217 w 12192000"/>
              <a:gd name="connsiteY130" fmla="*/ 220048 h 4939827"/>
              <a:gd name="connsiteX131" fmla="*/ 3709484 w 12192000"/>
              <a:gd name="connsiteY131" fmla="*/ 186927 h 4939827"/>
              <a:gd name="connsiteX132" fmla="*/ 3761342 w 12192000"/>
              <a:gd name="connsiteY132" fmla="*/ 177474 h 4939827"/>
              <a:gd name="connsiteX133" fmla="*/ 3799748 w 12192000"/>
              <a:gd name="connsiteY133" fmla="*/ 167154 h 4939827"/>
              <a:gd name="connsiteX134" fmla="*/ 3922756 w 12192000"/>
              <a:gd name="connsiteY134" fmla="*/ 194044 h 4939827"/>
              <a:gd name="connsiteX135" fmla="*/ 4028476 w 12192000"/>
              <a:gd name="connsiteY135" fmla="*/ 223679 h 4939827"/>
              <a:gd name="connsiteX136" fmla="*/ 4191582 w 12192000"/>
              <a:gd name="connsiteY136" fmla="*/ 238952 h 4939827"/>
              <a:gd name="connsiteX137" fmla="*/ 4251024 w 12192000"/>
              <a:gd name="connsiteY137" fmla="*/ 240874 h 4939827"/>
              <a:gd name="connsiteX138" fmla="*/ 4355275 w 12192000"/>
              <a:gd name="connsiteY138" fmla="*/ 260205 h 4939827"/>
              <a:gd name="connsiteX139" fmla="*/ 4423807 w 12192000"/>
              <a:gd name="connsiteY139" fmla="*/ 270366 h 4939827"/>
              <a:gd name="connsiteX140" fmla="*/ 4558432 w 12192000"/>
              <a:gd name="connsiteY140" fmla="*/ 269194 h 4939827"/>
              <a:gd name="connsiteX141" fmla="*/ 4635061 w 12192000"/>
              <a:gd name="connsiteY141" fmla="*/ 280682 h 4939827"/>
              <a:gd name="connsiteX142" fmla="*/ 4807427 w 12192000"/>
              <a:gd name="connsiteY142" fmla="*/ 276835 h 4939827"/>
              <a:gd name="connsiteX143" fmla="*/ 5028933 w 12192000"/>
              <a:gd name="connsiteY143" fmla="*/ 183887 h 4939827"/>
              <a:gd name="connsiteX144" fmla="*/ 5093642 w 12192000"/>
              <a:gd name="connsiteY144" fmla="*/ 177214 h 4939827"/>
              <a:gd name="connsiteX145" fmla="*/ 5102642 w 12192000"/>
              <a:gd name="connsiteY145" fmla="*/ 186816 h 4939827"/>
              <a:gd name="connsiteX146" fmla="*/ 5193590 w 12192000"/>
              <a:gd name="connsiteY146" fmla="*/ 156458 h 4939827"/>
              <a:gd name="connsiteX147" fmla="*/ 5323922 w 12192000"/>
              <a:gd name="connsiteY147" fmla="*/ 146332 h 4939827"/>
              <a:gd name="connsiteX148" fmla="*/ 5421860 w 12192000"/>
              <a:gd name="connsiteY148" fmla="*/ 167298 h 4939827"/>
              <a:gd name="connsiteX149" fmla="*/ 5476948 w 12192000"/>
              <a:gd name="connsiteY149" fmla="*/ 173249 h 4939827"/>
              <a:gd name="connsiteX150" fmla="*/ 5516842 w 12192000"/>
              <a:gd name="connsiteY150" fmla="*/ 184018 h 4939827"/>
              <a:gd name="connsiteX151" fmla="*/ 5619415 w 12192000"/>
              <a:gd name="connsiteY151" fmla="*/ 176781 h 4939827"/>
              <a:gd name="connsiteX152" fmla="*/ 5789867 w 12192000"/>
              <a:gd name="connsiteY152" fmla="*/ 150304 h 4939827"/>
              <a:gd name="connsiteX153" fmla="*/ 5825953 w 12192000"/>
              <a:gd name="connsiteY153" fmla="*/ 147907 h 4939827"/>
              <a:gd name="connsiteX154" fmla="*/ 5856168 w 12192000"/>
              <a:gd name="connsiteY154" fmla="*/ 158719 h 4939827"/>
              <a:gd name="connsiteX155" fmla="*/ 5862476 w 12192000"/>
              <a:gd name="connsiteY155" fmla="*/ 172447 h 4939827"/>
              <a:gd name="connsiteX156" fmla="*/ 5882195 w 12192000"/>
              <a:gd name="connsiteY156" fmla="*/ 173195 h 4939827"/>
              <a:gd name="connsiteX157" fmla="*/ 5887271 w 12192000"/>
              <a:gd name="connsiteY157" fmla="*/ 176084 h 4939827"/>
              <a:gd name="connsiteX158" fmla="*/ 5921577 w 12192000"/>
              <a:gd name="connsiteY158" fmla="*/ 169858 h 4939827"/>
              <a:gd name="connsiteX159" fmla="*/ 5983240 w 12192000"/>
              <a:gd name="connsiteY159" fmla="*/ 152755 h 4939827"/>
              <a:gd name="connsiteX160" fmla="*/ 6152287 w 12192000"/>
              <a:gd name="connsiteY160" fmla="*/ 116736 h 4939827"/>
              <a:gd name="connsiteX161" fmla="*/ 6415830 w 12192000"/>
              <a:gd name="connsiteY161" fmla="*/ 136006 h 4939827"/>
              <a:gd name="connsiteX162" fmla="*/ 6756965 w 12192000"/>
              <a:gd name="connsiteY162" fmla="*/ 57636 h 4939827"/>
              <a:gd name="connsiteX163" fmla="*/ 6819400 w 12192000"/>
              <a:gd name="connsiteY163" fmla="*/ 30742 h 4939827"/>
              <a:gd name="connsiteX164" fmla="*/ 6986370 w 12192000"/>
              <a:gd name="connsiteY164" fmla="*/ 12659 h 4939827"/>
              <a:gd name="connsiteX165" fmla="*/ 6989536 w 12192000"/>
              <a:gd name="connsiteY165" fmla="*/ 14528 h 4939827"/>
              <a:gd name="connsiteX166" fmla="*/ 7015933 w 12192000"/>
              <a:gd name="connsiteY166" fmla="*/ 9653 h 4939827"/>
              <a:gd name="connsiteX167" fmla="*/ 7020592 w 12192000"/>
              <a:gd name="connsiteY167" fmla="*/ 1651 h 4939827"/>
              <a:gd name="connsiteX168" fmla="*/ 7025905 w 12192000"/>
              <a:gd name="connsiteY16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30844 w 12192000"/>
              <a:gd name="connsiteY115" fmla="*/ 225861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3030844 w 12192000"/>
              <a:gd name="connsiteY114" fmla="*/ 225861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87089 w 12192000"/>
              <a:gd name="connsiteY55" fmla="*/ 303891 h 4939827"/>
              <a:gd name="connsiteX56" fmla="*/ 9371484 w 12192000"/>
              <a:gd name="connsiteY56" fmla="*/ 329634 h 4939827"/>
              <a:gd name="connsiteX57" fmla="*/ 9404829 w 12192000"/>
              <a:gd name="connsiteY57" fmla="*/ 339038 h 4939827"/>
              <a:gd name="connsiteX58" fmla="*/ 9427021 w 12192000"/>
              <a:gd name="connsiteY58" fmla="*/ 358784 h 4939827"/>
              <a:gd name="connsiteX59" fmla="*/ 9670844 w 12192000"/>
              <a:gd name="connsiteY59" fmla="*/ 405128 h 4939827"/>
              <a:gd name="connsiteX60" fmla="*/ 9816083 w 12192000"/>
              <a:gd name="connsiteY60" fmla="*/ 416573 h 4939827"/>
              <a:gd name="connsiteX61" fmla="*/ 9936741 w 12192000"/>
              <a:gd name="connsiteY61" fmla="*/ 437044 h 4939827"/>
              <a:gd name="connsiteX62" fmla="*/ 10050093 w 12192000"/>
              <a:gd name="connsiteY62" fmla="*/ 443783 h 4939827"/>
              <a:gd name="connsiteX63" fmla="*/ 10130090 w 12192000"/>
              <a:gd name="connsiteY63" fmla="*/ 459520 h 4939827"/>
              <a:gd name="connsiteX64" fmla="*/ 10173456 w 12192000"/>
              <a:gd name="connsiteY64" fmla="*/ 457749 h 4939827"/>
              <a:gd name="connsiteX65" fmla="*/ 10218232 w 12192000"/>
              <a:gd name="connsiteY65" fmla="*/ 459820 h 4939827"/>
              <a:gd name="connsiteX66" fmla="*/ 10354176 w 12192000"/>
              <a:gd name="connsiteY66" fmla="*/ 471377 h 4939827"/>
              <a:gd name="connsiteX67" fmla="*/ 10430681 w 12192000"/>
              <a:gd name="connsiteY67" fmla="*/ 481226 h 4939827"/>
              <a:gd name="connsiteX68" fmla="*/ 10478169 w 12192000"/>
              <a:gd name="connsiteY68" fmla="*/ 481774 h 4939827"/>
              <a:gd name="connsiteX69" fmla="*/ 10540907 w 12192000"/>
              <a:gd name="connsiteY69" fmla="*/ 485607 h 4939827"/>
              <a:gd name="connsiteX70" fmla="*/ 10614941 w 12192000"/>
              <a:gd name="connsiteY70" fmla="*/ 487592 h 4939827"/>
              <a:gd name="connsiteX71" fmla="*/ 10674098 w 12192000"/>
              <a:gd name="connsiteY71" fmla="*/ 521656 h 4939827"/>
              <a:gd name="connsiteX72" fmla="*/ 10874834 w 12192000"/>
              <a:gd name="connsiteY72" fmla="*/ 574867 h 4939827"/>
              <a:gd name="connsiteX73" fmla="*/ 10944981 w 12192000"/>
              <a:gd name="connsiteY73" fmla="*/ 615042 h 4939827"/>
              <a:gd name="connsiteX74" fmla="*/ 11006376 w 12192000"/>
              <a:gd name="connsiteY74" fmla="*/ 645957 h 4939827"/>
              <a:gd name="connsiteX75" fmla="*/ 11076308 w 12192000"/>
              <a:gd name="connsiteY75" fmla="*/ 675698 h 4939827"/>
              <a:gd name="connsiteX76" fmla="*/ 11148789 w 12192000"/>
              <a:gd name="connsiteY76" fmla="*/ 685041 h 4939827"/>
              <a:gd name="connsiteX77" fmla="*/ 11249129 w 12192000"/>
              <a:gd name="connsiteY77" fmla="*/ 684218 h 4939827"/>
              <a:gd name="connsiteX78" fmla="*/ 11299915 w 12192000"/>
              <a:gd name="connsiteY78" fmla="*/ 692177 h 4939827"/>
              <a:gd name="connsiteX79" fmla="*/ 11386973 w 12192000"/>
              <a:gd name="connsiteY79" fmla="*/ 708209 h 4939827"/>
              <a:gd name="connsiteX80" fmla="*/ 11500105 w 12192000"/>
              <a:gd name="connsiteY80" fmla="*/ 735014 h 4939827"/>
              <a:gd name="connsiteX81" fmla="*/ 11621735 w 12192000"/>
              <a:gd name="connsiteY81" fmla="*/ 789584 h 4939827"/>
              <a:gd name="connsiteX82" fmla="*/ 11691200 w 12192000"/>
              <a:gd name="connsiteY82" fmla="*/ 867902 h 4939827"/>
              <a:gd name="connsiteX83" fmla="*/ 11819427 w 12192000"/>
              <a:gd name="connsiteY83" fmla="*/ 911634 h 4939827"/>
              <a:gd name="connsiteX84" fmla="*/ 11969720 w 12192000"/>
              <a:gd name="connsiteY84" fmla="*/ 964737 h 4939827"/>
              <a:gd name="connsiteX85" fmla="*/ 12055766 w 12192000"/>
              <a:gd name="connsiteY85" fmla="*/ 991268 h 4939827"/>
              <a:gd name="connsiteX86" fmla="*/ 12171539 w 12192000"/>
              <a:gd name="connsiteY86" fmla="*/ 995427 h 4939827"/>
              <a:gd name="connsiteX87" fmla="*/ 12187831 w 12192000"/>
              <a:gd name="connsiteY87" fmla="*/ 996580 h 4939827"/>
              <a:gd name="connsiteX88" fmla="*/ 12192000 w 12192000"/>
              <a:gd name="connsiteY88" fmla="*/ 996726 h 4939827"/>
              <a:gd name="connsiteX89" fmla="*/ 12192000 w 12192000"/>
              <a:gd name="connsiteY89" fmla="*/ 4939827 h 4939827"/>
              <a:gd name="connsiteX90" fmla="*/ 0 w 12192000"/>
              <a:gd name="connsiteY90" fmla="*/ 4939827 h 4939827"/>
              <a:gd name="connsiteX91" fmla="*/ 0 w 12192000"/>
              <a:gd name="connsiteY91" fmla="*/ 512043 h 4939827"/>
              <a:gd name="connsiteX92" fmla="*/ 7381 w 12192000"/>
              <a:gd name="connsiteY92" fmla="*/ 512580 h 4939827"/>
              <a:gd name="connsiteX93" fmla="*/ 100029 w 12192000"/>
              <a:gd name="connsiteY93" fmla="*/ 504758 h 4939827"/>
              <a:gd name="connsiteX94" fmla="*/ 155244 w 12192000"/>
              <a:gd name="connsiteY94" fmla="*/ 525130 h 4939827"/>
              <a:gd name="connsiteX95" fmla="*/ 254366 w 12192000"/>
              <a:gd name="connsiteY95" fmla="*/ 534449 h 4939827"/>
              <a:gd name="connsiteX96" fmla="*/ 447292 w 12192000"/>
              <a:gd name="connsiteY96" fmla="*/ 542725 h 4939827"/>
              <a:gd name="connsiteX97" fmla="*/ 628105 w 12192000"/>
              <a:gd name="connsiteY97" fmla="*/ 547853 h 4939827"/>
              <a:gd name="connsiteX98" fmla="*/ 783146 w 12192000"/>
              <a:gd name="connsiteY98" fmla="*/ 591799 h 4939827"/>
              <a:gd name="connsiteX99" fmla="*/ 1043676 w 12192000"/>
              <a:gd name="connsiteY99" fmla="*/ 591887 h 4939827"/>
              <a:gd name="connsiteX100" fmla="*/ 1281816 w 12192000"/>
              <a:gd name="connsiteY100" fmla="*/ 520946 h 4939827"/>
              <a:gd name="connsiteX101" fmla="*/ 1486347 w 12192000"/>
              <a:gd name="connsiteY101" fmla="*/ 487310 h 4939827"/>
              <a:gd name="connsiteX102" fmla="*/ 1568079 w 12192000"/>
              <a:gd name="connsiteY102" fmla="*/ 462531 h 4939827"/>
              <a:gd name="connsiteX103" fmla="*/ 1622516 w 12192000"/>
              <a:gd name="connsiteY103" fmla="*/ 466058 h 4939827"/>
              <a:gd name="connsiteX104" fmla="*/ 1655457 w 12192000"/>
              <a:gd name="connsiteY104" fmla="*/ 465359 h 4939827"/>
              <a:gd name="connsiteX105" fmla="*/ 1717454 w 12192000"/>
              <a:gd name="connsiteY105" fmla="*/ 417203 h 4939827"/>
              <a:gd name="connsiteX106" fmla="*/ 1913794 w 12192000"/>
              <a:gd name="connsiteY106" fmla="*/ 365255 h 4939827"/>
              <a:gd name="connsiteX107" fmla="*/ 2129762 w 12192000"/>
              <a:gd name="connsiteY107" fmla="*/ 367832 h 4939827"/>
              <a:gd name="connsiteX108" fmla="*/ 2376970 w 12192000"/>
              <a:gd name="connsiteY108" fmla="*/ 350129 h 4939827"/>
              <a:gd name="connsiteX109" fmla="*/ 2480155 w 12192000"/>
              <a:gd name="connsiteY109" fmla="*/ 359227 h 4939827"/>
              <a:gd name="connsiteX110" fmla="*/ 2586782 w 12192000"/>
              <a:gd name="connsiteY110" fmla="*/ 339352 h 4939827"/>
              <a:gd name="connsiteX111" fmla="*/ 2679617 w 12192000"/>
              <a:gd name="connsiteY111" fmla="*/ 305383 h 4939827"/>
              <a:gd name="connsiteX112" fmla="*/ 2788947 w 12192000"/>
              <a:gd name="connsiteY112" fmla="*/ 250375 h 4939827"/>
              <a:gd name="connsiteX113" fmla="*/ 2965530 w 12192000"/>
              <a:gd name="connsiteY113" fmla="*/ 245958 h 4939827"/>
              <a:gd name="connsiteX114" fmla="*/ 3103677 w 12192000"/>
              <a:gd name="connsiteY114" fmla="*/ 209527 h 4939827"/>
              <a:gd name="connsiteX115" fmla="*/ 3126759 w 12192000"/>
              <a:gd name="connsiteY115" fmla="*/ 211226 h 4939827"/>
              <a:gd name="connsiteX116" fmla="*/ 3164020 w 12192000"/>
              <a:gd name="connsiteY116" fmla="*/ 212779 h 4939827"/>
              <a:gd name="connsiteX117" fmla="*/ 3285019 w 12192000"/>
              <a:gd name="connsiteY117" fmla="*/ 220535 h 4939827"/>
              <a:gd name="connsiteX118" fmla="*/ 3365154 w 12192000"/>
              <a:gd name="connsiteY118" fmla="*/ 226416 h 4939827"/>
              <a:gd name="connsiteX119" fmla="*/ 3367507 w 12192000"/>
              <a:gd name="connsiteY119" fmla="*/ 225416 h 4939827"/>
              <a:gd name="connsiteX120" fmla="*/ 3387567 w 12192000"/>
              <a:gd name="connsiteY120" fmla="*/ 227103 h 4939827"/>
              <a:gd name="connsiteX121" fmla="*/ 3498001 w 12192000"/>
              <a:gd name="connsiteY121" fmla="*/ 231941 h 4939827"/>
              <a:gd name="connsiteX122" fmla="*/ 3561557 w 12192000"/>
              <a:gd name="connsiteY122" fmla="*/ 228095 h 4939827"/>
              <a:gd name="connsiteX123" fmla="*/ 3611920 w 12192000"/>
              <a:gd name="connsiteY123" fmla="*/ 218094 h 4939827"/>
              <a:gd name="connsiteX124" fmla="*/ 3620528 w 12192000"/>
              <a:gd name="connsiteY124" fmla="*/ 218788 h 4939827"/>
              <a:gd name="connsiteX125" fmla="*/ 3620766 w 12192000"/>
              <a:gd name="connsiteY125" fmla="*/ 218511 h 4939827"/>
              <a:gd name="connsiteX126" fmla="*/ 3629977 w 12192000"/>
              <a:gd name="connsiteY126" fmla="*/ 218664 h 4939827"/>
              <a:gd name="connsiteX127" fmla="*/ 3636217 w 12192000"/>
              <a:gd name="connsiteY127" fmla="*/ 220048 h 4939827"/>
              <a:gd name="connsiteX128" fmla="*/ 3709484 w 12192000"/>
              <a:gd name="connsiteY128" fmla="*/ 186927 h 4939827"/>
              <a:gd name="connsiteX129" fmla="*/ 3761342 w 12192000"/>
              <a:gd name="connsiteY129" fmla="*/ 177474 h 4939827"/>
              <a:gd name="connsiteX130" fmla="*/ 3799748 w 12192000"/>
              <a:gd name="connsiteY130" fmla="*/ 167154 h 4939827"/>
              <a:gd name="connsiteX131" fmla="*/ 3922756 w 12192000"/>
              <a:gd name="connsiteY131" fmla="*/ 194044 h 4939827"/>
              <a:gd name="connsiteX132" fmla="*/ 4028476 w 12192000"/>
              <a:gd name="connsiteY132" fmla="*/ 223679 h 4939827"/>
              <a:gd name="connsiteX133" fmla="*/ 4191582 w 12192000"/>
              <a:gd name="connsiteY133" fmla="*/ 238952 h 4939827"/>
              <a:gd name="connsiteX134" fmla="*/ 4251024 w 12192000"/>
              <a:gd name="connsiteY134" fmla="*/ 240874 h 4939827"/>
              <a:gd name="connsiteX135" fmla="*/ 4355275 w 12192000"/>
              <a:gd name="connsiteY135" fmla="*/ 260205 h 4939827"/>
              <a:gd name="connsiteX136" fmla="*/ 4423807 w 12192000"/>
              <a:gd name="connsiteY136" fmla="*/ 270366 h 4939827"/>
              <a:gd name="connsiteX137" fmla="*/ 4558432 w 12192000"/>
              <a:gd name="connsiteY137" fmla="*/ 269194 h 4939827"/>
              <a:gd name="connsiteX138" fmla="*/ 4635061 w 12192000"/>
              <a:gd name="connsiteY138" fmla="*/ 280682 h 4939827"/>
              <a:gd name="connsiteX139" fmla="*/ 4807427 w 12192000"/>
              <a:gd name="connsiteY139" fmla="*/ 276835 h 4939827"/>
              <a:gd name="connsiteX140" fmla="*/ 5028933 w 12192000"/>
              <a:gd name="connsiteY140" fmla="*/ 183887 h 4939827"/>
              <a:gd name="connsiteX141" fmla="*/ 5093642 w 12192000"/>
              <a:gd name="connsiteY141" fmla="*/ 177214 h 4939827"/>
              <a:gd name="connsiteX142" fmla="*/ 5102642 w 12192000"/>
              <a:gd name="connsiteY142" fmla="*/ 186816 h 4939827"/>
              <a:gd name="connsiteX143" fmla="*/ 5193590 w 12192000"/>
              <a:gd name="connsiteY143" fmla="*/ 156458 h 4939827"/>
              <a:gd name="connsiteX144" fmla="*/ 5323922 w 12192000"/>
              <a:gd name="connsiteY144" fmla="*/ 146332 h 4939827"/>
              <a:gd name="connsiteX145" fmla="*/ 5421860 w 12192000"/>
              <a:gd name="connsiteY145" fmla="*/ 167298 h 4939827"/>
              <a:gd name="connsiteX146" fmla="*/ 5476948 w 12192000"/>
              <a:gd name="connsiteY146" fmla="*/ 173249 h 4939827"/>
              <a:gd name="connsiteX147" fmla="*/ 5516842 w 12192000"/>
              <a:gd name="connsiteY147" fmla="*/ 184018 h 4939827"/>
              <a:gd name="connsiteX148" fmla="*/ 5619415 w 12192000"/>
              <a:gd name="connsiteY148" fmla="*/ 176781 h 4939827"/>
              <a:gd name="connsiteX149" fmla="*/ 5789867 w 12192000"/>
              <a:gd name="connsiteY149" fmla="*/ 150304 h 4939827"/>
              <a:gd name="connsiteX150" fmla="*/ 5825953 w 12192000"/>
              <a:gd name="connsiteY150" fmla="*/ 147907 h 4939827"/>
              <a:gd name="connsiteX151" fmla="*/ 5856168 w 12192000"/>
              <a:gd name="connsiteY151" fmla="*/ 158719 h 4939827"/>
              <a:gd name="connsiteX152" fmla="*/ 5862476 w 12192000"/>
              <a:gd name="connsiteY152" fmla="*/ 172447 h 4939827"/>
              <a:gd name="connsiteX153" fmla="*/ 5882195 w 12192000"/>
              <a:gd name="connsiteY153" fmla="*/ 173195 h 4939827"/>
              <a:gd name="connsiteX154" fmla="*/ 5887271 w 12192000"/>
              <a:gd name="connsiteY154" fmla="*/ 176084 h 4939827"/>
              <a:gd name="connsiteX155" fmla="*/ 5921577 w 12192000"/>
              <a:gd name="connsiteY155" fmla="*/ 169858 h 4939827"/>
              <a:gd name="connsiteX156" fmla="*/ 5983240 w 12192000"/>
              <a:gd name="connsiteY156" fmla="*/ 152755 h 4939827"/>
              <a:gd name="connsiteX157" fmla="*/ 6152287 w 12192000"/>
              <a:gd name="connsiteY157" fmla="*/ 116736 h 4939827"/>
              <a:gd name="connsiteX158" fmla="*/ 6415830 w 12192000"/>
              <a:gd name="connsiteY158" fmla="*/ 136006 h 4939827"/>
              <a:gd name="connsiteX159" fmla="*/ 6756965 w 12192000"/>
              <a:gd name="connsiteY159" fmla="*/ 57636 h 4939827"/>
              <a:gd name="connsiteX160" fmla="*/ 6819400 w 12192000"/>
              <a:gd name="connsiteY160" fmla="*/ 30742 h 4939827"/>
              <a:gd name="connsiteX161" fmla="*/ 6986370 w 12192000"/>
              <a:gd name="connsiteY161" fmla="*/ 12659 h 4939827"/>
              <a:gd name="connsiteX162" fmla="*/ 6989536 w 12192000"/>
              <a:gd name="connsiteY162" fmla="*/ 14528 h 4939827"/>
              <a:gd name="connsiteX163" fmla="*/ 7015933 w 12192000"/>
              <a:gd name="connsiteY163" fmla="*/ 9653 h 4939827"/>
              <a:gd name="connsiteX164" fmla="*/ 7020592 w 12192000"/>
              <a:gd name="connsiteY164" fmla="*/ 1651 h 4939827"/>
              <a:gd name="connsiteX165" fmla="*/ 7025905 w 12192000"/>
              <a:gd name="connsiteY16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371484 w 12192000"/>
              <a:gd name="connsiteY55" fmla="*/ 329634 h 4939827"/>
              <a:gd name="connsiteX56" fmla="*/ 9404829 w 12192000"/>
              <a:gd name="connsiteY56" fmla="*/ 339038 h 4939827"/>
              <a:gd name="connsiteX57" fmla="*/ 9427021 w 12192000"/>
              <a:gd name="connsiteY57" fmla="*/ 358784 h 4939827"/>
              <a:gd name="connsiteX58" fmla="*/ 9670844 w 12192000"/>
              <a:gd name="connsiteY58" fmla="*/ 405128 h 4939827"/>
              <a:gd name="connsiteX59" fmla="*/ 9816083 w 12192000"/>
              <a:gd name="connsiteY59" fmla="*/ 416573 h 4939827"/>
              <a:gd name="connsiteX60" fmla="*/ 9936741 w 12192000"/>
              <a:gd name="connsiteY60" fmla="*/ 437044 h 4939827"/>
              <a:gd name="connsiteX61" fmla="*/ 10050093 w 12192000"/>
              <a:gd name="connsiteY61" fmla="*/ 443783 h 4939827"/>
              <a:gd name="connsiteX62" fmla="*/ 10130090 w 12192000"/>
              <a:gd name="connsiteY62" fmla="*/ 459520 h 4939827"/>
              <a:gd name="connsiteX63" fmla="*/ 10173456 w 12192000"/>
              <a:gd name="connsiteY63" fmla="*/ 457749 h 4939827"/>
              <a:gd name="connsiteX64" fmla="*/ 10218232 w 12192000"/>
              <a:gd name="connsiteY64" fmla="*/ 459820 h 4939827"/>
              <a:gd name="connsiteX65" fmla="*/ 10354176 w 12192000"/>
              <a:gd name="connsiteY65" fmla="*/ 471377 h 4939827"/>
              <a:gd name="connsiteX66" fmla="*/ 10430681 w 12192000"/>
              <a:gd name="connsiteY66" fmla="*/ 481226 h 4939827"/>
              <a:gd name="connsiteX67" fmla="*/ 10478169 w 12192000"/>
              <a:gd name="connsiteY67" fmla="*/ 481774 h 4939827"/>
              <a:gd name="connsiteX68" fmla="*/ 10540907 w 12192000"/>
              <a:gd name="connsiteY68" fmla="*/ 485607 h 4939827"/>
              <a:gd name="connsiteX69" fmla="*/ 10614941 w 12192000"/>
              <a:gd name="connsiteY69" fmla="*/ 487592 h 4939827"/>
              <a:gd name="connsiteX70" fmla="*/ 10674098 w 12192000"/>
              <a:gd name="connsiteY70" fmla="*/ 521656 h 4939827"/>
              <a:gd name="connsiteX71" fmla="*/ 10874834 w 12192000"/>
              <a:gd name="connsiteY71" fmla="*/ 574867 h 4939827"/>
              <a:gd name="connsiteX72" fmla="*/ 10944981 w 12192000"/>
              <a:gd name="connsiteY72" fmla="*/ 615042 h 4939827"/>
              <a:gd name="connsiteX73" fmla="*/ 11006376 w 12192000"/>
              <a:gd name="connsiteY73" fmla="*/ 645957 h 4939827"/>
              <a:gd name="connsiteX74" fmla="*/ 11076308 w 12192000"/>
              <a:gd name="connsiteY74" fmla="*/ 675698 h 4939827"/>
              <a:gd name="connsiteX75" fmla="*/ 11148789 w 12192000"/>
              <a:gd name="connsiteY75" fmla="*/ 685041 h 4939827"/>
              <a:gd name="connsiteX76" fmla="*/ 11249129 w 12192000"/>
              <a:gd name="connsiteY76" fmla="*/ 684218 h 4939827"/>
              <a:gd name="connsiteX77" fmla="*/ 11299915 w 12192000"/>
              <a:gd name="connsiteY77" fmla="*/ 692177 h 4939827"/>
              <a:gd name="connsiteX78" fmla="*/ 11386973 w 12192000"/>
              <a:gd name="connsiteY78" fmla="*/ 708209 h 4939827"/>
              <a:gd name="connsiteX79" fmla="*/ 11500105 w 12192000"/>
              <a:gd name="connsiteY79" fmla="*/ 735014 h 4939827"/>
              <a:gd name="connsiteX80" fmla="*/ 11621735 w 12192000"/>
              <a:gd name="connsiteY80" fmla="*/ 789584 h 4939827"/>
              <a:gd name="connsiteX81" fmla="*/ 11691200 w 12192000"/>
              <a:gd name="connsiteY81" fmla="*/ 867902 h 4939827"/>
              <a:gd name="connsiteX82" fmla="*/ 11819427 w 12192000"/>
              <a:gd name="connsiteY82" fmla="*/ 911634 h 4939827"/>
              <a:gd name="connsiteX83" fmla="*/ 11969720 w 12192000"/>
              <a:gd name="connsiteY83" fmla="*/ 964737 h 4939827"/>
              <a:gd name="connsiteX84" fmla="*/ 12055766 w 12192000"/>
              <a:gd name="connsiteY84" fmla="*/ 991268 h 4939827"/>
              <a:gd name="connsiteX85" fmla="*/ 12171539 w 12192000"/>
              <a:gd name="connsiteY85" fmla="*/ 995427 h 4939827"/>
              <a:gd name="connsiteX86" fmla="*/ 12187831 w 12192000"/>
              <a:gd name="connsiteY86" fmla="*/ 996580 h 4939827"/>
              <a:gd name="connsiteX87" fmla="*/ 12192000 w 12192000"/>
              <a:gd name="connsiteY87" fmla="*/ 996726 h 4939827"/>
              <a:gd name="connsiteX88" fmla="*/ 12192000 w 12192000"/>
              <a:gd name="connsiteY88" fmla="*/ 4939827 h 4939827"/>
              <a:gd name="connsiteX89" fmla="*/ 0 w 12192000"/>
              <a:gd name="connsiteY89" fmla="*/ 4939827 h 4939827"/>
              <a:gd name="connsiteX90" fmla="*/ 0 w 12192000"/>
              <a:gd name="connsiteY90" fmla="*/ 512043 h 4939827"/>
              <a:gd name="connsiteX91" fmla="*/ 7381 w 12192000"/>
              <a:gd name="connsiteY91" fmla="*/ 512580 h 4939827"/>
              <a:gd name="connsiteX92" fmla="*/ 100029 w 12192000"/>
              <a:gd name="connsiteY92" fmla="*/ 504758 h 4939827"/>
              <a:gd name="connsiteX93" fmla="*/ 155244 w 12192000"/>
              <a:gd name="connsiteY93" fmla="*/ 525130 h 4939827"/>
              <a:gd name="connsiteX94" fmla="*/ 254366 w 12192000"/>
              <a:gd name="connsiteY94" fmla="*/ 534449 h 4939827"/>
              <a:gd name="connsiteX95" fmla="*/ 447292 w 12192000"/>
              <a:gd name="connsiteY95" fmla="*/ 542725 h 4939827"/>
              <a:gd name="connsiteX96" fmla="*/ 628105 w 12192000"/>
              <a:gd name="connsiteY96" fmla="*/ 547853 h 4939827"/>
              <a:gd name="connsiteX97" fmla="*/ 783146 w 12192000"/>
              <a:gd name="connsiteY97" fmla="*/ 591799 h 4939827"/>
              <a:gd name="connsiteX98" fmla="*/ 1043676 w 12192000"/>
              <a:gd name="connsiteY98" fmla="*/ 591887 h 4939827"/>
              <a:gd name="connsiteX99" fmla="*/ 1281816 w 12192000"/>
              <a:gd name="connsiteY99" fmla="*/ 520946 h 4939827"/>
              <a:gd name="connsiteX100" fmla="*/ 1486347 w 12192000"/>
              <a:gd name="connsiteY100" fmla="*/ 487310 h 4939827"/>
              <a:gd name="connsiteX101" fmla="*/ 1568079 w 12192000"/>
              <a:gd name="connsiteY101" fmla="*/ 462531 h 4939827"/>
              <a:gd name="connsiteX102" fmla="*/ 1622516 w 12192000"/>
              <a:gd name="connsiteY102" fmla="*/ 466058 h 4939827"/>
              <a:gd name="connsiteX103" fmla="*/ 1655457 w 12192000"/>
              <a:gd name="connsiteY103" fmla="*/ 465359 h 4939827"/>
              <a:gd name="connsiteX104" fmla="*/ 1717454 w 12192000"/>
              <a:gd name="connsiteY104" fmla="*/ 417203 h 4939827"/>
              <a:gd name="connsiteX105" fmla="*/ 1913794 w 12192000"/>
              <a:gd name="connsiteY105" fmla="*/ 365255 h 4939827"/>
              <a:gd name="connsiteX106" fmla="*/ 2129762 w 12192000"/>
              <a:gd name="connsiteY106" fmla="*/ 367832 h 4939827"/>
              <a:gd name="connsiteX107" fmla="*/ 2376970 w 12192000"/>
              <a:gd name="connsiteY107" fmla="*/ 350129 h 4939827"/>
              <a:gd name="connsiteX108" fmla="*/ 2480155 w 12192000"/>
              <a:gd name="connsiteY108" fmla="*/ 359227 h 4939827"/>
              <a:gd name="connsiteX109" fmla="*/ 2586782 w 12192000"/>
              <a:gd name="connsiteY109" fmla="*/ 339352 h 4939827"/>
              <a:gd name="connsiteX110" fmla="*/ 2679617 w 12192000"/>
              <a:gd name="connsiteY110" fmla="*/ 305383 h 4939827"/>
              <a:gd name="connsiteX111" fmla="*/ 2788947 w 12192000"/>
              <a:gd name="connsiteY111" fmla="*/ 250375 h 4939827"/>
              <a:gd name="connsiteX112" fmla="*/ 2965530 w 12192000"/>
              <a:gd name="connsiteY112" fmla="*/ 245958 h 4939827"/>
              <a:gd name="connsiteX113" fmla="*/ 3103677 w 12192000"/>
              <a:gd name="connsiteY113" fmla="*/ 209527 h 4939827"/>
              <a:gd name="connsiteX114" fmla="*/ 3126759 w 12192000"/>
              <a:gd name="connsiteY114" fmla="*/ 211226 h 4939827"/>
              <a:gd name="connsiteX115" fmla="*/ 3164020 w 12192000"/>
              <a:gd name="connsiteY115" fmla="*/ 212779 h 4939827"/>
              <a:gd name="connsiteX116" fmla="*/ 3285019 w 12192000"/>
              <a:gd name="connsiteY116" fmla="*/ 220535 h 4939827"/>
              <a:gd name="connsiteX117" fmla="*/ 3365154 w 12192000"/>
              <a:gd name="connsiteY117" fmla="*/ 226416 h 4939827"/>
              <a:gd name="connsiteX118" fmla="*/ 3367507 w 12192000"/>
              <a:gd name="connsiteY118" fmla="*/ 225416 h 4939827"/>
              <a:gd name="connsiteX119" fmla="*/ 3387567 w 12192000"/>
              <a:gd name="connsiteY119" fmla="*/ 227103 h 4939827"/>
              <a:gd name="connsiteX120" fmla="*/ 3498001 w 12192000"/>
              <a:gd name="connsiteY120" fmla="*/ 231941 h 4939827"/>
              <a:gd name="connsiteX121" fmla="*/ 3561557 w 12192000"/>
              <a:gd name="connsiteY121" fmla="*/ 228095 h 4939827"/>
              <a:gd name="connsiteX122" fmla="*/ 3611920 w 12192000"/>
              <a:gd name="connsiteY122" fmla="*/ 218094 h 4939827"/>
              <a:gd name="connsiteX123" fmla="*/ 3620528 w 12192000"/>
              <a:gd name="connsiteY123" fmla="*/ 218788 h 4939827"/>
              <a:gd name="connsiteX124" fmla="*/ 3620766 w 12192000"/>
              <a:gd name="connsiteY124" fmla="*/ 218511 h 4939827"/>
              <a:gd name="connsiteX125" fmla="*/ 3629977 w 12192000"/>
              <a:gd name="connsiteY125" fmla="*/ 218664 h 4939827"/>
              <a:gd name="connsiteX126" fmla="*/ 3636217 w 12192000"/>
              <a:gd name="connsiteY126" fmla="*/ 220048 h 4939827"/>
              <a:gd name="connsiteX127" fmla="*/ 3709484 w 12192000"/>
              <a:gd name="connsiteY127" fmla="*/ 186927 h 4939827"/>
              <a:gd name="connsiteX128" fmla="*/ 3761342 w 12192000"/>
              <a:gd name="connsiteY128" fmla="*/ 177474 h 4939827"/>
              <a:gd name="connsiteX129" fmla="*/ 3799748 w 12192000"/>
              <a:gd name="connsiteY129" fmla="*/ 167154 h 4939827"/>
              <a:gd name="connsiteX130" fmla="*/ 3922756 w 12192000"/>
              <a:gd name="connsiteY130" fmla="*/ 194044 h 4939827"/>
              <a:gd name="connsiteX131" fmla="*/ 4028476 w 12192000"/>
              <a:gd name="connsiteY131" fmla="*/ 223679 h 4939827"/>
              <a:gd name="connsiteX132" fmla="*/ 4191582 w 12192000"/>
              <a:gd name="connsiteY132" fmla="*/ 238952 h 4939827"/>
              <a:gd name="connsiteX133" fmla="*/ 4251024 w 12192000"/>
              <a:gd name="connsiteY133" fmla="*/ 240874 h 4939827"/>
              <a:gd name="connsiteX134" fmla="*/ 4355275 w 12192000"/>
              <a:gd name="connsiteY134" fmla="*/ 260205 h 4939827"/>
              <a:gd name="connsiteX135" fmla="*/ 4423807 w 12192000"/>
              <a:gd name="connsiteY135" fmla="*/ 270366 h 4939827"/>
              <a:gd name="connsiteX136" fmla="*/ 4558432 w 12192000"/>
              <a:gd name="connsiteY136" fmla="*/ 269194 h 4939827"/>
              <a:gd name="connsiteX137" fmla="*/ 4635061 w 12192000"/>
              <a:gd name="connsiteY137" fmla="*/ 280682 h 4939827"/>
              <a:gd name="connsiteX138" fmla="*/ 4807427 w 12192000"/>
              <a:gd name="connsiteY138" fmla="*/ 276835 h 4939827"/>
              <a:gd name="connsiteX139" fmla="*/ 5028933 w 12192000"/>
              <a:gd name="connsiteY139" fmla="*/ 183887 h 4939827"/>
              <a:gd name="connsiteX140" fmla="*/ 5093642 w 12192000"/>
              <a:gd name="connsiteY140" fmla="*/ 177214 h 4939827"/>
              <a:gd name="connsiteX141" fmla="*/ 5102642 w 12192000"/>
              <a:gd name="connsiteY141" fmla="*/ 186816 h 4939827"/>
              <a:gd name="connsiteX142" fmla="*/ 5193590 w 12192000"/>
              <a:gd name="connsiteY142" fmla="*/ 156458 h 4939827"/>
              <a:gd name="connsiteX143" fmla="*/ 5323922 w 12192000"/>
              <a:gd name="connsiteY143" fmla="*/ 146332 h 4939827"/>
              <a:gd name="connsiteX144" fmla="*/ 5421860 w 12192000"/>
              <a:gd name="connsiteY144" fmla="*/ 167298 h 4939827"/>
              <a:gd name="connsiteX145" fmla="*/ 5476948 w 12192000"/>
              <a:gd name="connsiteY145" fmla="*/ 173249 h 4939827"/>
              <a:gd name="connsiteX146" fmla="*/ 5516842 w 12192000"/>
              <a:gd name="connsiteY146" fmla="*/ 184018 h 4939827"/>
              <a:gd name="connsiteX147" fmla="*/ 5619415 w 12192000"/>
              <a:gd name="connsiteY147" fmla="*/ 176781 h 4939827"/>
              <a:gd name="connsiteX148" fmla="*/ 5789867 w 12192000"/>
              <a:gd name="connsiteY148" fmla="*/ 150304 h 4939827"/>
              <a:gd name="connsiteX149" fmla="*/ 5825953 w 12192000"/>
              <a:gd name="connsiteY149" fmla="*/ 147907 h 4939827"/>
              <a:gd name="connsiteX150" fmla="*/ 5856168 w 12192000"/>
              <a:gd name="connsiteY150" fmla="*/ 158719 h 4939827"/>
              <a:gd name="connsiteX151" fmla="*/ 5862476 w 12192000"/>
              <a:gd name="connsiteY151" fmla="*/ 172447 h 4939827"/>
              <a:gd name="connsiteX152" fmla="*/ 5882195 w 12192000"/>
              <a:gd name="connsiteY152" fmla="*/ 173195 h 4939827"/>
              <a:gd name="connsiteX153" fmla="*/ 5887271 w 12192000"/>
              <a:gd name="connsiteY153" fmla="*/ 176084 h 4939827"/>
              <a:gd name="connsiteX154" fmla="*/ 5921577 w 12192000"/>
              <a:gd name="connsiteY154" fmla="*/ 169858 h 4939827"/>
              <a:gd name="connsiteX155" fmla="*/ 5983240 w 12192000"/>
              <a:gd name="connsiteY155" fmla="*/ 152755 h 4939827"/>
              <a:gd name="connsiteX156" fmla="*/ 6152287 w 12192000"/>
              <a:gd name="connsiteY156" fmla="*/ 116736 h 4939827"/>
              <a:gd name="connsiteX157" fmla="*/ 6415830 w 12192000"/>
              <a:gd name="connsiteY157" fmla="*/ 136006 h 4939827"/>
              <a:gd name="connsiteX158" fmla="*/ 6756965 w 12192000"/>
              <a:gd name="connsiteY158" fmla="*/ 57636 h 4939827"/>
              <a:gd name="connsiteX159" fmla="*/ 6819400 w 12192000"/>
              <a:gd name="connsiteY159" fmla="*/ 30742 h 4939827"/>
              <a:gd name="connsiteX160" fmla="*/ 6986370 w 12192000"/>
              <a:gd name="connsiteY160" fmla="*/ 12659 h 4939827"/>
              <a:gd name="connsiteX161" fmla="*/ 6989536 w 12192000"/>
              <a:gd name="connsiteY161" fmla="*/ 14528 h 4939827"/>
              <a:gd name="connsiteX162" fmla="*/ 7015933 w 12192000"/>
              <a:gd name="connsiteY162" fmla="*/ 9653 h 4939827"/>
              <a:gd name="connsiteX163" fmla="*/ 7020592 w 12192000"/>
              <a:gd name="connsiteY163" fmla="*/ 1651 h 4939827"/>
              <a:gd name="connsiteX164" fmla="*/ 7025905 w 12192000"/>
              <a:gd name="connsiteY16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877301 w 12192000"/>
              <a:gd name="connsiteY15" fmla="*/ 186153 h 4939827"/>
              <a:gd name="connsiteX16" fmla="*/ 7952584 w 12192000"/>
              <a:gd name="connsiteY16" fmla="*/ 170181 h 4939827"/>
              <a:gd name="connsiteX17" fmla="*/ 8009534 w 12192000"/>
              <a:gd name="connsiteY17" fmla="*/ 176441 h 4939827"/>
              <a:gd name="connsiteX18" fmla="*/ 8058681 w 12192000"/>
              <a:gd name="connsiteY18" fmla="*/ 219431 h 4939827"/>
              <a:gd name="connsiteX19" fmla="*/ 8126175 w 12192000"/>
              <a:gd name="connsiteY19" fmla="*/ 240005 h 4939827"/>
              <a:gd name="connsiteX20" fmla="*/ 8166439 w 12192000"/>
              <a:gd name="connsiteY20" fmla="*/ 252699 h 4939827"/>
              <a:gd name="connsiteX21" fmla="*/ 8281371 w 12192000"/>
              <a:gd name="connsiteY21" fmla="*/ 256875 h 4939827"/>
              <a:gd name="connsiteX22" fmla="*/ 8381609 w 12192000"/>
              <a:gd name="connsiteY22" fmla="*/ 240618 h 4939827"/>
              <a:gd name="connsiteX23" fmla="*/ 8406759 w 12192000"/>
              <a:gd name="connsiteY23" fmla="*/ 232517 h 4939827"/>
              <a:gd name="connsiteX24" fmla="*/ 8426506 w 12192000"/>
              <a:gd name="connsiteY24" fmla="*/ 241842 h 4939827"/>
              <a:gd name="connsiteX25" fmla="*/ 8427949 w 12192000"/>
              <a:gd name="connsiteY25" fmla="*/ 240981 h 4939827"/>
              <a:gd name="connsiteX26" fmla="*/ 8441468 w 12192000"/>
              <a:gd name="connsiteY26" fmla="*/ 241157 h 4939827"/>
              <a:gd name="connsiteX27" fmla="*/ 8565757 w 12192000"/>
              <a:gd name="connsiteY27" fmla="*/ 255317 h 4939827"/>
              <a:gd name="connsiteX28" fmla="*/ 8573171 w 12192000"/>
              <a:gd name="connsiteY28" fmla="*/ 258426 h 4939827"/>
              <a:gd name="connsiteX29" fmla="*/ 8573548 w 12192000"/>
              <a:gd name="connsiteY29" fmla="*/ 258241 h 4939827"/>
              <a:gd name="connsiteX30" fmla="*/ 8581827 w 12192000"/>
              <a:gd name="connsiteY30" fmla="*/ 261028 h 4939827"/>
              <a:gd name="connsiteX31" fmla="*/ 8586687 w 12192000"/>
              <a:gd name="connsiteY31" fmla="*/ 264089 h 4939827"/>
              <a:gd name="connsiteX32" fmla="*/ 8601067 w 12192000"/>
              <a:gd name="connsiteY32" fmla="*/ 270114 h 4939827"/>
              <a:gd name="connsiteX33" fmla="*/ 8672650 w 12192000"/>
              <a:gd name="connsiteY33" fmla="*/ 254821 h 4939827"/>
              <a:gd name="connsiteX34" fmla="*/ 8785543 w 12192000"/>
              <a:gd name="connsiteY34" fmla="*/ 263406 h 4939827"/>
              <a:gd name="connsiteX35" fmla="*/ 8830588 w 12192000"/>
              <a:gd name="connsiteY35" fmla="*/ 265483 h 4939827"/>
              <a:gd name="connsiteX36" fmla="*/ 8905142 w 12192000"/>
              <a:gd name="connsiteY36" fmla="*/ 264958 h 4939827"/>
              <a:gd name="connsiteX37" fmla="*/ 8968582 w 12192000"/>
              <a:gd name="connsiteY37" fmla="*/ 262728 h 4939827"/>
              <a:gd name="connsiteX38" fmla="*/ 8972994 w 12192000"/>
              <a:gd name="connsiteY38" fmla="*/ 263284 h 4939827"/>
              <a:gd name="connsiteX39" fmla="*/ 9004605 w 12192000"/>
              <a:gd name="connsiteY39" fmla="*/ 258041 h 4939827"/>
              <a:gd name="connsiteX40" fmla="*/ 9016165 w 12192000"/>
              <a:gd name="connsiteY40" fmla="*/ 261258 h 4939827"/>
              <a:gd name="connsiteX41" fmla="*/ 9043297 w 12192000"/>
              <a:gd name="connsiteY41" fmla="*/ 281547 h 4939827"/>
              <a:gd name="connsiteX42" fmla="*/ 9048315 w 12192000"/>
              <a:gd name="connsiteY42" fmla="*/ 279264 h 4939827"/>
              <a:gd name="connsiteX43" fmla="*/ 9054706 w 12192000"/>
              <a:gd name="connsiteY43" fmla="*/ 278538 h 4939827"/>
              <a:gd name="connsiteX44" fmla="*/ 9070919 w 12192000"/>
              <a:gd name="connsiteY44" fmla="*/ 281810 h 4939827"/>
              <a:gd name="connsiteX45" fmla="*/ 9076813 w 12192000"/>
              <a:gd name="connsiteY45" fmla="*/ 283909 h 4939827"/>
              <a:gd name="connsiteX46" fmla="*/ 9085871 w 12192000"/>
              <a:gd name="connsiteY46" fmla="*/ 285133 h 4939827"/>
              <a:gd name="connsiteX47" fmla="*/ 9086159 w 12192000"/>
              <a:gd name="connsiteY47" fmla="*/ 284887 h 4939827"/>
              <a:gd name="connsiteX48" fmla="*/ 9134606 w 12192000"/>
              <a:gd name="connsiteY48" fmla="*/ 288168 h 4939827"/>
              <a:gd name="connsiteX49" fmla="*/ 9195590 w 12192000"/>
              <a:gd name="connsiteY49" fmla="*/ 279568 h 4939827"/>
              <a:gd name="connsiteX50" fmla="*/ 9219336 w 12192000"/>
              <a:gd name="connsiteY50" fmla="*/ 278133 h 4939827"/>
              <a:gd name="connsiteX51" fmla="*/ 9232362 w 12192000"/>
              <a:gd name="connsiteY51" fmla="*/ 275894 h 4939827"/>
              <a:gd name="connsiteX52" fmla="*/ 9233396 w 12192000"/>
              <a:gd name="connsiteY52" fmla="*/ 274803 h 4939827"/>
              <a:gd name="connsiteX53" fmla="*/ 9256213 w 12192000"/>
              <a:gd name="connsiteY53" fmla="*/ 281576 h 4939827"/>
              <a:gd name="connsiteX54" fmla="*/ 9371484 w 12192000"/>
              <a:gd name="connsiteY54" fmla="*/ 329634 h 4939827"/>
              <a:gd name="connsiteX55" fmla="*/ 9404829 w 12192000"/>
              <a:gd name="connsiteY55" fmla="*/ 339038 h 4939827"/>
              <a:gd name="connsiteX56" fmla="*/ 9427021 w 12192000"/>
              <a:gd name="connsiteY56" fmla="*/ 358784 h 4939827"/>
              <a:gd name="connsiteX57" fmla="*/ 9670844 w 12192000"/>
              <a:gd name="connsiteY57" fmla="*/ 405128 h 4939827"/>
              <a:gd name="connsiteX58" fmla="*/ 9816083 w 12192000"/>
              <a:gd name="connsiteY58" fmla="*/ 416573 h 4939827"/>
              <a:gd name="connsiteX59" fmla="*/ 9936741 w 12192000"/>
              <a:gd name="connsiteY59" fmla="*/ 437044 h 4939827"/>
              <a:gd name="connsiteX60" fmla="*/ 10050093 w 12192000"/>
              <a:gd name="connsiteY60" fmla="*/ 443783 h 4939827"/>
              <a:gd name="connsiteX61" fmla="*/ 10130090 w 12192000"/>
              <a:gd name="connsiteY61" fmla="*/ 459520 h 4939827"/>
              <a:gd name="connsiteX62" fmla="*/ 10173456 w 12192000"/>
              <a:gd name="connsiteY62" fmla="*/ 457749 h 4939827"/>
              <a:gd name="connsiteX63" fmla="*/ 10218232 w 12192000"/>
              <a:gd name="connsiteY63" fmla="*/ 459820 h 4939827"/>
              <a:gd name="connsiteX64" fmla="*/ 10354176 w 12192000"/>
              <a:gd name="connsiteY64" fmla="*/ 471377 h 4939827"/>
              <a:gd name="connsiteX65" fmla="*/ 10430681 w 12192000"/>
              <a:gd name="connsiteY65" fmla="*/ 481226 h 4939827"/>
              <a:gd name="connsiteX66" fmla="*/ 10478169 w 12192000"/>
              <a:gd name="connsiteY66" fmla="*/ 481774 h 4939827"/>
              <a:gd name="connsiteX67" fmla="*/ 10540907 w 12192000"/>
              <a:gd name="connsiteY67" fmla="*/ 485607 h 4939827"/>
              <a:gd name="connsiteX68" fmla="*/ 10614941 w 12192000"/>
              <a:gd name="connsiteY68" fmla="*/ 487592 h 4939827"/>
              <a:gd name="connsiteX69" fmla="*/ 10674098 w 12192000"/>
              <a:gd name="connsiteY69" fmla="*/ 521656 h 4939827"/>
              <a:gd name="connsiteX70" fmla="*/ 10874834 w 12192000"/>
              <a:gd name="connsiteY70" fmla="*/ 574867 h 4939827"/>
              <a:gd name="connsiteX71" fmla="*/ 10944981 w 12192000"/>
              <a:gd name="connsiteY71" fmla="*/ 615042 h 4939827"/>
              <a:gd name="connsiteX72" fmla="*/ 11006376 w 12192000"/>
              <a:gd name="connsiteY72" fmla="*/ 645957 h 4939827"/>
              <a:gd name="connsiteX73" fmla="*/ 11076308 w 12192000"/>
              <a:gd name="connsiteY73" fmla="*/ 675698 h 4939827"/>
              <a:gd name="connsiteX74" fmla="*/ 11148789 w 12192000"/>
              <a:gd name="connsiteY74" fmla="*/ 685041 h 4939827"/>
              <a:gd name="connsiteX75" fmla="*/ 11249129 w 12192000"/>
              <a:gd name="connsiteY75" fmla="*/ 684218 h 4939827"/>
              <a:gd name="connsiteX76" fmla="*/ 11299915 w 12192000"/>
              <a:gd name="connsiteY76" fmla="*/ 692177 h 4939827"/>
              <a:gd name="connsiteX77" fmla="*/ 11386973 w 12192000"/>
              <a:gd name="connsiteY77" fmla="*/ 708209 h 4939827"/>
              <a:gd name="connsiteX78" fmla="*/ 11500105 w 12192000"/>
              <a:gd name="connsiteY78" fmla="*/ 735014 h 4939827"/>
              <a:gd name="connsiteX79" fmla="*/ 11621735 w 12192000"/>
              <a:gd name="connsiteY79" fmla="*/ 789584 h 4939827"/>
              <a:gd name="connsiteX80" fmla="*/ 11691200 w 12192000"/>
              <a:gd name="connsiteY80" fmla="*/ 867902 h 4939827"/>
              <a:gd name="connsiteX81" fmla="*/ 11819427 w 12192000"/>
              <a:gd name="connsiteY81" fmla="*/ 911634 h 4939827"/>
              <a:gd name="connsiteX82" fmla="*/ 11969720 w 12192000"/>
              <a:gd name="connsiteY82" fmla="*/ 964737 h 4939827"/>
              <a:gd name="connsiteX83" fmla="*/ 12055766 w 12192000"/>
              <a:gd name="connsiteY83" fmla="*/ 991268 h 4939827"/>
              <a:gd name="connsiteX84" fmla="*/ 12171539 w 12192000"/>
              <a:gd name="connsiteY84" fmla="*/ 995427 h 4939827"/>
              <a:gd name="connsiteX85" fmla="*/ 12187831 w 12192000"/>
              <a:gd name="connsiteY85" fmla="*/ 996580 h 4939827"/>
              <a:gd name="connsiteX86" fmla="*/ 12192000 w 12192000"/>
              <a:gd name="connsiteY86" fmla="*/ 996726 h 4939827"/>
              <a:gd name="connsiteX87" fmla="*/ 12192000 w 12192000"/>
              <a:gd name="connsiteY87" fmla="*/ 4939827 h 4939827"/>
              <a:gd name="connsiteX88" fmla="*/ 0 w 12192000"/>
              <a:gd name="connsiteY88" fmla="*/ 4939827 h 4939827"/>
              <a:gd name="connsiteX89" fmla="*/ 0 w 12192000"/>
              <a:gd name="connsiteY89" fmla="*/ 512043 h 4939827"/>
              <a:gd name="connsiteX90" fmla="*/ 7381 w 12192000"/>
              <a:gd name="connsiteY90" fmla="*/ 512580 h 4939827"/>
              <a:gd name="connsiteX91" fmla="*/ 100029 w 12192000"/>
              <a:gd name="connsiteY91" fmla="*/ 504758 h 4939827"/>
              <a:gd name="connsiteX92" fmla="*/ 155244 w 12192000"/>
              <a:gd name="connsiteY92" fmla="*/ 525130 h 4939827"/>
              <a:gd name="connsiteX93" fmla="*/ 254366 w 12192000"/>
              <a:gd name="connsiteY93" fmla="*/ 534449 h 4939827"/>
              <a:gd name="connsiteX94" fmla="*/ 447292 w 12192000"/>
              <a:gd name="connsiteY94" fmla="*/ 542725 h 4939827"/>
              <a:gd name="connsiteX95" fmla="*/ 628105 w 12192000"/>
              <a:gd name="connsiteY95" fmla="*/ 547853 h 4939827"/>
              <a:gd name="connsiteX96" fmla="*/ 783146 w 12192000"/>
              <a:gd name="connsiteY96" fmla="*/ 591799 h 4939827"/>
              <a:gd name="connsiteX97" fmla="*/ 1043676 w 12192000"/>
              <a:gd name="connsiteY97" fmla="*/ 591887 h 4939827"/>
              <a:gd name="connsiteX98" fmla="*/ 1281816 w 12192000"/>
              <a:gd name="connsiteY98" fmla="*/ 520946 h 4939827"/>
              <a:gd name="connsiteX99" fmla="*/ 1486347 w 12192000"/>
              <a:gd name="connsiteY99" fmla="*/ 487310 h 4939827"/>
              <a:gd name="connsiteX100" fmla="*/ 1568079 w 12192000"/>
              <a:gd name="connsiteY100" fmla="*/ 462531 h 4939827"/>
              <a:gd name="connsiteX101" fmla="*/ 1622516 w 12192000"/>
              <a:gd name="connsiteY101" fmla="*/ 466058 h 4939827"/>
              <a:gd name="connsiteX102" fmla="*/ 1655457 w 12192000"/>
              <a:gd name="connsiteY102" fmla="*/ 465359 h 4939827"/>
              <a:gd name="connsiteX103" fmla="*/ 1717454 w 12192000"/>
              <a:gd name="connsiteY103" fmla="*/ 417203 h 4939827"/>
              <a:gd name="connsiteX104" fmla="*/ 1913794 w 12192000"/>
              <a:gd name="connsiteY104" fmla="*/ 365255 h 4939827"/>
              <a:gd name="connsiteX105" fmla="*/ 2129762 w 12192000"/>
              <a:gd name="connsiteY105" fmla="*/ 367832 h 4939827"/>
              <a:gd name="connsiteX106" fmla="*/ 2376970 w 12192000"/>
              <a:gd name="connsiteY106" fmla="*/ 350129 h 4939827"/>
              <a:gd name="connsiteX107" fmla="*/ 2480155 w 12192000"/>
              <a:gd name="connsiteY107" fmla="*/ 359227 h 4939827"/>
              <a:gd name="connsiteX108" fmla="*/ 2586782 w 12192000"/>
              <a:gd name="connsiteY108" fmla="*/ 339352 h 4939827"/>
              <a:gd name="connsiteX109" fmla="*/ 2679617 w 12192000"/>
              <a:gd name="connsiteY109" fmla="*/ 305383 h 4939827"/>
              <a:gd name="connsiteX110" fmla="*/ 2788947 w 12192000"/>
              <a:gd name="connsiteY110" fmla="*/ 250375 h 4939827"/>
              <a:gd name="connsiteX111" fmla="*/ 2965530 w 12192000"/>
              <a:gd name="connsiteY111" fmla="*/ 245958 h 4939827"/>
              <a:gd name="connsiteX112" fmla="*/ 3103677 w 12192000"/>
              <a:gd name="connsiteY112" fmla="*/ 209527 h 4939827"/>
              <a:gd name="connsiteX113" fmla="*/ 3126759 w 12192000"/>
              <a:gd name="connsiteY113" fmla="*/ 211226 h 4939827"/>
              <a:gd name="connsiteX114" fmla="*/ 3164020 w 12192000"/>
              <a:gd name="connsiteY114" fmla="*/ 212779 h 4939827"/>
              <a:gd name="connsiteX115" fmla="*/ 3285019 w 12192000"/>
              <a:gd name="connsiteY115" fmla="*/ 220535 h 4939827"/>
              <a:gd name="connsiteX116" fmla="*/ 3365154 w 12192000"/>
              <a:gd name="connsiteY116" fmla="*/ 226416 h 4939827"/>
              <a:gd name="connsiteX117" fmla="*/ 3367507 w 12192000"/>
              <a:gd name="connsiteY117" fmla="*/ 225416 h 4939827"/>
              <a:gd name="connsiteX118" fmla="*/ 3387567 w 12192000"/>
              <a:gd name="connsiteY118" fmla="*/ 227103 h 4939827"/>
              <a:gd name="connsiteX119" fmla="*/ 3498001 w 12192000"/>
              <a:gd name="connsiteY119" fmla="*/ 231941 h 4939827"/>
              <a:gd name="connsiteX120" fmla="*/ 3561557 w 12192000"/>
              <a:gd name="connsiteY120" fmla="*/ 228095 h 4939827"/>
              <a:gd name="connsiteX121" fmla="*/ 3611920 w 12192000"/>
              <a:gd name="connsiteY121" fmla="*/ 218094 h 4939827"/>
              <a:gd name="connsiteX122" fmla="*/ 3620528 w 12192000"/>
              <a:gd name="connsiteY122" fmla="*/ 218788 h 4939827"/>
              <a:gd name="connsiteX123" fmla="*/ 3620766 w 12192000"/>
              <a:gd name="connsiteY123" fmla="*/ 218511 h 4939827"/>
              <a:gd name="connsiteX124" fmla="*/ 3629977 w 12192000"/>
              <a:gd name="connsiteY124" fmla="*/ 218664 h 4939827"/>
              <a:gd name="connsiteX125" fmla="*/ 3636217 w 12192000"/>
              <a:gd name="connsiteY125" fmla="*/ 220048 h 4939827"/>
              <a:gd name="connsiteX126" fmla="*/ 3709484 w 12192000"/>
              <a:gd name="connsiteY126" fmla="*/ 186927 h 4939827"/>
              <a:gd name="connsiteX127" fmla="*/ 3761342 w 12192000"/>
              <a:gd name="connsiteY127" fmla="*/ 177474 h 4939827"/>
              <a:gd name="connsiteX128" fmla="*/ 3799748 w 12192000"/>
              <a:gd name="connsiteY128" fmla="*/ 167154 h 4939827"/>
              <a:gd name="connsiteX129" fmla="*/ 3922756 w 12192000"/>
              <a:gd name="connsiteY129" fmla="*/ 194044 h 4939827"/>
              <a:gd name="connsiteX130" fmla="*/ 4028476 w 12192000"/>
              <a:gd name="connsiteY130" fmla="*/ 223679 h 4939827"/>
              <a:gd name="connsiteX131" fmla="*/ 4191582 w 12192000"/>
              <a:gd name="connsiteY131" fmla="*/ 238952 h 4939827"/>
              <a:gd name="connsiteX132" fmla="*/ 4251024 w 12192000"/>
              <a:gd name="connsiteY132" fmla="*/ 240874 h 4939827"/>
              <a:gd name="connsiteX133" fmla="*/ 4355275 w 12192000"/>
              <a:gd name="connsiteY133" fmla="*/ 260205 h 4939827"/>
              <a:gd name="connsiteX134" fmla="*/ 4423807 w 12192000"/>
              <a:gd name="connsiteY134" fmla="*/ 270366 h 4939827"/>
              <a:gd name="connsiteX135" fmla="*/ 4558432 w 12192000"/>
              <a:gd name="connsiteY135" fmla="*/ 269194 h 4939827"/>
              <a:gd name="connsiteX136" fmla="*/ 4635061 w 12192000"/>
              <a:gd name="connsiteY136" fmla="*/ 280682 h 4939827"/>
              <a:gd name="connsiteX137" fmla="*/ 4807427 w 12192000"/>
              <a:gd name="connsiteY137" fmla="*/ 276835 h 4939827"/>
              <a:gd name="connsiteX138" fmla="*/ 5028933 w 12192000"/>
              <a:gd name="connsiteY138" fmla="*/ 183887 h 4939827"/>
              <a:gd name="connsiteX139" fmla="*/ 5093642 w 12192000"/>
              <a:gd name="connsiteY139" fmla="*/ 177214 h 4939827"/>
              <a:gd name="connsiteX140" fmla="*/ 5102642 w 12192000"/>
              <a:gd name="connsiteY140" fmla="*/ 186816 h 4939827"/>
              <a:gd name="connsiteX141" fmla="*/ 5193590 w 12192000"/>
              <a:gd name="connsiteY141" fmla="*/ 156458 h 4939827"/>
              <a:gd name="connsiteX142" fmla="*/ 5323922 w 12192000"/>
              <a:gd name="connsiteY142" fmla="*/ 146332 h 4939827"/>
              <a:gd name="connsiteX143" fmla="*/ 5421860 w 12192000"/>
              <a:gd name="connsiteY143" fmla="*/ 167298 h 4939827"/>
              <a:gd name="connsiteX144" fmla="*/ 5476948 w 12192000"/>
              <a:gd name="connsiteY144" fmla="*/ 173249 h 4939827"/>
              <a:gd name="connsiteX145" fmla="*/ 5516842 w 12192000"/>
              <a:gd name="connsiteY145" fmla="*/ 184018 h 4939827"/>
              <a:gd name="connsiteX146" fmla="*/ 5619415 w 12192000"/>
              <a:gd name="connsiteY146" fmla="*/ 176781 h 4939827"/>
              <a:gd name="connsiteX147" fmla="*/ 5789867 w 12192000"/>
              <a:gd name="connsiteY147" fmla="*/ 150304 h 4939827"/>
              <a:gd name="connsiteX148" fmla="*/ 5825953 w 12192000"/>
              <a:gd name="connsiteY148" fmla="*/ 147907 h 4939827"/>
              <a:gd name="connsiteX149" fmla="*/ 5856168 w 12192000"/>
              <a:gd name="connsiteY149" fmla="*/ 158719 h 4939827"/>
              <a:gd name="connsiteX150" fmla="*/ 5862476 w 12192000"/>
              <a:gd name="connsiteY150" fmla="*/ 172447 h 4939827"/>
              <a:gd name="connsiteX151" fmla="*/ 5882195 w 12192000"/>
              <a:gd name="connsiteY151" fmla="*/ 173195 h 4939827"/>
              <a:gd name="connsiteX152" fmla="*/ 5887271 w 12192000"/>
              <a:gd name="connsiteY152" fmla="*/ 176084 h 4939827"/>
              <a:gd name="connsiteX153" fmla="*/ 5921577 w 12192000"/>
              <a:gd name="connsiteY153" fmla="*/ 169858 h 4939827"/>
              <a:gd name="connsiteX154" fmla="*/ 5983240 w 12192000"/>
              <a:gd name="connsiteY154" fmla="*/ 152755 h 4939827"/>
              <a:gd name="connsiteX155" fmla="*/ 6152287 w 12192000"/>
              <a:gd name="connsiteY155" fmla="*/ 116736 h 4939827"/>
              <a:gd name="connsiteX156" fmla="*/ 6415830 w 12192000"/>
              <a:gd name="connsiteY156" fmla="*/ 136006 h 4939827"/>
              <a:gd name="connsiteX157" fmla="*/ 6756965 w 12192000"/>
              <a:gd name="connsiteY157" fmla="*/ 57636 h 4939827"/>
              <a:gd name="connsiteX158" fmla="*/ 6819400 w 12192000"/>
              <a:gd name="connsiteY158" fmla="*/ 30742 h 4939827"/>
              <a:gd name="connsiteX159" fmla="*/ 6986370 w 12192000"/>
              <a:gd name="connsiteY159" fmla="*/ 12659 h 4939827"/>
              <a:gd name="connsiteX160" fmla="*/ 6989536 w 12192000"/>
              <a:gd name="connsiteY160" fmla="*/ 14528 h 4939827"/>
              <a:gd name="connsiteX161" fmla="*/ 7015933 w 12192000"/>
              <a:gd name="connsiteY161" fmla="*/ 9653 h 4939827"/>
              <a:gd name="connsiteX162" fmla="*/ 7020592 w 12192000"/>
              <a:gd name="connsiteY162" fmla="*/ 1651 h 4939827"/>
              <a:gd name="connsiteX163" fmla="*/ 7025905 w 12192000"/>
              <a:gd name="connsiteY16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152287 w 12192000"/>
              <a:gd name="connsiteY154" fmla="*/ 116736 h 4939827"/>
              <a:gd name="connsiteX155" fmla="*/ 6415830 w 12192000"/>
              <a:gd name="connsiteY155" fmla="*/ 136006 h 4939827"/>
              <a:gd name="connsiteX156" fmla="*/ 6756965 w 12192000"/>
              <a:gd name="connsiteY156" fmla="*/ 57636 h 4939827"/>
              <a:gd name="connsiteX157" fmla="*/ 6819400 w 12192000"/>
              <a:gd name="connsiteY157" fmla="*/ 30742 h 4939827"/>
              <a:gd name="connsiteX158" fmla="*/ 6986370 w 12192000"/>
              <a:gd name="connsiteY158" fmla="*/ 12659 h 4939827"/>
              <a:gd name="connsiteX159" fmla="*/ 6989536 w 12192000"/>
              <a:gd name="connsiteY159" fmla="*/ 14528 h 4939827"/>
              <a:gd name="connsiteX160" fmla="*/ 7015933 w 12192000"/>
              <a:gd name="connsiteY160" fmla="*/ 9653 h 4939827"/>
              <a:gd name="connsiteX161" fmla="*/ 7020592 w 12192000"/>
              <a:gd name="connsiteY161" fmla="*/ 1651 h 4939827"/>
              <a:gd name="connsiteX162" fmla="*/ 7025905 w 12192000"/>
              <a:gd name="connsiteY16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256213 w 12192000"/>
              <a:gd name="connsiteY51" fmla="*/ 281576 h 4939827"/>
              <a:gd name="connsiteX52" fmla="*/ 9371484 w 12192000"/>
              <a:gd name="connsiteY52" fmla="*/ 329634 h 4939827"/>
              <a:gd name="connsiteX53" fmla="*/ 9404829 w 12192000"/>
              <a:gd name="connsiteY53" fmla="*/ 339038 h 4939827"/>
              <a:gd name="connsiteX54" fmla="*/ 9427021 w 12192000"/>
              <a:gd name="connsiteY54" fmla="*/ 358784 h 4939827"/>
              <a:gd name="connsiteX55" fmla="*/ 9670844 w 12192000"/>
              <a:gd name="connsiteY55" fmla="*/ 405128 h 4939827"/>
              <a:gd name="connsiteX56" fmla="*/ 9816083 w 12192000"/>
              <a:gd name="connsiteY56" fmla="*/ 416573 h 4939827"/>
              <a:gd name="connsiteX57" fmla="*/ 9936741 w 12192000"/>
              <a:gd name="connsiteY57" fmla="*/ 437044 h 4939827"/>
              <a:gd name="connsiteX58" fmla="*/ 10050093 w 12192000"/>
              <a:gd name="connsiteY58" fmla="*/ 443783 h 4939827"/>
              <a:gd name="connsiteX59" fmla="*/ 10130090 w 12192000"/>
              <a:gd name="connsiteY59" fmla="*/ 459520 h 4939827"/>
              <a:gd name="connsiteX60" fmla="*/ 10173456 w 12192000"/>
              <a:gd name="connsiteY60" fmla="*/ 457749 h 4939827"/>
              <a:gd name="connsiteX61" fmla="*/ 10218232 w 12192000"/>
              <a:gd name="connsiteY61" fmla="*/ 459820 h 4939827"/>
              <a:gd name="connsiteX62" fmla="*/ 10354176 w 12192000"/>
              <a:gd name="connsiteY62" fmla="*/ 471377 h 4939827"/>
              <a:gd name="connsiteX63" fmla="*/ 10430681 w 12192000"/>
              <a:gd name="connsiteY63" fmla="*/ 481226 h 4939827"/>
              <a:gd name="connsiteX64" fmla="*/ 10478169 w 12192000"/>
              <a:gd name="connsiteY64" fmla="*/ 481774 h 4939827"/>
              <a:gd name="connsiteX65" fmla="*/ 10540907 w 12192000"/>
              <a:gd name="connsiteY65" fmla="*/ 485607 h 4939827"/>
              <a:gd name="connsiteX66" fmla="*/ 10614941 w 12192000"/>
              <a:gd name="connsiteY66" fmla="*/ 487592 h 4939827"/>
              <a:gd name="connsiteX67" fmla="*/ 10674098 w 12192000"/>
              <a:gd name="connsiteY67" fmla="*/ 521656 h 4939827"/>
              <a:gd name="connsiteX68" fmla="*/ 10874834 w 12192000"/>
              <a:gd name="connsiteY68" fmla="*/ 574867 h 4939827"/>
              <a:gd name="connsiteX69" fmla="*/ 10944981 w 12192000"/>
              <a:gd name="connsiteY69" fmla="*/ 615042 h 4939827"/>
              <a:gd name="connsiteX70" fmla="*/ 11006376 w 12192000"/>
              <a:gd name="connsiteY70" fmla="*/ 645957 h 4939827"/>
              <a:gd name="connsiteX71" fmla="*/ 11076308 w 12192000"/>
              <a:gd name="connsiteY71" fmla="*/ 675698 h 4939827"/>
              <a:gd name="connsiteX72" fmla="*/ 11148789 w 12192000"/>
              <a:gd name="connsiteY72" fmla="*/ 685041 h 4939827"/>
              <a:gd name="connsiteX73" fmla="*/ 11249129 w 12192000"/>
              <a:gd name="connsiteY73" fmla="*/ 684218 h 4939827"/>
              <a:gd name="connsiteX74" fmla="*/ 11299915 w 12192000"/>
              <a:gd name="connsiteY74" fmla="*/ 692177 h 4939827"/>
              <a:gd name="connsiteX75" fmla="*/ 11386973 w 12192000"/>
              <a:gd name="connsiteY75" fmla="*/ 708209 h 4939827"/>
              <a:gd name="connsiteX76" fmla="*/ 11500105 w 12192000"/>
              <a:gd name="connsiteY76" fmla="*/ 735014 h 4939827"/>
              <a:gd name="connsiteX77" fmla="*/ 11621735 w 12192000"/>
              <a:gd name="connsiteY77" fmla="*/ 789584 h 4939827"/>
              <a:gd name="connsiteX78" fmla="*/ 11691200 w 12192000"/>
              <a:gd name="connsiteY78" fmla="*/ 867902 h 4939827"/>
              <a:gd name="connsiteX79" fmla="*/ 11819427 w 12192000"/>
              <a:gd name="connsiteY79" fmla="*/ 911634 h 4939827"/>
              <a:gd name="connsiteX80" fmla="*/ 11969720 w 12192000"/>
              <a:gd name="connsiteY80" fmla="*/ 964737 h 4939827"/>
              <a:gd name="connsiteX81" fmla="*/ 12055766 w 12192000"/>
              <a:gd name="connsiteY81" fmla="*/ 991268 h 4939827"/>
              <a:gd name="connsiteX82" fmla="*/ 12171539 w 12192000"/>
              <a:gd name="connsiteY82" fmla="*/ 995427 h 4939827"/>
              <a:gd name="connsiteX83" fmla="*/ 12187831 w 12192000"/>
              <a:gd name="connsiteY83" fmla="*/ 996580 h 4939827"/>
              <a:gd name="connsiteX84" fmla="*/ 12192000 w 12192000"/>
              <a:gd name="connsiteY84" fmla="*/ 996726 h 4939827"/>
              <a:gd name="connsiteX85" fmla="*/ 12192000 w 12192000"/>
              <a:gd name="connsiteY85" fmla="*/ 4939827 h 4939827"/>
              <a:gd name="connsiteX86" fmla="*/ 0 w 12192000"/>
              <a:gd name="connsiteY86" fmla="*/ 4939827 h 4939827"/>
              <a:gd name="connsiteX87" fmla="*/ 0 w 12192000"/>
              <a:gd name="connsiteY87" fmla="*/ 512043 h 4939827"/>
              <a:gd name="connsiteX88" fmla="*/ 7381 w 12192000"/>
              <a:gd name="connsiteY88" fmla="*/ 512580 h 4939827"/>
              <a:gd name="connsiteX89" fmla="*/ 100029 w 12192000"/>
              <a:gd name="connsiteY89" fmla="*/ 504758 h 4939827"/>
              <a:gd name="connsiteX90" fmla="*/ 155244 w 12192000"/>
              <a:gd name="connsiteY90" fmla="*/ 525130 h 4939827"/>
              <a:gd name="connsiteX91" fmla="*/ 254366 w 12192000"/>
              <a:gd name="connsiteY91" fmla="*/ 534449 h 4939827"/>
              <a:gd name="connsiteX92" fmla="*/ 447292 w 12192000"/>
              <a:gd name="connsiteY92" fmla="*/ 542725 h 4939827"/>
              <a:gd name="connsiteX93" fmla="*/ 628105 w 12192000"/>
              <a:gd name="connsiteY93" fmla="*/ 547853 h 4939827"/>
              <a:gd name="connsiteX94" fmla="*/ 783146 w 12192000"/>
              <a:gd name="connsiteY94" fmla="*/ 591799 h 4939827"/>
              <a:gd name="connsiteX95" fmla="*/ 1043676 w 12192000"/>
              <a:gd name="connsiteY95" fmla="*/ 591887 h 4939827"/>
              <a:gd name="connsiteX96" fmla="*/ 1281816 w 12192000"/>
              <a:gd name="connsiteY96" fmla="*/ 520946 h 4939827"/>
              <a:gd name="connsiteX97" fmla="*/ 1486347 w 12192000"/>
              <a:gd name="connsiteY97" fmla="*/ 487310 h 4939827"/>
              <a:gd name="connsiteX98" fmla="*/ 1568079 w 12192000"/>
              <a:gd name="connsiteY98" fmla="*/ 462531 h 4939827"/>
              <a:gd name="connsiteX99" fmla="*/ 1622516 w 12192000"/>
              <a:gd name="connsiteY99" fmla="*/ 466058 h 4939827"/>
              <a:gd name="connsiteX100" fmla="*/ 1655457 w 12192000"/>
              <a:gd name="connsiteY100" fmla="*/ 465359 h 4939827"/>
              <a:gd name="connsiteX101" fmla="*/ 1717454 w 12192000"/>
              <a:gd name="connsiteY101" fmla="*/ 417203 h 4939827"/>
              <a:gd name="connsiteX102" fmla="*/ 1913794 w 12192000"/>
              <a:gd name="connsiteY102" fmla="*/ 365255 h 4939827"/>
              <a:gd name="connsiteX103" fmla="*/ 2129762 w 12192000"/>
              <a:gd name="connsiteY103" fmla="*/ 367832 h 4939827"/>
              <a:gd name="connsiteX104" fmla="*/ 2376970 w 12192000"/>
              <a:gd name="connsiteY104" fmla="*/ 350129 h 4939827"/>
              <a:gd name="connsiteX105" fmla="*/ 2480155 w 12192000"/>
              <a:gd name="connsiteY105" fmla="*/ 359227 h 4939827"/>
              <a:gd name="connsiteX106" fmla="*/ 2586782 w 12192000"/>
              <a:gd name="connsiteY106" fmla="*/ 339352 h 4939827"/>
              <a:gd name="connsiteX107" fmla="*/ 2679617 w 12192000"/>
              <a:gd name="connsiteY107" fmla="*/ 305383 h 4939827"/>
              <a:gd name="connsiteX108" fmla="*/ 2788947 w 12192000"/>
              <a:gd name="connsiteY108" fmla="*/ 250375 h 4939827"/>
              <a:gd name="connsiteX109" fmla="*/ 2965530 w 12192000"/>
              <a:gd name="connsiteY109" fmla="*/ 245958 h 4939827"/>
              <a:gd name="connsiteX110" fmla="*/ 3103677 w 12192000"/>
              <a:gd name="connsiteY110" fmla="*/ 209527 h 4939827"/>
              <a:gd name="connsiteX111" fmla="*/ 3126759 w 12192000"/>
              <a:gd name="connsiteY111" fmla="*/ 211226 h 4939827"/>
              <a:gd name="connsiteX112" fmla="*/ 3164020 w 12192000"/>
              <a:gd name="connsiteY112" fmla="*/ 212779 h 4939827"/>
              <a:gd name="connsiteX113" fmla="*/ 3285019 w 12192000"/>
              <a:gd name="connsiteY113" fmla="*/ 220535 h 4939827"/>
              <a:gd name="connsiteX114" fmla="*/ 3365154 w 12192000"/>
              <a:gd name="connsiteY114" fmla="*/ 226416 h 4939827"/>
              <a:gd name="connsiteX115" fmla="*/ 3367507 w 12192000"/>
              <a:gd name="connsiteY115" fmla="*/ 225416 h 4939827"/>
              <a:gd name="connsiteX116" fmla="*/ 3387567 w 12192000"/>
              <a:gd name="connsiteY116" fmla="*/ 227103 h 4939827"/>
              <a:gd name="connsiteX117" fmla="*/ 3498001 w 12192000"/>
              <a:gd name="connsiteY117" fmla="*/ 231941 h 4939827"/>
              <a:gd name="connsiteX118" fmla="*/ 3561557 w 12192000"/>
              <a:gd name="connsiteY118" fmla="*/ 228095 h 4939827"/>
              <a:gd name="connsiteX119" fmla="*/ 3611920 w 12192000"/>
              <a:gd name="connsiteY119" fmla="*/ 218094 h 4939827"/>
              <a:gd name="connsiteX120" fmla="*/ 3620528 w 12192000"/>
              <a:gd name="connsiteY120" fmla="*/ 218788 h 4939827"/>
              <a:gd name="connsiteX121" fmla="*/ 3620766 w 12192000"/>
              <a:gd name="connsiteY121" fmla="*/ 218511 h 4939827"/>
              <a:gd name="connsiteX122" fmla="*/ 3629977 w 12192000"/>
              <a:gd name="connsiteY122" fmla="*/ 218664 h 4939827"/>
              <a:gd name="connsiteX123" fmla="*/ 3636217 w 12192000"/>
              <a:gd name="connsiteY123" fmla="*/ 220048 h 4939827"/>
              <a:gd name="connsiteX124" fmla="*/ 3709484 w 12192000"/>
              <a:gd name="connsiteY124" fmla="*/ 186927 h 4939827"/>
              <a:gd name="connsiteX125" fmla="*/ 3761342 w 12192000"/>
              <a:gd name="connsiteY125" fmla="*/ 177474 h 4939827"/>
              <a:gd name="connsiteX126" fmla="*/ 3799748 w 12192000"/>
              <a:gd name="connsiteY126" fmla="*/ 167154 h 4939827"/>
              <a:gd name="connsiteX127" fmla="*/ 3922756 w 12192000"/>
              <a:gd name="connsiteY127" fmla="*/ 194044 h 4939827"/>
              <a:gd name="connsiteX128" fmla="*/ 4028476 w 12192000"/>
              <a:gd name="connsiteY128" fmla="*/ 223679 h 4939827"/>
              <a:gd name="connsiteX129" fmla="*/ 4191582 w 12192000"/>
              <a:gd name="connsiteY129" fmla="*/ 238952 h 4939827"/>
              <a:gd name="connsiteX130" fmla="*/ 4251024 w 12192000"/>
              <a:gd name="connsiteY130" fmla="*/ 240874 h 4939827"/>
              <a:gd name="connsiteX131" fmla="*/ 4355275 w 12192000"/>
              <a:gd name="connsiteY131" fmla="*/ 260205 h 4939827"/>
              <a:gd name="connsiteX132" fmla="*/ 4423807 w 12192000"/>
              <a:gd name="connsiteY132" fmla="*/ 270366 h 4939827"/>
              <a:gd name="connsiteX133" fmla="*/ 4558432 w 12192000"/>
              <a:gd name="connsiteY133" fmla="*/ 269194 h 4939827"/>
              <a:gd name="connsiteX134" fmla="*/ 4635061 w 12192000"/>
              <a:gd name="connsiteY134" fmla="*/ 280682 h 4939827"/>
              <a:gd name="connsiteX135" fmla="*/ 4807427 w 12192000"/>
              <a:gd name="connsiteY135" fmla="*/ 276835 h 4939827"/>
              <a:gd name="connsiteX136" fmla="*/ 5028933 w 12192000"/>
              <a:gd name="connsiteY136" fmla="*/ 183887 h 4939827"/>
              <a:gd name="connsiteX137" fmla="*/ 5093642 w 12192000"/>
              <a:gd name="connsiteY137" fmla="*/ 177214 h 4939827"/>
              <a:gd name="connsiteX138" fmla="*/ 5102642 w 12192000"/>
              <a:gd name="connsiteY138" fmla="*/ 186816 h 4939827"/>
              <a:gd name="connsiteX139" fmla="*/ 5193590 w 12192000"/>
              <a:gd name="connsiteY139" fmla="*/ 156458 h 4939827"/>
              <a:gd name="connsiteX140" fmla="*/ 5323922 w 12192000"/>
              <a:gd name="connsiteY140" fmla="*/ 146332 h 4939827"/>
              <a:gd name="connsiteX141" fmla="*/ 5421860 w 12192000"/>
              <a:gd name="connsiteY141" fmla="*/ 167298 h 4939827"/>
              <a:gd name="connsiteX142" fmla="*/ 5476948 w 12192000"/>
              <a:gd name="connsiteY142" fmla="*/ 173249 h 4939827"/>
              <a:gd name="connsiteX143" fmla="*/ 5516842 w 12192000"/>
              <a:gd name="connsiteY143" fmla="*/ 184018 h 4939827"/>
              <a:gd name="connsiteX144" fmla="*/ 5619415 w 12192000"/>
              <a:gd name="connsiteY144" fmla="*/ 176781 h 4939827"/>
              <a:gd name="connsiteX145" fmla="*/ 5789867 w 12192000"/>
              <a:gd name="connsiteY145" fmla="*/ 150304 h 4939827"/>
              <a:gd name="connsiteX146" fmla="*/ 5825953 w 12192000"/>
              <a:gd name="connsiteY146" fmla="*/ 147907 h 4939827"/>
              <a:gd name="connsiteX147" fmla="*/ 5856168 w 12192000"/>
              <a:gd name="connsiteY147" fmla="*/ 158719 h 4939827"/>
              <a:gd name="connsiteX148" fmla="*/ 5862476 w 12192000"/>
              <a:gd name="connsiteY148" fmla="*/ 172447 h 4939827"/>
              <a:gd name="connsiteX149" fmla="*/ 5882195 w 12192000"/>
              <a:gd name="connsiteY149" fmla="*/ 173195 h 4939827"/>
              <a:gd name="connsiteX150" fmla="*/ 5952585 w 12192000"/>
              <a:gd name="connsiteY150" fmla="*/ 161012 h 4939827"/>
              <a:gd name="connsiteX151" fmla="*/ 6001964 w 12192000"/>
              <a:gd name="connsiteY151" fmla="*/ 154786 h 4939827"/>
              <a:gd name="connsiteX152" fmla="*/ 6184207 w 12192000"/>
              <a:gd name="connsiteY152" fmla="*/ 132658 h 4939827"/>
              <a:gd name="connsiteX153" fmla="*/ 6415830 w 12192000"/>
              <a:gd name="connsiteY153" fmla="*/ 136006 h 4939827"/>
              <a:gd name="connsiteX154" fmla="*/ 6756965 w 12192000"/>
              <a:gd name="connsiteY154" fmla="*/ 57636 h 4939827"/>
              <a:gd name="connsiteX155" fmla="*/ 6819400 w 12192000"/>
              <a:gd name="connsiteY155" fmla="*/ 30742 h 4939827"/>
              <a:gd name="connsiteX156" fmla="*/ 6986370 w 12192000"/>
              <a:gd name="connsiteY156" fmla="*/ 12659 h 4939827"/>
              <a:gd name="connsiteX157" fmla="*/ 6989536 w 12192000"/>
              <a:gd name="connsiteY157" fmla="*/ 14528 h 4939827"/>
              <a:gd name="connsiteX158" fmla="*/ 7015933 w 12192000"/>
              <a:gd name="connsiteY158" fmla="*/ 9653 h 4939827"/>
              <a:gd name="connsiteX159" fmla="*/ 7020592 w 12192000"/>
              <a:gd name="connsiteY159" fmla="*/ 1651 h 4939827"/>
              <a:gd name="connsiteX160" fmla="*/ 7025905 w 12192000"/>
              <a:gd name="connsiteY16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83638 w 12192000"/>
              <a:gd name="connsiteY50" fmla="*/ 299924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622021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281371 w 12192000"/>
              <a:gd name="connsiteY19" fmla="*/ 256875 h 4939827"/>
              <a:gd name="connsiteX20" fmla="*/ 8381609 w 12192000"/>
              <a:gd name="connsiteY20" fmla="*/ 240618 h 4939827"/>
              <a:gd name="connsiteX21" fmla="*/ 8406759 w 12192000"/>
              <a:gd name="connsiteY21" fmla="*/ 232517 h 4939827"/>
              <a:gd name="connsiteX22" fmla="*/ 8426506 w 12192000"/>
              <a:gd name="connsiteY22" fmla="*/ 241842 h 4939827"/>
              <a:gd name="connsiteX23" fmla="*/ 8427949 w 12192000"/>
              <a:gd name="connsiteY23" fmla="*/ 240981 h 4939827"/>
              <a:gd name="connsiteX24" fmla="*/ 8441468 w 12192000"/>
              <a:gd name="connsiteY24" fmla="*/ 241157 h 4939827"/>
              <a:gd name="connsiteX25" fmla="*/ 8565757 w 12192000"/>
              <a:gd name="connsiteY25" fmla="*/ 255317 h 4939827"/>
              <a:gd name="connsiteX26" fmla="*/ 8573171 w 12192000"/>
              <a:gd name="connsiteY26" fmla="*/ 258426 h 4939827"/>
              <a:gd name="connsiteX27" fmla="*/ 8573548 w 12192000"/>
              <a:gd name="connsiteY27" fmla="*/ 258241 h 4939827"/>
              <a:gd name="connsiteX28" fmla="*/ 8622021 w 12192000"/>
              <a:gd name="connsiteY28" fmla="*/ 261028 h 4939827"/>
              <a:gd name="connsiteX29" fmla="*/ 8672650 w 12192000"/>
              <a:gd name="connsiteY29" fmla="*/ 254821 h 4939827"/>
              <a:gd name="connsiteX30" fmla="*/ 8785543 w 12192000"/>
              <a:gd name="connsiteY30" fmla="*/ 263406 h 4939827"/>
              <a:gd name="connsiteX31" fmla="*/ 8830588 w 12192000"/>
              <a:gd name="connsiteY31" fmla="*/ 265483 h 4939827"/>
              <a:gd name="connsiteX32" fmla="*/ 8905142 w 12192000"/>
              <a:gd name="connsiteY32" fmla="*/ 264958 h 4939827"/>
              <a:gd name="connsiteX33" fmla="*/ 8968582 w 12192000"/>
              <a:gd name="connsiteY33" fmla="*/ 262728 h 4939827"/>
              <a:gd name="connsiteX34" fmla="*/ 8972994 w 12192000"/>
              <a:gd name="connsiteY34" fmla="*/ 263284 h 4939827"/>
              <a:gd name="connsiteX35" fmla="*/ 9004605 w 12192000"/>
              <a:gd name="connsiteY35" fmla="*/ 258041 h 4939827"/>
              <a:gd name="connsiteX36" fmla="*/ 9016165 w 12192000"/>
              <a:gd name="connsiteY36" fmla="*/ 261258 h 4939827"/>
              <a:gd name="connsiteX37" fmla="*/ 9043297 w 12192000"/>
              <a:gd name="connsiteY37" fmla="*/ 281547 h 4939827"/>
              <a:gd name="connsiteX38" fmla="*/ 9048315 w 12192000"/>
              <a:gd name="connsiteY38" fmla="*/ 279264 h 4939827"/>
              <a:gd name="connsiteX39" fmla="*/ 9054706 w 12192000"/>
              <a:gd name="connsiteY39" fmla="*/ 278538 h 4939827"/>
              <a:gd name="connsiteX40" fmla="*/ 9070919 w 12192000"/>
              <a:gd name="connsiteY40" fmla="*/ 281810 h 4939827"/>
              <a:gd name="connsiteX41" fmla="*/ 9076813 w 12192000"/>
              <a:gd name="connsiteY41" fmla="*/ 283909 h 4939827"/>
              <a:gd name="connsiteX42" fmla="*/ 9085871 w 12192000"/>
              <a:gd name="connsiteY42" fmla="*/ 285133 h 4939827"/>
              <a:gd name="connsiteX43" fmla="*/ 9086159 w 12192000"/>
              <a:gd name="connsiteY43" fmla="*/ 284887 h 4939827"/>
              <a:gd name="connsiteX44" fmla="*/ 9134606 w 12192000"/>
              <a:gd name="connsiteY44" fmla="*/ 288168 h 4939827"/>
              <a:gd name="connsiteX45" fmla="*/ 9195590 w 12192000"/>
              <a:gd name="connsiteY45" fmla="*/ 279568 h 4939827"/>
              <a:gd name="connsiteX46" fmla="*/ 9219336 w 12192000"/>
              <a:gd name="connsiteY46" fmla="*/ 278133 h 4939827"/>
              <a:gd name="connsiteX47" fmla="*/ 9232362 w 12192000"/>
              <a:gd name="connsiteY47" fmla="*/ 275894 h 4939827"/>
              <a:gd name="connsiteX48" fmla="*/ 9283638 w 12192000"/>
              <a:gd name="connsiteY48" fmla="*/ 299924 h 4939827"/>
              <a:gd name="connsiteX49" fmla="*/ 9371484 w 12192000"/>
              <a:gd name="connsiteY49" fmla="*/ 329634 h 4939827"/>
              <a:gd name="connsiteX50" fmla="*/ 9404829 w 12192000"/>
              <a:gd name="connsiteY50" fmla="*/ 339038 h 4939827"/>
              <a:gd name="connsiteX51" fmla="*/ 9427021 w 12192000"/>
              <a:gd name="connsiteY51" fmla="*/ 358784 h 4939827"/>
              <a:gd name="connsiteX52" fmla="*/ 9670844 w 12192000"/>
              <a:gd name="connsiteY52" fmla="*/ 405128 h 4939827"/>
              <a:gd name="connsiteX53" fmla="*/ 9816083 w 12192000"/>
              <a:gd name="connsiteY53" fmla="*/ 416573 h 4939827"/>
              <a:gd name="connsiteX54" fmla="*/ 9936741 w 12192000"/>
              <a:gd name="connsiteY54" fmla="*/ 437044 h 4939827"/>
              <a:gd name="connsiteX55" fmla="*/ 10050093 w 12192000"/>
              <a:gd name="connsiteY55" fmla="*/ 443783 h 4939827"/>
              <a:gd name="connsiteX56" fmla="*/ 10130090 w 12192000"/>
              <a:gd name="connsiteY56" fmla="*/ 459520 h 4939827"/>
              <a:gd name="connsiteX57" fmla="*/ 10173456 w 12192000"/>
              <a:gd name="connsiteY57" fmla="*/ 457749 h 4939827"/>
              <a:gd name="connsiteX58" fmla="*/ 10218232 w 12192000"/>
              <a:gd name="connsiteY58" fmla="*/ 459820 h 4939827"/>
              <a:gd name="connsiteX59" fmla="*/ 10354176 w 12192000"/>
              <a:gd name="connsiteY59" fmla="*/ 471377 h 4939827"/>
              <a:gd name="connsiteX60" fmla="*/ 10430681 w 12192000"/>
              <a:gd name="connsiteY60" fmla="*/ 481226 h 4939827"/>
              <a:gd name="connsiteX61" fmla="*/ 10478169 w 12192000"/>
              <a:gd name="connsiteY61" fmla="*/ 481774 h 4939827"/>
              <a:gd name="connsiteX62" fmla="*/ 10540907 w 12192000"/>
              <a:gd name="connsiteY62" fmla="*/ 485607 h 4939827"/>
              <a:gd name="connsiteX63" fmla="*/ 10614941 w 12192000"/>
              <a:gd name="connsiteY63" fmla="*/ 487592 h 4939827"/>
              <a:gd name="connsiteX64" fmla="*/ 10674098 w 12192000"/>
              <a:gd name="connsiteY64" fmla="*/ 521656 h 4939827"/>
              <a:gd name="connsiteX65" fmla="*/ 10874834 w 12192000"/>
              <a:gd name="connsiteY65" fmla="*/ 574867 h 4939827"/>
              <a:gd name="connsiteX66" fmla="*/ 10944981 w 12192000"/>
              <a:gd name="connsiteY66" fmla="*/ 615042 h 4939827"/>
              <a:gd name="connsiteX67" fmla="*/ 11006376 w 12192000"/>
              <a:gd name="connsiteY67" fmla="*/ 645957 h 4939827"/>
              <a:gd name="connsiteX68" fmla="*/ 11076308 w 12192000"/>
              <a:gd name="connsiteY68" fmla="*/ 675698 h 4939827"/>
              <a:gd name="connsiteX69" fmla="*/ 11148789 w 12192000"/>
              <a:gd name="connsiteY69" fmla="*/ 685041 h 4939827"/>
              <a:gd name="connsiteX70" fmla="*/ 11249129 w 12192000"/>
              <a:gd name="connsiteY70" fmla="*/ 684218 h 4939827"/>
              <a:gd name="connsiteX71" fmla="*/ 11299915 w 12192000"/>
              <a:gd name="connsiteY71" fmla="*/ 692177 h 4939827"/>
              <a:gd name="connsiteX72" fmla="*/ 11386973 w 12192000"/>
              <a:gd name="connsiteY72" fmla="*/ 708209 h 4939827"/>
              <a:gd name="connsiteX73" fmla="*/ 11500105 w 12192000"/>
              <a:gd name="connsiteY73" fmla="*/ 735014 h 4939827"/>
              <a:gd name="connsiteX74" fmla="*/ 11621735 w 12192000"/>
              <a:gd name="connsiteY74" fmla="*/ 789584 h 4939827"/>
              <a:gd name="connsiteX75" fmla="*/ 11691200 w 12192000"/>
              <a:gd name="connsiteY75" fmla="*/ 867902 h 4939827"/>
              <a:gd name="connsiteX76" fmla="*/ 11819427 w 12192000"/>
              <a:gd name="connsiteY76" fmla="*/ 911634 h 4939827"/>
              <a:gd name="connsiteX77" fmla="*/ 11969720 w 12192000"/>
              <a:gd name="connsiteY77" fmla="*/ 964737 h 4939827"/>
              <a:gd name="connsiteX78" fmla="*/ 12055766 w 12192000"/>
              <a:gd name="connsiteY78" fmla="*/ 991268 h 4939827"/>
              <a:gd name="connsiteX79" fmla="*/ 12171539 w 12192000"/>
              <a:gd name="connsiteY79" fmla="*/ 995427 h 4939827"/>
              <a:gd name="connsiteX80" fmla="*/ 12187831 w 12192000"/>
              <a:gd name="connsiteY80" fmla="*/ 996580 h 4939827"/>
              <a:gd name="connsiteX81" fmla="*/ 12192000 w 12192000"/>
              <a:gd name="connsiteY81" fmla="*/ 996726 h 4939827"/>
              <a:gd name="connsiteX82" fmla="*/ 12192000 w 12192000"/>
              <a:gd name="connsiteY82" fmla="*/ 4939827 h 4939827"/>
              <a:gd name="connsiteX83" fmla="*/ 0 w 12192000"/>
              <a:gd name="connsiteY83" fmla="*/ 4939827 h 4939827"/>
              <a:gd name="connsiteX84" fmla="*/ 0 w 12192000"/>
              <a:gd name="connsiteY84" fmla="*/ 512043 h 4939827"/>
              <a:gd name="connsiteX85" fmla="*/ 7381 w 12192000"/>
              <a:gd name="connsiteY85" fmla="*/ 512580 h 4939827"/>
              <a:gd name="connsiteX86" fmla="*/ 100029 w 12192000"/>
              <a:gd name="connsiteY86" fmla="*/ 504758 h 4939827"/>
              <a:gd name="connsiteX87" fmla="*/ 155244 w 12192000"/>
              <a:gd name="connsiteY87" fmla="*/ 525130 h 4939827"/>
              <a:gd name="connsiteX88" fmla="*/ 254366 w 12192000"/>
              <a:gd name="connsiteY88" fmla="*/ 534449 h 4939827"/>
              <a:gd name="connsiteX89" fmla="*/ 447292 w 12192000"/>
              <a:gd name="connsiteY89" fmla="*/ 542725 h 4939827"/>
              <a:gd name="connsiteX90" fmla="*/ 628105 w 12192000"/>
              <a:gd name="connsiteY90" fmla="*/ 547853 h 4939827"/>
              <a:gd name="connsiteX91" fmla="*/ 783146 w 12192000"/>
              <a:gd name="connsiteY91" fmla="*/ 591799 h 4939827"/>
              <a:gd name="connsiteX92" fmla="*/ 1043676 w 12192000"/>
              <a:gd name="connsiteY92" fmla="*/ 591887 h 4939827"/>
              <a:gd name="connsiteX93" fmla="*/ 1281816 w 12192000"/>
              <a:gd name="connsiteY93" fmla="*/ 520946 h 4939827"/>
              <a:gd name="connsiteX94" fmla="*/ 1486347 w 12192000"/>
              <a:gd name="connsiteY94" fmla="*/ 487310 h 4939827"/>
              <a:gd name="connsiteX95" fmla="*/ 1568079 w 12192000"/>
              <a:gd name="connsiteY95" fmla="*/ 462531 h 4939827"/>
              <a:gd name="connsiteX96" fmla="*/ 1622516 w 12192000"/>
              <a:gd name="connsiteY96" fmla="*/ 466058 h 4939827"/>
              <a:gd name="connsiteX97" fmla="*/ 1655457 w 12192000"/>
              <a:gd name="connsiteY97" fmla="*/ 465359 h 4939827"/>
              <a:gd name="connsiteX98" fmla="*/ 1717454 w 12192000"/>
              <a:gd name="connsiteY98" fmla="*/ 417203 h 4939827"/>
              <a:gd name="connsiteX99" fmla="*/ 1913794 w 12192000"/>
              <a:gd name="connsiteY99" fmla="*/ 365255 h 4939827"/>
              <a:gd name="connsiteX100" fmla="*/ 2129762 w 12192000"/>
              <a:gd name="connsiteY100" fmla="*/ 367832 h 4939827"/>
              <a:gd name="connsiteX101" fmla="*/ 2376970 w 12192000"/>
              <a:gd name="connsiteY101" fmla="*/ 350129 h 4939827"/>
              <a:gd name="connsiteX102" fmla="*/ 2480155 w 12192000"/>
              <a:gd name="connsiteY102" fmla="*/ 359227 h 4939827"/>
              <a:gd name="connsiteX103" fmla="*/ 2586782 w 12192000"/>
              <a:gd name="connsiteY103" fmla="*/ 339352 h 4939827"/>
              <a:gd name="connsiteX104" fmla="*/ 2679617 w 12192000"/>
              <a:gd name="connsiteY104" fmla="*/ 305383 h 4939827"/>
              <a:gd name="connsiteX105" fmla="*/ 2788947 w 12192000"/>
              <a:gd name="connsiteY105" fmla="*/ 250375 h 4939827"/>
              <a:gd name="connsiteX106" fmla="*/ 2965530 w 12192000"/>
              <a:gd name="connsiteY106" fmla="*/ 245958 h 4939827"/>
              <a:gd name="connsiteX107" fmla="*/ 3103677 w 12192000"/>
              <a:gd name="connsiteY107" fmla="*/ 209527 h 4939827"/>
              <a:gd name="connsiteX108" fmla="*/ 3126759 w 12192000"/>
              <a:gd name="connsiteY108" fmla="*/ 211226 h 4939827"/>
              <a:gd name="connsiteX109" fmla="*/ 3164020 w 12192000"/>
              <a:gd name="connsiteY109" fmla="*/ 212779 h 4939827"/>
              <a:gd name="connsiteX110" fmla="*/ 3285019 w 12192000"/>
              <a:gd name="connsiteY110" fmla="*/ 220535 h 4939827"/>
              <a:gd name="connsiteX111" fmla="*/ 3365154 w 12192000"/>
              <a:gd name="connsiteY111" fmla="*/ 226416 h 4939827"/>
              <a:gd name="connsiteX112" fmla="*/ 3367507 w 12192000"/>
              <a:gd name="connsiteY112" fmla="*/ 225416 h 4939827"/>
              <a:gd name="connsiteX113" fmla="*/ 3387567 w 12192000"/>
              <a:gd name="connsiteY113" fmla="*/ 227103 h 4939827"/>
              <a:gd name="connsiteX114" fmla="*/ 3498001 w 12192000"/>
              <a:gd name="connsiteY114" fmla="*/ 231941 h 4939827"/>
              <a:gd name="connsiteX115" fmla="*/ 3561557 w 12192000"/>
              <a:gd name="connsiteY115" fmla="*/ 228095 h 4939827"/>
              <a:gd name="connsiteX116" fmla="*/ 3611920 w 12192000"/>
              <a:gd name="connsiteY116" fmla="*/ 218094 h 4939827"/>
              <a:gd name="connsiteX117" fmla="*/ 3620528 w 12192000"/>
              <a:gd name="connsiteY117" fmla="*/ 218788 h 4939827"/>
              <a:gd name="connsiteX118" fmla="*/ 3620766 w 12192000"/>
              <a:gd name="connsiteY118" fmla="*/ 218511 h 4939827"/>
              <a:gd name="connsiteX119" fmla="*/ 3629977 w 12192000"/>
              <a:gd name="connsiteY119" fmla="*/ 218664 h 4939827"/>
              <a:gd name="connsiteX120" fmla="*/ 3636217 w 12192000"/>
              <a:gd name="connsiteY120" fmla="*/ 220048 h 4939827"/>
              <a:gd name="connsiteX121" fmla="*/ 3709484 w 12192000"/>
              <a:gd name="connsiteY121" fmla="*/ 186927 h 4939827"/>
              <a:gd name="connsiteX122" fmla="*/ 3761342 w 12192000"/>
              <a:gd name="connsiteY122" fmla="*/ 177474 h 4939827"/>
              <a:gd name="connsiteX123" fmla="*/ 3799748 w 12192000"/>
              <a:gd name="connsiteY123" fmla="*/ 167154 h 4939827"/>
              <a:gd name="connsiteX124" fmla="*/ 3922756 w 12192000"/>
              <a:gd name="connsiteY124" fmla="*/ 194044 h 4939827"/>
              <a:gd name="connsiteX125" fmla="*/ 4028476 w 12192000"/>
              <a:gd name="connsiteY125" fmla="*/ 223679 h 4939827"/>
              <a:gd name="connsiteX126" fmla="*/ 4191582 w 12192000"/>
              <a:gd name="connsiteY126" fmla="*/ 238952 h 4939827"/>
              <a:gd name="connsiteX127" fmla="*/ 4251024 w 12192000"/>
              <a:gd name="connsiteY127" fmla="*/ 240874 h 4939827"/>
              <a:gd name="connsiteX128" fmla="*/ 4355275 w 12192000"/>
              <a:gd name="connsiteY128" fmla="*/ 260205 h 4939827"/>
              <a:gd name="connsiteX129" fmla="*/ 4423807 w 12192000"/>
              <a:gd name="connsiteY129" fmla="*/ 270366 h 4939827"/>
              <a:gd name="connsiteX130" fmla="*/ 4558432 w 12192000"/>
              <a:gd name="connsiteY130" fmla="*/ 269194 h 4939827"/>
              <a:gd name="connsiteX131" fmla="*/ 4635061 w 12192000"/>
              <a:gd name="connsiteY131" fmla="*/ 280682 h 4939827"/>
              <a:gd name="connsiteX132" fmla="*/ 4807427 w 12192000"/>
              <a:gd name="connsiteY132" fmla="*/ 276835 h 4939827"/>
              <a:gd name="connsiteX133" fmla="*/ 5028933 w 12192000"/>
              <a:gd name="connsiteY133" fmla="*/ 183887 h 4939827"/>
              <a:gd name="connsiteX134" fmla="*/ 5093642 w 12192000"/>
              <a:gd name="connsiteY134" fmla="*/ 177214 h 4939827"/>
              <a:gd name="connsiteX135" fmla="*/ 5102642 w 12192000"/>
              <a:gd name="connsiteY135" fmla="*/ 186816 h 4939827"/>
              <a:gd name="connsiteX136" fmla="*/ 5193590 w 12192000"/>
              <a:gd name="connsiteY136" fmla="*/ 156458 h 4939827"/>
              <a:gd name="connsiteX137" fmla="*/ 5323922 w 12192000"/>
              <a:gd name="connsiteY137" fmla="*/ 146332 h 4939827"/>
              <a:gd name="connsiteX138" fmla="*/ 5421860 w 12192000"/>
              <a:gd name="connsiteY138" fmla="*/ 167298 h 4939827"/>
              <a:gd name="connsiteX139" fmla="*/ 5476948 w 12192000"/>
              <a:gd name="connsiteY139" fmla="*/ 173249 h 4939827"/>
              <a:gd name="connsiteX140" fmla="*/ 5516842 w 12192000"/>
              <a:gd name="connsiteY140" fmla="*/ 184018 h 4939827"/>
              <a:gd name="connsiteX141" fmla="*/ 5619415 w 12192000"/>
              <a:gd name="connsiteY141" fmla="*/ 176781 h 4939827"/>
              <a:gd name="connsiteX142" fmla="*/ 5789867 w 12192000"/>
              <a:gd name="connsiteY142" fmla="*/ 150304 h 4939827"/>
              <a:gd name="connsiteX143" fmla="*/ 5825953 w 12192000"/>
              <a:gd name="connsiteY143" fmla="*/ 147907 h 4939827"/>
              <a:gd name="connsiteX144" fmla="*/ 5856168 w 12192000"/>
              <a:gd name="connsiteY144" fmla="*/ 158719 h 4939827"/>
              <a:gd name="connsiteX145" fmla="*/ 5862476 w 12192000"/>
              <a:gd name="connsiteY145" fmla="*/ 172447 h 4939827"/>
              <a:gd name="connsiteX146" fmla="*/ 5882195 w 12192000"/>
              <a:gd name="connsiteY146" fmla="*/ 173195 h 4939827"/>
              <a:gd name="connsiteX147" fmla="*/ 5952585 w 12192000"/>
              <a:gd name="connsiteY147" fmla="*/ 161012 h 4939827"/>
              <a:gd name="connsiteX148" fmla="*/ 6001964 w 12192000"/>
              <a:gd name="connsiteY148" fmla="*/ 154786 h 4939827"/>
              <a:gd name="connsiteX149" fmla="*/ 6184207 w 12192000"/>
              <a:gd name="connsiteY149" fmla="*/ 132658 h 4939827"/>
              <a:gd name="connsiteX150" fmla="*/ 6415830 w 12192000"/>
              <a:gd name="connsiteY150" fmla="*/ 136006 h 4939827"/>
              <a:gd name="connsiteX151" fmla="*/ 6756965 w 12192000"/>
              <a:gd name="connsiteY151" fmla="*/ 57636 h 4939827"/>
              <a:gd name="connsiteX152" fmla="*/ 6819400 w 12192000"/>
              <a:gd name="connsiteY152" fmla="*/ 30742 h 4939827"/>
              <a:gd name="connsiteX153" fmla="*/ 6986370 w 12192000"/>
              <a:gd name="connsiteY153" fmla="*/ 12659 h 4939827"/>
              <a:gd name="connsiteX154" fmla="*/ 6989536 w 12192000"/>
              <a:gd name="connsiteY154" fmla="*/ 14528 h 4939827"/>
              <a:gd name="connsiteX155" fmla="*/ 7015933 w 12192000"/>
              <a:gd name="connsiteY155" fmla="*/ 9653 h 4939827"/>
              <a:gd name="connsiteX156" fmla="*/ 7020592 w 12192000"/>
              <a:gd name="connsiteY156" fmla="*/ 1651 h 4939827"/>
              <a:gd name="connsiteX157" fmla="*/ 7025905 w 12192000"/>
              <a:gd name="connsiteY15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58681 w 12192000"/>
              <a:gd name="connsiteY16" fmla="*/ 219431 h 4939827"/>
              <a:gd name="connsiteX17" fmla="*/ 8126175 w 12192000"/>
              <a:gd name="connsiteY17" fmla="*/ 240005 h 4939827"/>
              <a:gd name="connsiteX18" fmla="*/ 8281371 w 12192000"/>
              <a:gd name="connsiteY18" fmla="*/ 256875 h 4939827"/>
              <a:gd name="connsiteX19" fmla="*/ 8381609 w 12192000"/>
              <a:gd name="connsiteY19" fmla="*/ 240618 h 4939827"/>
              <a:gd name="connsiteX20" fmla="*/ 8406759 w 12192000"/>
              <a:gd name="connsiteY20" fmla="*/ 232517 h 4939827"/>
              <a:gd name="connsiteX21" fmla="*/ 8426506 w 12192000"/>
              <a:gd name="connsiteY21" fmla="*/ 241842 h 4939827"/>
              <a:gd name="connsiteX22" fmla="*/ 8427949 w 12192000"/>
              <a:gd name="connsiteY22" fmla="*/ 240981 h 4939827"/>
              <a:gd name="connsiteX23" fmla="*/ 8441468 w 12192000"/>
              <a:gd name="connsiteY23" fmla="*/ 241157 h 4939827"/>
              <a:gd name="connsiteX24" fmla="*/ 8565757 w 12192000"/>
              <a:gd name="connsiteY24" fmla="*/ 255317 h 4939827"/>
              <a:gd name="connsiteX25" fmla="*/ 8573171 w 12192000"/>
              <a:gd name="connsiteY25" fmla="*/ 258426 h 4939827"/>
              <a:gd name="connsiteX26" fmla="*/ 8573548 w 12192000"/>
              <a:gd name="connsiteY26" fmla="*/ 258241 h 4939827"/>
              <a:gd name="connsiteX27" fmla="*/ 8622021 w 12192000"/>
              <a:gd name="connsiteY27" fmla="*/ 261028 h 4939827"/>
              <a:gd name="connsiteX28" fmla="*/ 8672650 w 12192000"/>
              <a:gd name="connsiteY28" fmla="*/ 254821 h 4939827"/>
              <a:gd name="connsiteX29" fmla="*/ 8785543 w 12192000"/>
              <a:gd name="connsiteY29" fmla="*/ 263406 h 4939827"/>
              <a:gd name="connsiteX30" fmla="*/ 8830588 w 12192000"/>
              <a:gd name="connsiteY30" fmla="*/ 265483 h 4939827"/>
              <a:gd name="connsiteX31" fmla="*/ 8905142 w 12192000"/>
              <a:gd name="connsiteY31" fmla="*/ 264958 h 4939827"/>
              <a:gd name="connsiteX32" fmla="*/ 8968582 w 12192000"/>
              <a:gd name="connsiteY32" fmla="*/ 262728 h 4939827"/>
              <a:gd name="connsiteX33" fmla="*/ 8972994 w 12192000"/>
              <a:gd name="connsiteY33" fmla="*/ 263284 h 4939827"/>
              <a:gd name="connsiteX34" fmla="*/ 9004605 w 12192000"/>
              <a:gd name="connsiteY34" fmla="*/ 258041 h 4939827"/>
              <a:gd name="connsiteX35" fmla="*/ 9016165 w 12192000"/>
              <a:gd name="connsiteY35" fmla="*/ 261258 h 4939827"/>
              <a:gd name="connsiteX36" fmla="*/ 9043297 w 12192000"/>
              <a:gd name="connsiteY36" fmla="*/ 281547 h 4939827"/>
              <a:gd name="connsiteX37" fmla="*/ 9048315 w 12192000"/>
              <a:gd name="connsiteY37" fmla="*/ 279264 h 4939827"/>
              <a:gd name="connsiteX38" fmla="*/ 9054706 w 12192000"/>
              <a:gd name="connsiteY38" fmla="*/ 278538 h 4939827"/>
              <a:gd name="connsiteX39" fmla="*/ 9070919 w 12192000"/>
              <a:gd name="connsiteY39" fmla="*/ 281810 h 4939827"/>
              <a:gd name="connsiteX40" fmla="*/ 9076813 w 12192000"/>
              <a:gd name="connsiteY40" fmla="*/ 283909 h 4939827"/>
              <a:gd name="connsiteX41" fmla="*/ 9085871 w 12192000"/>
              <a:gd name="connsiteY41" fmla="*/ 285133 h 4939827"/>
              <a:gd name="connsiteX42" fmla="*/ 9086159 w 12192000"/>
              <a:gd name="connsiteY42" fmla="*/ 284887 h 4939827"/>
              <a:gd name="connsiteX43" fmla="*/ 9134606 w 12192000"/>
              <a:gd name="connsiteY43" fmla="*/ 288168 h 4939827"/>
              <a:gd name="connsiteX44" fmla="*/ 9195590 w 12192000"/>
              <a:gd name="connsiteY44" fmla="*/ 279568 h 4939827"/>
              <a:gd name="connsiteX45" fmla="*/ 9219336 w 12192000"/>
              <a:gd name="connsiteY45" fmla="*/ 278133 h 4939827"/>
              <a:gd name="connsiteX46" fmla="*/ 9232362 w 12192000"/>
              <a:gd name="connsiteY46" fmla="*/ 275894 h 4939827"/>
              <a:gd name="connsiteX47" fmla="*/ 9283638 w 12192000"/>
              <a:gd name="connsiteY47" fmla="*/ 299924 h 4939827"/>
              <a:gd name="connsiteX48" fmla="*/ 9371484 w 12192000"/>
              <a:gd name="connsiteY48" fmla="*/ 329634 h 4939827"/>
              <a:gd name="connsiteX49" fmla="*/ 9404829 w 12192000"/>
              <a:gd name="connsiteY49" fmla="*/ 339038 h 4939827"/>
              <a:gd name="connsiteX50" fmla="*/ 9427021 w 12192000"/>
              <a:gd name="connsiteY50" fmla="*/ 358784 h 4939827"/>
              <a:gd name="connsiteX51" fmla="*/ 9670844 w 12192000"/>
              <a:gd name="connsiteY51" fmla="*/ 405128 h 4939827"/>
              <a:gd name="connsiteX52" fmla="*/ 9816083 w 12192000"/>
              <a:gd name="connsiteY52" fmla="*/ 416573 h 4939827"/>
              <a:gd name="connsiteX53" fmla="*/ 9936741 w 12192000"/>
              <a:gd name="connsiteY53" fmla="*/ 437044 h 4939827"/>
              <a:gd name="connsiteX54" fmla="*/ 10050093 w 12192000"/>
              <a:gd name="connsiteY54" fmla="*/ 443783 h 4939827"/>
              <a:gd name="connsiteX55" fmla="*/ 10130090 w 12192000"/>
              <a:gd name="connsiteY55" fmla="*/ 459520 h 4939827"/>
              <a:gd name="connsiteX56" fmla="*/ 10173456 w 12192000"/>
              <a:gd name="connsiteY56" fmla="*/ 457749 h 4939827"/>
              <a:gd name="connsiteX57" fmla="*/ 10218232 w 12192000"/>
              <a:gd name="connsiteY57" fmla="*/ 459820 h 4939827"/>
              <a:gd name="connsiteX58" fmla="*/ 10354176 w 12192000"/>
              <a:gd name="connsiteY58" fmla="*/ 471377 h 4939827"/>
              <a:gd name="connsiteX59" fmla="*/ 10430681 w 12192000"/>
              <a:gd name="connsiteY59" fmla="*/ 481226 h 4939827"/>
              <a:gd name="connsiteX60" fmla="*/ 10478169 w 12192000"/>
              <a:gd name="connsiteY60" fmla="*/ 481774 h 4939827"/>
              <a:gd name="connsiteX61" fmla="*/ 10540907 w 12192000"/>
              <a:gd name="connsiteY61" fmla="*/ 485607 h 4939827"/>
              <a:gd name="connsiteX62" fmla="*/ 10614941 w 12192000"/>
              <a:gd name="connsiteY62" fmla="*/ 487592 h 4939827"/>
              <a:gd name="connsiteX63" fmla="*/ 10674098 w 12192000"/>
              <a:gd name="connsiteY63" fmla="*/ 521656 h 4939827"/>
              <a:gd name="connsiteX64" fmla="*/ 10874834 w 12192000"/>
              <a:gd name="connsiteY64" fmla="*/ 574867 h 4939827"/>
              <a:gd name="connsiteX65" fmla="*/ 10944981 w 12192000"/>
              <a:gd name="connsiteY65" fmla="*/ 615042 h 4939827"/>
              <a:gd name="connsiteX66" fmla="*/ 11006376 w 12192000"/>
              <a:gd name="connsiteY66" fmla="*/ 645957 h 4939827"/>
              <a:gd name="connsiteX67" fmla="*/ 11076308 w 12192000"/>
              <a:gd name="connsiteY67" fmla="*/ 675698 h 4939827"/>
              <a:gd name="connsiteX68" fmla="*/ 11148789 w 12192000"/>
              <a:gd name="connsiteY68" fmla="*/ 685041 h 4939827"/>
              <a:gd name="connsiteX69" fmla="*/ 11249129 w 12192000"/>
              <a:gd name="connsiteY69" fmla="*/ 684218 h 4939827"/>
              <a:gd name="connsiteX70" fmla="*/ 11299915 w 12192000"/>
              <a:gd name="connsiteY70" fmla="*/ 692177 h 4939827"/>
              <a:gd name="connsiteX71" fmla="*/ 11386973 w 12192000"/>
              <a:gd name="connsiteY71" fmla="*/ 708209 h 4939827"/>
              <a:gd name="connsiteX72" fmla="*/ 11500105 w 12192000"/>
              <a:gd name="connsiteY72" fmla="*/ 735014 h 4939827"/>
              <a:gd name="connsiteX73" fmla="*/ 11621735 w 12192000"/>
              <a:gd name="connsiteY73" fmla="*/ 789584 h 4939827"/>
              <a:gd name="connsiteX74" fmla="*/ 11691200 w 12192000"/>
              <a:gd name="connsiteY74" fmla="*/ 867902 h 4939827"/>
              <a:gd name="connsiteX75" fmla="*/ 11819427 w 12192000"/>
              <a:gd name="connsiteY75" fmla="*/ 911634 h 4939827"/>
              <a:gd name="connsiteX76" fmla="*/ 11969720 w 12192000"/>
              <a:gd name="connsiteY76" fmla="*/ 964737 h 4939827"/>
              <a:gd name="connsiteX77" fmla="*/ 12055766 w 12192000"/>
              <a:gd name="connsiteY77" fmla="*/ 991268 h 4939827"/>
              <a:gd name="connsiteX78" fmla="*/ 12171539 w 12192000"/>
              <a:gd name="connsiteY78" fmla="*/ 995427 h 4939827"/>
              <a:gd name="connsiteX79" fmla="*/ 12187831 w 12192000"/>
              <a:gd name="connsiteY79" fmla="*/ 996580 h 4939827"/>
              <a:gd name="connsiteX80" fmla="*/ 12192000 w 12192000"/>
              <a:gd name="connsiteY80" fmla="*/ 996726 h 4939827"/>
              <a:gd name="connsiteX81" fmla="*/ 12192000 w 12192000"/>
              <a:gd name="connsiteY81" fmla="*/ 4939827 h 4939827"/>
              <a:gd name="connsiteX82" fmla="*/ 0 w 12192000"/>
              <a:gd name="connsiteY82" fmla="*/ 4939827 h 4939827"/>
              <a:gd name="connsiteX83" fmla="*/ 0 w 12192000"/>
              <a:gd name="connsiteY83" fmla="*/ 512043 h 4939827"/>
              <a:gd name="connsiteX84" fmla="*/ 7381 w 12192000"/>
              <a:gd name="connsiteY84" fmla="*/ 512580 h 4939827"/>
              <a:gd name="connsiteX85" fmla="*/ 100029 w 12192000"/>
              <a:gd name="connsiteY85" fmla="*/ 504758 h 4939827"/>
              <a:gd name="connsiteX86" fmla="*/ 155244 w 12192000"/>
              <a:gd name="connsiteY86" fmla="*/ 525130 h 4939827"/>
              <a:gd name="connsiteX87" fmla="*/ 254366 w 12192000"/>
              <a:gd name="connsiteY87" fmla="*/ 534449 h 4939827"/>
              <a:gd name="connsiteX88" fmla="*/ 447292 w 12192000"/>
              <a:gd name="connsiteY88" fmla="*/ 542725 h 4939827"/>
              <a:gd name="connsiteX89" fmla="*/ 628105 w 12192000"/>
              <a:gd name="connsiteY89" fmla="*/ 547853 h 4939827"/>
              <a:gd name="connsiteX90" fmla="*/ 783146 w 12192000"/>
              <a:gd name="connsiteY90" fmla="*/ 591799 h 4939827"/>
              <a:gd name="connsiteX91" fmla="*/ 1043676 w 12192000"/>
              <a:gd name="connsiteY91" fmla="*/ 591887 h 4939827"/>
              <a:gd name="connsiteX92" fmla="*/ 1281816 w 12192000"/>
              <a:gd name="connsiteY92" fmla="*/ 520946 h 4939827"/>
              <a:gd name="connsiteX93" fmla="*/ 1486347 w 12192000"/>
              <a:gd name="connsiteY93" fmla="*/ 487310 h 4939827"/>
              <a:gd name="connsiteX94" fmla="*/ 1568079 w 12192000"/>
              <a:gd name="connsiteY94" fmla="*/ 462531 h 4939827"/>
              <a:gd name="connsiteX95" fmla="*/ 1622516 w 12192000"/>
              <a:gd name="connsiteY95" fmla="*/ 466058 h 4939827"/>
              <a:gd name="connsiteX96" fmla="*/ 1655457 w 12192000"/>
              <a:gd name="connsiteY96" fmla="*/ 465359 h 4939827"/>
              <a:gd name="connsiteX97" fmla="*/ 1717454 w 12192000"/>
              <a:gd name="connsiteY97" fmla="*/ 417203 h 4939827"/>
              <a:gd name="connsiteX98" fmla="*/ 1913794 w 12192000"/>
              <a:gd name="connsiteY98" fmla="*/ 365255 h 4939827"/>
              <a:gd name="connsiteX99" fmla="*/ 2129762 w 12192000"/>
              <a:gd name="connsiteY99" fmla="*/ 367832 h 4939827"/>
              <a:gd name="connsiteX100" fmla="*/ 2376970 w 12192000"/>
              <a:gd name="connsiteY100" fmla="*/ 350129 h 4939827"/>
              <a:gd name="connsiteX101" fmla="*/ 2480155 w 12192000"/>
              <a:gd name="connsiteY101" fmla="*/ 359227 h 4939827"/>
              <a:gd name="connsiteX102" fmla="*/ 2586782 w 12192000"/>
              <a:gd name="connsiteY102" fmla="*/ 339352 h 4939827"/>
              <a:gd name="connsiteX103" fmla="*/ 2679617 w 12192000"/>
              <a:gd name="connsiteY103" fmla="*/ 305383 h 4939827"/>
              <a:gd name="connsiteX104" fmla="*/ 2788947 w 12192000"/>
              <a:gd name="connsiteY104" fmla="*/ 250375 h 4939827"/>
              <a:gd name="connsiteX105" fmla="*/ 2965530 w 12192000"/>
              <a:gd name="connsiteY105" fmla="*/ 245958 h 4939827"/>
              <a:gd name="connsiteX106" fmla="*/ 3103677 w 12192000"/>
              <a:gd name="connsiteY106" fmla="*/ 209527 h 4939827"/>
              <a:gd name="connsiteX107" fmla="*/ 3126759 w 12192000"/>
              <a:gd name="connsiteY107" fmla="*/ 211226 h 4939827"/>
              <a:gd name="connsiteX108" fmla="*/ 3164020 w 12192000"/>
              <a:gd name="connsiteY108" fmla="*/ 212779 h 4939827"/>
              <a:gd name="connsiteX109" fmla="*/ 3285019 w 12192000"/>
              <a:gd name="connsiteY109" fmla="*/ 220535 h 4939827"/>
              <a:gd name="connsiteX110" fmla="*/ 3365154 w 12192000"/>
              <a:gd name="connsiteY110" fmla="*/ 226416 h 4939827"/>
              <a:gd name="connsiteX111" fmla="*/ 3367507 w 12192000"/>
              <a:gd name="connsiteY111" fmla="*/ 225416 h 4939827"/>
              <a:gd name="connsiteX112" fmla="*/ 3387567 w 12192000"/>
              <a:gd name="connsiteY112" fmla="*/ 227103 h 4939827"/>
              <a:gd name="connsiteX113" fmla="*/ 3498001 w 12192000"/>
              <a:gd name="connsiteY113" fmla="*/ 231941 h 4939827"/>
              <a:gd name="connsiteX114" fmla="*/ 3561557 w 12192000"/>
              <a:gd name="connsiteY114" fmla="*/ 228095 h 4939827"/>
              <a:gd name="connsiteX115" fmla="*/ 3611920 w 12192000"/>
              <a:gd name="connsiteY115" fmla="*/ 218094 h 4939827"/>
              <a:gd name="connsiteX116" fmla="*/ 3620528 w 12192000"/>
              <a:gd name="connsiteY116" fmla="*/ 218788 h 4939827"/>
              <a:gd name="connsiteX117" fmla="*/ 3620766 w 12192000"/>
              <a:gd name="connsiteY117" fmla="*/ 218511 h 4939827"/>
              <a:gd name="connsiteX118" fmla="*/ 3629977 w 12192000"/>
              <a:gd name="connsiteY118" fmla="*/ 218664 h 4939827"/>
              <a:gd name="connsiteX119" fmla="*/ 3636217 w 12192000"/>
              <a:gd name="connsiteY119" fmla="*/ 220048 h 4939827"/>
              <a:gd name="connsiteX120" fmla="*/ 3709484 w 12192000"/>
              <a:gd name="connsiteY120" fmla="*/ 186927 h 4939827"/>
              <a:gd name="connsiteX121" fmla="*/ 3761342 w 12192000"/>
              <a:gd name="connsiteY121" fmla="*/ 177474 h 4939827"/>
              <a:gd name="connsiteX122" fmla="*/ 3799748 w 12192000"/>
              <a:gd name="connsiteY122" fmla="*/ 167154 h 4939827"/>
              <a:gd name="connsiteX123" fmla="*/ 3922756 w 12192000"/>
              <a:gd name="connsiteY123" fmla="*/ 194044 h 4939827"/>
              <a:gd name="connsiteX124" fmla="*/ 4028476 w 12192000"/>
              <a:gd name="connsiteY124" fmla="*/ 223679 h 4939827"/>
              <a:gd name="connsiteX125" fmla="*/ 4191582 w 12192000"/>
              <a:gd name="connsiteY125" fmla="*/ 238952 h 4939827"/>
              <a:gd name="connsiteX126" fmla="*/ 4251024 w 12192000"/>
              <a:gd name="connsiteY126" fmla="*/ 240874 h 4939827"/>
              <a:gd name="connsiteX127" fmla="*/ 4355275 w 12192000"/>
              <a:gd name="connsiteY127" fmla="*/ 260205 h 4939827"/>
              <a:gd name="connsiteX128" fmla="*/ 4423807 w 12192000"/>
              <a:gd name="connsiteY128" fmla="*/ 270366 h 4939827"/>
              <a:gd name="connsiteX129" fmla="*/ 4558432 w 12192000"/>
              <a:gd name="connsiteY129" fmla="*/ 269194 h 4939827"/>
              <a:gd name="connsiteX130" fmla="*/ 4635061 w 12192000"/>
              <a:gd name="connsiteY130" fmla="*/ 280682 h 4939827"/>
              <a:gd name="connsiteX131" fmla="*/ 4807427 w 12192000"/>
              <a:gd name="connsiteY131" fmla="*/ 276835 h 4939827"/>
              <a:gd name="connsiteX132" fmla="*/ 5028933 w 12192000"/>
              <a:gd name="connsiteY132" fmla="*/ 183887 h 4939827"/>
              <a:gd name="connsiteX133" fmla="*/ 5093642 w 12192000"/>
              <a:gd name="connsiteY133" fmla="*/ 177214 h 4939827"/>
              <a:gd name="connsiteX134" fmla="*/ 5102642 w 12192000"/>
              <a:gd name="connsiteY134" fmla="*/ 186816 h 4939827"/>
              <a:gd name="connsiteX135" fmla="*/ 5193590 w 12192000"/>
              <a:gd name="connsiteY135" fmla="*/ 156458 h 4939827"/>
              <a:gd name="connsiteX136" fmla="*/ 5323922 w 12192000"/>
              <a:gd name="connsiteY136" fmla="*/ 146332 h 4939827"/>
              <a:gd name="connsiteX137" fmla="*/ 5421860 w 12192000"/>
              <a:gd name="connsiteY137" fmla="*/ 167298 h 4939827"/>
              <a:gd name="connsiteX138" fmla="*/ 5476948 w 12192000"/>
              <a:gd name="connsiteY138" fmla="*/ 173249 h 4939827"/>
              <a:gd name="connsiteX139" fmla="*/ 5516842 w 12192000"/>
              <a:gd name="connsiteY139" fmla="*/ 184018 h 4939827"/>
              <a:gd name="connsiteX140" fmla="*/ 5619415 w 12192000"/>
              <a:gd name="connsiteY140" fmla="*/ 176781 h 4939827"/>
              <a:gd name="connsiteX141" fmla="*/ 5789867 w 12192000"/>
              <a:gd name="connsiteY141" fmla="*/ 150304 h 4939827"/>
              <a:gd name="connsiteX142" fmla="*/ 5825953 w 12192000"/>
              <a:gd name="connsiteY142" fmla="*/ 147907 h 4939827"/>
              <a:gd name="connsiteX143" fmla="*/ 5856168 w 12192000"/>
              <a:gd name="connsiteY143" fmla="*/ 158719 h 4939827"/>
              <a:gd name="connsiteX144" fmla="*/ 5862476 w 12192000"/>
              <a:gd name="connsiteY144" fmla="*/ 172447 h 4939827"/>
              <a:gd name="connsiteX145" fmla="*/ 5882195 w 12192000"/>
              <a:gd name="connsiteY145" fmla="*/ 173195 h 4939827"/>
              <a:gd name="connsiteX146" fmla="*/ 5952585 w 12192000"/>
              <a:gd name="connsiteY146" fmla="*/ 161012 h 4939827"/>
              <a:gd name="connsiteX147" fmla="*/ 6001964 w 12192000"/>
              <a:gd name="connsiteY147" fmla="*/ 154786 h 4939827"/>
              <a:gd name="connsiteX148" fmla="*/ 6184207 w 12192000"/>
              <a:gd name="connsiteY148" fmla="*/ 132658 h 4939827"/>
              <a:gd name="connsiteX149" fmla="*/ 6415830 w 12192000"/>
              <a:gd name="connsiteY149" fmla="*/ 136006 h 4939827"/>
              <a:gd name="connsiteX150" fmla="*/ 6756965 w 12192000"/>
              <a:gd name="connsiteY150" fmla="*/ 57636 h 4939827"/>
              <a:gd name="connsiteX151" fmla="*/ 6819400 w 12192000"/>
              <a:gd name="connsiteY151" fmla="*/ 30742 h 4939827"/>
              <a:gd name="connsiteX152" fmla="*/ 6986370 w 12192000"/>
              <a:gd name="connsiteY152" fmla="*/ 12659 h 4939827"/>
              <a:gd name="connsiteX153" fmla="*/ 6989536 w 12192000"/>
              <a:gd name="connsiteY153" fmla="*/ 14528 h 4939827"/>
              <a:gd name="connsiteX154" fmla="*/ 7015933 w 12192000"/>
              <a:gd name="connsiteY154" fmla="*/ 9653 h 4939827"/>
              <a:gd name="connsiteX155" fmla="*/ 7020592 w 12192000"/>
              <a:gd name="connsiteY155" fmla="*/ 1651 h 4939827"/>
              <a:gd name="connsiteX156" fmla="*/ 7025905 w 12192000"/>
              <a:gd name="connsiteY156" fmla="*/ 0 h 49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92000" h="4939827">
                <a:moveTo>
                  <a:pt x="7025905" y="0"/>
                </a:moveTo>
                <a:lnTo>
                  <a:pt x="7032579" y="2808"/>
                </a:lnTo>
                <a:cubicBezTo>
                  <a:pt x="7044119" y="6590"/>
                  <a:pt x="7059062" y="10207"/>
                  <a:pt x="7079505" y="12971"/>
                </a:cubicBezTo>
                <a:cubicBezTo>
                  <a:pt x="7111522" y="10537"/>
                  <a:pt x="7122591" y="11519"/>
                  <a:pt x="7158791" y="12462"/>
                </a:cubicBezTo>
                <a:lnTo>
                  <a:pt x="7233338" y="24846"/>
                </a:lnTo>
                <a:cubicBezTo>
                  <a:pt x="7247177" y="23787"/>
                  <a:pt x="7254856" y="25962"/>
                  <a:pt x="7259791" y="29557"/>
                </a:cubicBezTo>
                <a:lnTo>
                  <a:pt x="7263923" y="35029"/>
                </a:lnTo>
                <a:lnTo>
                  <a:pt x="7281549" y="39654"/>
                </a:lnTo>
                <a:lnTo>
                  <a:pt x="7374735" y="65326"/>
                </a:lnTo>
                <a:lnTo>
                  <a:pt x="7376078" y="63849"/>
                </a:lnTo>
                <a:lnTo>
                  <a:pt x="7402026" y="60308"/>
                </a:lnTo>
                <a:lnTo>
                  <a:pt x="7415091" y="77403"/>
                </a:lnTo>
                <a:cubicBezTo>
                  <a:pt x="7421672" y="79965"/>
                  <a:pt x="7475806" y="92960"/>
                  <a:pt x="7488682" y="83440"/>
                </a:cubicBezTo>
                <a:cubicBezTo>
                  <a:pt x="7541625" y="94782"/>
                  <a:pt x="7683214" y="133614"/>
                  <a:pt x="7732750" y="145456"/>
                </a:cubicBezTo>
                <a:cubicBezTo>
                  <a:pt x="7748318" y="162765"/>
                  <a:pt x="7764581" y="171696"/>
                  <a:pt x="7785900" y="154493"/>
                </a:cubicBezTo>
                <a:cubicBezTo>
                  <a:pt x="7822539" y="158614"/>
                  <a:pt x="7915312" y="166523"/>
                  <a:pt x="7952584" y="170181"/>
                </a:cubicBezTo>
                <a:cubicBezTo>
                  <a:pt x="7998047" y="181004"/>
                  <a:pt x="8029749" y="207794"/>
                  <a:pt x="8058681" y="219431"/>
                </a:cubicBezTo>
                <a:cubicBezTo>
                  <a:pt x="8095466" y="185885"/>
                  <a:pt x="8090835" y="241759"/>
                  <a:pt x="8126175" y="240005"/>
                </a:cubicBezTo>
                <a:cubicBezTo>
                  <a:pt x="8163290" y="246246"/>
                  <a:pt x="8238799" y="256773"/>
                  <a:pt x="8281371" y="256875"/>
                </a:cubicBezTo>
                <a:cubicBezTo>
                  <a:pt x="8313651" y="251026"/>
                  <a:pt x="8346882" y="248570"/>
                  <a:pt x="8381609" y="240618"/>
                </a:cubicBezTo>
                <a:lnTo>
                  <a:pt x="8406759" y="232517"/>
                </a:lnTo>
                <a:lnTo>
                  <a:pt x="8426506" y="241842"/>
                </a:lnTo>
                <a:lnTo>
                  <a:pt x="8427949" y="240981"/>
                </a:lnTo>
                <a:cubicBezTo>
                  <a:pt x="8431925" y="239458"/>
                  <a:pt x="8436260" y="239096"/>
                  <a:pt x="8441468" y="241157"/>
                </a:cubicBezTo>
                <a:lnTo>
                  <a:pt x="8565757" y="255317"/>
                </a:lnTo>
                <a:lnTo>
                  <a:pt x="8573171" y="258426"/>
                </a:lnTo>
                <a:lnTo>
                  <a:pt x="8573548" y="258241"/>
                </a:lnTo>
                <a:cubicBezTo>
                  <a:pt x="8575650" y="258391"/>
                  <a:pt x="8618469" y="259217"/>
                  <a:pt x="8622021" y="261028"/>
                </a:cubicBezTo>
                <a:lnTo>
                  <a:pt x="8672650" y="254821"/>
                </a:lnTo>
                <a:cubicBezTo>
                  <a:pt x="8716151" y="260353"/>
                  <a:pt x="8748971" y="243487"/>
                  <a:pt x="8785543" y="263406"/>
                </a:cubicBezTo>
                <a:cubicBezTo>
                  <a:pt x="8826293" y="268498"/>
                  <a:pt x="8797654" y="254573"/>
                  <a:pt x="8830588" y="265483"/>
                </a:cubicBezTo>
                <a:cubicBezTo>
                  <a:pt x="8849202" y="267272"/>
                  <a:pt x="8877544" y="266277"/>
                  <a:pt x="8905142" y="264958"/>
                </a:cubicBezTo>
                <a:lnTo>
                  <a:pt x="8968582" y="262728"/>
                </a:lnTo>
                <a:lnTo>
                  <a:pt x="8972994" y="263284"/>
                </a:lnTo>
                <a:lnTo>
                  <a:pt x="9004605" y="258041"/>
                </a:lnTo>
                <a:lnTo>
                  <a:pt x="9016165" y="261258"/>
                </a:lnTo>
                <a:cubicBezTo>
                  <a:pt x="9028775" y="267579"/>
                  <a:pt x="9039083" y="277488"/>
                  <a:pt x="9043297" y="281547"/>
                </a:cubicBezTo>
                <a:lnTo>
                  <a:pt x="9048315" y="279264"/>
                </a:lnTo>
                <a:lnTo>
                  <a:pt x="9054706" y="278538"/>
                </a:lnTo>
                <a:lnTo>
                  <a:pt x="9070919" y="281810"/>
                </a:lnTo>
                <a:lnTo>
                  <a:pt x="9076813" y="283909"/>
                </a:lnTo>
                <a:cubicBezTo>
                  <a:pt x="9080948" y="285030"/>
                  <a:pt x="9083794" y="285362"/>
                  <a:pt x="9085871" y="285133"/>
                </a:cubicBezTo>
                <a:lnTo>
                  <a:pt x="9086159" y="284887"/>
                </a:lnTo>
                <a:lnTo>
                  <a:pt x="9134606" y="288168"/>
                </a:lnTo>
                <a:cubicBezTo>
                  <a:pt x="9149441" y="274272"/>
                  <a:pt x="9194106" y="309414"/>
                  <a:pt x="9195590" y="279568"/>
                </a:cubicBezTo>
                <a:cubicBezTo>
                  <a:pt x="9212898" y="284479"/>
                  <a:pt x="9220866" y="298055"/>
                  <a:pt x="9219336" y="278133"/>
                </a:cubicBezTo>
                <a:cubicBezTo>
                  <a:pt x="9225159" y="279201"/>
                  <a:pt x="9229164" y="278078"/>
                  <a:pt x="9232362" y="275894"/>
                </a:cubicBezTo>
                <a:lnTo>
                  <a:pt x="9283638" y="299924"/>
                </a:lnTo>
                <a:lnTo>
                  <a:pt x="9371484" y="329634"/>
                </a:lnTo>
                <a:lnTo>
                  <a:pt x="9404829" y="339038"/>
                </a:lnTo>
                <a:lnTo>
                  <a:pt x="9427021" y="358784"/>
                </a:lnTo>
                <a:cubicBezTo>
                  <a:pt x="9500124" y="364086"/>
                  <a:pt x="9604652" y="390635"/>
                  <a:pt x="9670844" y="405128"/>
                </a:cubicBezTo>
                <a:cubicBezTo>
                  <a:pt x="9688531" y="417998"/>
                  <a:pt x="9762277" y="426463"/>
                  <a:pt x="9816083" y="416573"/>
                </a:cubicBezTo>
                <a:lnTo>
                  <a:pt x="9936741" y="437044"/>
                </a:lnTo>
                <a:cubicBezTo>
                  <a:pt x="9978091" y="447025"/>
                  <a:pt x="10008641" y="443705"/>
                  <a:pt x="10050093" y="443783"/>
                </a:cubicBezTo>
                <a:cubicBezTo>
                  <a:pt x="10074709" y="448779"/>
                  <a:pt x="10088915" y="449258"/>
                  <a:pt x="10130090" y="459520"/>
                </a:cubicBezTo>
                <a:cubicBezTo>
                  <a:pt x="10137791" y="458564"/>
                  <a:pt x="10165777" y="459877"/>
                  <a:pt x="10173456" y="457749"/>
                </a:cubicBezTo>
                <a:lnTo>
                  <a:pt x="10218232" y="459820"/>
                </a:lnTo>
                <a:lnTo>
                  <a:pt x="10354176" y="471377"/>
                </a:lnTo>
                <a:cubicBezTo>
                  <a:pt x="10367946" y="478917"/>
                  <a:pt x="10417270" y="488110"/>
                  <a:pt x="10430681" y="481226"/>
                </a:cubicBezTo>
                <a:cubicBezTo>
                  <a:pt x="10441804" y="481366"/>
                  <a:pt x="10469025" y="490181"/>
                  <a:pt x="10478169" y="481774"/>
                </a:cubicBezTo>
                <a:cubicBezTo>
                  <a:pt x="10503830" y="488972"/>
                  <a:pt x="10531359" y="489751"/>
                  <a:pt x="10540907" y="485607"/>
                </a:cubicBezTo>
                <a:cubicBezTo>
                  <a:pt x="10569054" y="475472"/>
                  <a:pt x="10590882" y="489185"/>
                  <a:pt x="10614941" y="487592"/>
                </a:cubicBezTo>
                <a:cubicBezTo>
                  <a:pt x="10654657" y="492458"/>
                  <a:pt x="10645652" y="516778"/>
                  <a:pt x="10674098" y="521656"/>
                </a:cubicBezTo>
                <a:cubicBezTo>
                  <a:pt x="10737163" y="537583"/>
                  <a:pt x="10829686" y="559302"/>
                  <a:pt x="10874834" y="574867"/>
                </a:cubicBezTo>
                <a:cubicBezTo>
                  <a:pt x="10919981" y="590432"/>
                  <a:pt x="10878682" y="577481"/>
                  <a:pt x="10944981" y="615042"/>
                </a:cubicBezTo>
                <a:cubicBezTo>
                  <a:pt x="10976235" y="616974"/>
                  <a:pt x="10982969" y="648568"/>
                  <a:pt x="11006376" y="645957"/>
                </a:cubicBezTo>
                <a:cubicBezTo>
                  <a:pt x="11005343" y="630631"/>
                  <a:pt x="11047577" y="676048"/>
                  <a:pt x="11076308" y="675698"/>
                </a:cubicBezTo>
                <a:cubicBezTo>
                  <a:pt x="11093142" y="677175"/>
                  <a:pt x="11131116" y="681348"/>
                  <a:pt x="11148789" y="685041"/>
                </a:cubicBezTo>
                <a:cubicBezTo>
                  <a:pt x="11177310" y="688243"/>
                  <a:pt x="11217768" y="714725"/>
                  <a:pt x="11249129" y="684218"/>
                </a:cubicBezTo>
                <a:cubicBezTo>
                  <a:pt x="11276269" y="697037"/>
                  <a:pt x="11257432" y="693670"/>
                  <a:pt x="11299915" y="692177"/>
                </a:cubicBezTo>
                <a:cubicBezTo>
                  <a:pt x="11314401" y="703224"/>
                  <a:pt x="11371412" y="714421"/>
                  <a:pt x="11386973" y="708209"/>
                </a:cubicBezTo>
                <a:cubicBezTo>
                  <a:pt x="11425657" y="716286"/>
                  <a:pt x="11454555" y="715485"/>
                  <a:pt x="11500105" y="735014"/>
                </a:cubicBezTo>
                <a:cubicBezTo>
                  <a:pt x="11545172" y="751781"/>
                  <a:pt x="11573053" y="787789"/>
                  <a:pt x="11621735" y="789584"/>
                </a:cubicBezTo>
                <a:lnTo>
                  <a:pt x="11691200" y="867902"/>
                </a:lnTo>
                <a:cubicBezTo>
                  <a:pt x="11734106" y="911360"/>
                  <a:pt x="11773008" y="895495"/>
                  <a:pt x="11819427" y="911634"/>
                </a:cubicBezTo>
                <a:lnTo>
                  <a:pt x="11969720" y="964737"/>
                </a:lnTo>
                <a:cubicBezTo>
                  <a:pt x="12009110" y="978008"/>
                  <a:pt x="12010206" y="989588"/>
                  <a:pt x="12055766" y="991268"/>
                </a:cubicBezTo>
                <a:cubicBezTo>
                  <a:pt x="12105723" y="1003445"/>
                  <a:pt x="12068493" y="1020292"/>
                  <a:pt x="12171539" y="995427"/>
                </a:cubicBezTo>
                <a:cubicBezTo>
                  <a:pt x="12174929" y="995822"/>
                  <a:pt x="12180763" y="996228"/>
                  <a:pt x="12187831" y="996580"/>
                </a:cubicBezTo>
                <a:lnTo>
                  <a:pt x="12192000" y="996726"/>
                </a:lnTo>
                <a:lnTo>
                  <a:pt x="12192000" y="4939827"/>
                </a:lnTo>
                <a:lnTo>
                  <a:pt x="0" y="4939827"/>
                </a:lnTo>
                <a:lnTo>
                  <a:pt x="0" y="512043"/>
                </a:lnTo>
                <a:lnTo>
                  <a:pt x="7381" y="512580"/>
                </a:lnTo>
                <a:cubicBezTo>
                  <a:pt x="39359" y="514524"/>
                  <a:pt x="72732" y="514144"/>
                  <a:pt x="100029" y="504758"/>
                </a:cubicBezTo>
                <a:cubicBezTo>
                  <a:pt x="115935" y="525779"/>
                  <a:pt x="143126" y="489229"/>
                  <a:pt x="155244" y="525130"/>
                </a:cubicBezTo>
                <a:cubicBezTo>
                  <a:pt x="173881" y="522487"/>
                  <a:pt x="242791" y="514086"/>
                  <a:pt x="254366" y="534449"/>
                </a:cubicBezTo>
                <a:cubicBezTo>
                  <a:pt x="303041" y="537382"/>
                  <a:pt x="380161" y="541650"/>
                  <a:pt x="447292" y="542725"/>
                </a:cubicBezTo>
                <a:cubicBezTo>
                  <a:pt x="530282" y="553078"/>
                  <a:pt x="572130" y="539673"/>
                  <a:pt x="628105" y="547853"/>
                </a:cubicBezTo>
                <a:cubicBezTo>
                  <a:pt x="661608" y="509671"/>
                  <a:pt x="746152" y="605137"/>
                  <a:pt x="783146" y="591799"/>
                </a:cubicBezTo>
                <a:cubicBezTo>
                  <a:pt x="862499" y="590113"/>
                  <a:pt x="949481" y="579142"/>
                  <a:pt x="1043676" y="591887"/>
                </a:cubicBezTo>
                <a:cubicBezTo>
                  <a:pt x="1120353" y="576991"/>
                  <a:pt x="1172004" y="553592"/>
                  <a:pt x="1281816" y="520946"/>
                </a:cubicBezTo>
                <a:cubicBezTo>
                  <a:pt x="1339915" y="511282"/>
                  <a:pt x="1459480" y="554579"/>
                  <a:pt x="1486347" y="487310"/>
                </a:cubicBezTo>
                <a:cubicBezTo>
                  <a:pt x="1507765" y="532008"/>
                  <a:pt x="1539168" y="465954"/>
                  <a:pt x="1568079" y="462531"/>
                </a:cubicBezTo>
                <a:cubicBezTo>
                  <a:pt x="1587821" y="491525"/>
                  <a:pt x="1601468" y="469316"/>
                  <a:pt x="1622516" y="466058"/>
                </a:cubicBezTo>
                <a:cubicBezTo>
                  <a:pt x="1630056" y="483510"/>
                  <a:pt x="1647504" y="484261"/>
                  <a:pt x="1655457" y="465359"/>
                </a:cubicBezTo>
                <a:cubicBezTo>
                  <a:pt x="1651800" y="419723"/>
                  <a:pt x="1709718" y="447719"/>
                  <a:pt x="1717454" y="417203"/>
                </a:cubicBezTo>
                <a:cubicBezTo>
                  <a:pt x="1753115" y="414011"/>
                  <a:pt x="1882851" y="412376"/>
                  <a:pt x="1913794" y="365255"/>
                </a:cubicBezTo>
                <a:cubicBezTo>
                  <a:pt x="2001060" y="361067"/>
                  <a:pt x="2099559" y="366414"/>
                  <a:pt x="2129762" y="367832"/>
                </a:cubicBezTo>
                <a:cubicBezTo>
                  <a:pt x="2215380" y="355065"/>
                  <a:pt x="2248807" y="343296"/>
                  <a:pt x="2376970" y="350129"/>
                </a:cubicBezTo>
                <a:cubicBezTo>
                  <a:pt x="2393251" y="360463"/>
                  <a:pt x="2473371" y="379419"/>
                  <a:pt x="2480155" y="359227"/>
                </a:cubicBezTo>
                <a:cubicBezTo>
                  <a:pt x="2520060" y="359505"/>
                  <a:pt x="2561270" y="311415"/>
                  <a:pt x="2586782" y="339352"/>
                </a:cubicBezTo>
                <a:cubicBezTo>
                  <a:pt x="2585230" y="294982"/>
                  <a:pt x="2653633" y="316689"/>
                  <a:pt x="2679617" y="305383"/>
                </a:cubicBezTo>
                <a:cubicBezTo>
                  <a:pt x="2721434" y="266011"/>
                  <a:pt x="2746765" y="276002"/>
                  <a:pt x="2788947" y="250375"/>
                </a:cubicBezTo>
                <a:cubicBezTo>
                  <a:pt x="2851672" y="235447"/>
                  <a:pt x="2913075" y="252766"/>
                  <a:pt x="2965530" y="245958"/>
                </a:cubicBezTo>
                <a:cubicBezTo>
                  <a:pt x="3001911" y="238336"/>
                  <a:pt x="3090203" y="217828"/>
                  <a:pt x="3103677" y="209527"/>
                </a:cubicBezTo>
                <a:lnTo>
                  <a:pt x="3126759" y="211226"/>
                </a:lnTo>
                <a:cubicBezTo>
                  <a:pt x="3136908" y="211889"/>
                  <a:pt x="3148903" y="212490"/>
                  <a:pt x="3164020" y="212779"/>
                </a:cubicBezTo>
                <a:cubicBezTo>
                  <a:pt x="3225474" y="210084"/>
                  <a:pt x="3231859" y="218227"/>
                  <a:pt x="3285019" y="220535"/>
                </a:cubicBezTo>
                <a:cubicBezTo>
                  <a:pt x="3318541" y="222809"/>
                  <a:pt x="3359787" y="223898"/>
                  <a:pt x="3365154" y="226416"/>
                </a:cubicBezTo>
                <a:lnTo>
                  <a:pt x="3367507" y="225416"/>
                </a:lnTo>
                <a:cubicBezTo>
                  <a:pt x="3377583" y="223667"/>
                  <a:pt x="3383502" y="224760"/>
                  <a:pt x="3387567" y="227103"/>
                </a:cubicBezTo>
                <a:lnTo>
                  <a:pt x="3498001" y="231941"/>
                </a:lnTo>
                <a:cubicBezTo>
                  <a:pt x="3513569" y="226158"/>
                  <a:pt x="3539132" y="232525"/>
                  <a:pt x="3561557" y="228095"/>
                </a:cubicBezTo>
                <a:cubicBezTo>
                  <a:pt x="3574944" y="230843"/>
                  <a:pt x="3597426" y="216287"/>
                  <a:pt x="3611920" y="218094"/>
                </a:cubicBezTo>
                <a:lnTo>
                  <a:pt x="3620528" y="218788"/>
                </a:lnTo>
                <a:lnTo>
                  <a:pt x="3620766" y="218511"/>
                </a:lnTo>
                <a:cubicBezTo>
                  <a:pt x="3622780" y="218042"/>
                  <a:pt x="3625663" y="218038"/>
                  <a:pt x="3629977" y="218664"/>
                </a:cubicBezTo>
                <a:lnTo>
                  <a:pt x="3636217" y="220048"/>
                </a:lnTo>
                <a:lnTo>
                  <a:pt x="3709484" y="186927"/>
                </a:lnTo>
                <a:cubicBezTo>
                  <a:pt x="3731015" y="183190"/>
                  <a:pt x="3745790" y="180810"/>
                  <a:pt x="3761342" y="177474"/>
                </a:cubicBezTo>
                <a:lnTo>
                  <a:pt x="3799748" y="167154"/>
                </a:lnTo>
                <a:lnTo>
                  <a:pt x="3922756" y="194044"/>
                </a:lnTo>
                <a:cubicBezTo>
                  <a:pt x="3960877" y="203465"/>
                  <a:pt x="3965250" y="215357"/>
                  <a:pt x="4028476" y="223679"/>
                </a:cubicBezTo>
                <a:cubicBezTo>
                  <a:pt x="4088751" y="228019"/>
                  <a:pt x="4139112" y="248870"/>
                  <a:pt x="4191582" y="238952"/>
                </a:cubicBezTo>
                <a:cubicBezTo>
                  <a:pt x="4210842" y="254091"/>
                  <a:pt x="4229809" y="260810"/>
                  <a:pt x="4251024" y="240874"/>
                </a:cubicBezTo>
                <a:cubicBezTo>
                  <a:pt x="4306627" y="250935"/>
                  <a:pt x="4317066" y="281625"/>
                  <a:pt x="4355275" y="260205"/>
                </a:cubicBezTo>
                <a:cubicBezTo>
                  <a:pt x="4390577" y="327090"/>
                  <a:pt x="4385658" y="272111"/>
                  <a:pt x="4423807" y="270366"/>
                </a:cubicBezTo>
                <a:cubicBezTo>
                  <a:pt x="4457666" y="271864"/>
                  <a:pt x="4523223" y="267475"/>
                  <a:pt x="4558432" y="269194"/>
                </a:cubicBezTo>
                <a:cubicBezTo>
                  <a:pt x="4594553" y="230955"/>
                  <a:pt x="4596517" y="287120"/>
                  <a:pt x="4635061" y="280682"/>
                </a:cubicBezTo>
                <a:cubicBezTo>
                  <a:pt x="4676560" y="281955"/>
                  <a:pt x="4741782" y="292968"/>
                  <a:pt x="4807427" y="276835"/>
                </a:cubicBezTo>
                <a:cubicBezTo>
                  <a:pt x="4876769" y="256626"/>
                  <a:pt x="4951997" y="249407"/>
                  <a:pt x="5028933" y="183887"/>
                </a:cubicBezTo>
                <a:cubicBezTo>
                  <a:pt x="5044713" y="164149"/>
                  <a:pt x="5073685" y="161161"/>
                  <a:pt x="5093642" y="177214"/>
                </a:cubicBezTo>
                <a:cubicBezTo>
                  <a:pt x="5097077" y="179978"/>
                  <a:pt x="5100108" y="183212"/>
                  <a:pt x="5102642" y="186816"/>
                </a:cubicBezTo>
                <a:cubicBezTo>
                  <a:pt x="5150234" y="139156"/>
                  <a:pt x="5169674" y="190314"/>
                  <a:pt x="5193590" y="156458"/>
                </a:cubicBezTo>
                <a:cubicBezTo>
                  <a:pt x="5257854" y="151722"/>
                  <a:pt x="5301917" y="175841"/>
                  <a:pt x="5323922" y="146332"/>
                </a:cubicBezTo>
                <a:cubicBezTo>
                  <a:pt x="5355266" y="153538"/>
                  <a:pt x="5392601" y="198271"/>
                  <a:pt x="5421860" y="167298"/>
                </a:cubicBezTo>
                <a:cubicBezTo>
                  <a:pt x="5420630" y="196364"/>
                  <a:pt x="5461576" y="151467"/>
                  <a:pt x="5476948" y="173249"/>
                </a:cubicBezTo>
                <a:cubicBezTo>
                  <a:pt x="5487334" y="191763"/>
                  <a:pt x="5502178" y="182456"/>
                  <a:pt x="5516842" y="184018"/>
                </a:cubicBezTo>
                <a:cubicBezTo>
                  <a:pt x="5533140" y="200158"/>
                  <a:pt x="5599828" y="189750"/>
                  <a:pt x="5619415" y="176781"/>
                </a:cubicBezTo>
                <a:cubicBezTo>
                  <a:pt x="5690073" y="168499"/>
                  <a:pt x="5748631" y="186964"/>
                  <a:pt x="5789867" y="150304"/>
                </a:cubicBezTo>
                <a:cubicBezTo>
                  <a:pt x="5802836" y="146282"/>
                  <a:pt x="5814753" y="145947"/>
                  <a:pt x="5825953" y="147907"/>
                </a:cubicBezTo>
                <a:lnTo>
                  <a:pt x="5856168" y="158719"/>
                </a:lnTo>
                <a:lnTo>
                  <a:pt x="5862476" y="172447"/>
                </a:lnTo>
                <a:lnTo>
                  <a:pt x="5882195" y="173195"/>
                </a:lnTo>
                <a:lnTo>
                  <a:pt x="5952585" y="161012"/>
                </a:lnTo>
                <a:cubicBezTo>
                  <a:pt x="5962273" y="166588"/>
                  <a:pt x="5992020" y="151579"/>
                  <a:pt x="6001964" y="154786"/>
                </a:cubicBezTo>
                <a:cubicBezTo>
                  <a:pt x="6061748" y="122178"/>
                  <a:pt x="6101539" y="131534"/>
                  <a:pt x="6184207" y="132658"/>
                </a:cubicBezTo>
                <a:cubicBezTo>
                  <a:pt x="6266582" y="127016"/>
                  <a:pt x="6286876" y="151859"/>
                  <a:pt x="6415830" y="136006"/>
                </a:cubicBezTo>
                <a:cubicBezTo>
                  <a:pt x="6563502" y="116945"/>
                  <a:pt x="6684679" y="79367"/>
                  <a:pt x="6756965" y="57636"/>
                </a:cubicBezTo>
                <a:cubicBezTo>
                  <a:pt x="6761544" y="48663"/>
                  <a:pt x="6812642" y="36519"/>
                  <a:pt x="6819400" y="30742"/>
                </a:cubicBezTo>
                <a:lnTo>
                  <a:pt x="6986370" y="12659"/>
                </a:lnTo>
                <a:lnTo>
                  <a:pt x="6989536" y="14528"/>
                </a:lnTo>
                <a:cubicBezTo>
                  <a:pt x="7002946" y="17364"/>
                  <a:pt x="7010700" y="14716"/>
                  <a:pt x="7015933" y="9653"/>
                </a:cubicBezTo>
                <a:lnTo>
                  <a:pt x="7020592" y="1651"/>
                </a:lnTo>
                <a:lnTo>
                  <a:pt x="702590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0" name="Google Shape;290;g2af088f52ac_0_9"/>
          <p:cNvSpPr txBox="1">
            <a:spLocks noGrp="1"/>
          </p:cNvSpPr>
          <p:nvPr>
            <p:ph type="title"/>
          </p:nvPr>
        </p:nvSpPr>
        <p:spPr>
          <a:xfrm>
            <a:off x="24159" y="5842937"/>
            <a:ext cx="12133895" cy="642797"/>
          </a:xfrm>
          <a:prstGeom prst="rect">
            <a:avLst/>
          </a:prstGeom>
        </p:spPr>
        <p:txBody>
          <a:bodyPr spcFirstLastPara="1" vert="horz" lIns="91440" tIns="45720" rIns="91440" bIns="45720" rtlCol="0" anchor="b" anchorCtr="0">
            <a:noAutofit/>
          </a:bodyPr>
          <a:lstStyle/>
          <a:p>
            <a:pPr algn="ctr">
              <a:spcBef>
                <a:spcPct val="0"/>
              </a:spcBef>
              <a:spcAft>
                <a:spcPts val="600"/>
              </a:spcAft>
              <a:buSzPts val="1100"/>
            </a:pPr>
            <a:r>
              <a:rPr lang="en-US" sz="3600" b="1" kern="1200">
                <a:solidFill>
                  <a:schemeClr val="tx1"/>
                </a:solidFill>
                <a:latin typeface="+mj-lt"/>
                <a:ea typeface="+mj-ea"/>
                <a:cs typeface="+mj-cs"/>
                <a:sym typeface="Arial"/>
                <a:hlinkClick r:id="rId3">
                  <a:extLst>
                    <a:ext uri="{A12FA001-AC4F-418D-AE19-62706E023703}">
                      <ahyp:hlinkClr xmlns:ahyp="http://schemas.microsoft.com/office/drawing/2018/hyperlinkcolor" val="tx"/>
                    </a:ext>
                  </a:extLst>
                </a:hlinkClick>
              </a:rPr>
              <a:t>Pennsylvania’s Multi-Tiered Systems of Support (MTSS)</a:t>
            </a:r>
            <a:endParaRPr lang="en-US" sz="3600" b="1" u="sng" kern="1200">
              <a:solidFill>
                <a:schemeClr val="tx1"/>
              </a:solidFill>
              <a:highlight>
                <a:srgbClr val="FFFFFF"/>
              </a:highlight>
              <a:latin typeface="+mj-lt"/>
              <a:ea typeface="+mj-ea"/>
              <a:cs typeface="Arial"/>
            </a:endParaRPr>
          </a:p>
        </p:txBody>
      </p:sp>
      <p:sp>
        <p:nvSpPr>
          <p:cNvPr id="353" name="Freeform: Shape 352">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7950" y="647758"/>
            <a:ext cx="8355105" cy="43926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1" name="Google Shape;291;g2af088f52ac_0_9"/>
          <p:cNvPicPr preferRelativeResize="0"/>
          <p:nvPr/>
        </p:nvPicPr>
        <p:blipFill rotWithShape="1">
          <a:blip r:embed="rId4" cstate="email">
            <a:extLst>
              <a:ext uri="{28A0092B-C50C-407E-A947-70E740481C1C}">
                <a14:useLocalDpi xmlns:a14="http://schemas.microsoft.com/office/drawing/2010/main"/>
              </a:ext>
            </a:extLst>
          </a:blip>
          <a:srcRect/>
          <a:stretch/>
        </p:blipFill>
        <p:spPr>
          <a:xfrm>
            <a:off x="2079812" y="805516"/>
            <a:ext cx="8032376" cy="4074026"/>
          </a:xfrm>
          <a:prstGeom prst="rect">
            <a:avLst/>
          </a:prstGeom>
          <a:noFill/>
        </p:spPr>
      </p:pic>
      <p:pic>
        <p:nvPicPr>
          <p:cNvPr id="2" name="Google Shape;114;p2" descr="Image result for pa commission on crime and delinquency logo">
            <a:extLst>
              <a:ext uri="{FF2B5EF4-FFF2-40B4-BE49-F238E27FC236}">
                <a16:creationId xmlns:a16="http://schemas.microsoft.com/office/drawing/2014/main" id="{F9F7D40C-E4EC-31F8-6404-68D1D5F790F2}"/>
              </a:ext>
            </a:extLst>
          </p:cNvPr>
          <p:cNvPicPr preferRelativeResize="0"/>
          <p:nvPr/>
        </p:nvPicPr>
        <p:blipFill rotWithShape="1">
          <a:blip r:embed="rId5" cstate="email">
            <a:extLst>
              <a:ext uri="{28A0092B-C50C-407E-A947-70E740481C1C}">
                <a14:useLocalDpi xmlns:a14="http://schemas.microsoft.com/office/drawing/2010/main"/>
              </a:ext>
            </a:extLst>
          </a:blip>
          <a:stretch/>
        </p:blipFill>
        <p:spPr>
          <a:xfrm>
            <a:off x="10230151" y="6191988"/>
            <a:ext cx="1805909" cy="535424"/>
          </a:xfrm>
          <a:prstGeom prst="rect">
            <a:avLst/>
          </a:prstGeom>
          <a:noFill/>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213297D-AF7B-1FB7-E0B5-C098652156EB}"/>
              </a:ext>
            </a:extLst>
          </p:cNvPr>
          <p:cNvSpPr>
            <a:spLocks noChangeArrowheads="1"/>
          </p:cNvSpPr>
          <p:nvPr/>
        </p:nvSpPr>
        <p:spPr bwMode="auto">
          <a:xfrm>
            <a:off x="3800673" y="983511"/>
            <a:ext cx="4025665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6">
            <a:extLst>
              <a:ext uri="{FF2B5EF4-FFF2-40B4-BE49-F238E27FC236}">
                <a16:creationId xmlns:a16="http://schemas.microsoft.com/office/drawing/2014/main" id="{235B4AF6-1FC0-AC1C-D523-ECE1A3CBEBF1}"/>
              </a:ext>
            </a:extLst>
          </p:cNvPr>
          <p:cNvSpPr>
            <a:spLocks noChangeArrowheads="1"/>
          </p:cNvSpPr>
          <p:nvPr/>
        </p:nvSpPr>
        <p:spPr bwMode="auto">
          <a:xfrm>
            <a:off x="233916" y="1761291"/>
            <a:ext cx="206903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D0F1D3F7-F03B-C06B-236C-9CDD56E011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982" y="0"/>
            <a:ext cx="11398102" cy="6411432"/>
          </a:xfrm>
          <a:prstGeom prst="rect">
            <a:avLst/>
          </a:prstGeom>
        </p:spPr>
      </p:pic>
      <p:pic>
        <p:nvPicPr>
          <p:cNvPr id="6" name="Google Shape;106;p1">
            <a:extLst>
              <a:ext uri="{FF2B5EF4-FFF2-40B4-BE49-F238E27FC236}">
                <a16:creationId xmlns:a16="http://schemas.microsoft.com/office/drawing/2014/main" id="{F689C55D-DA29-6A79-AC3F-F2721AD6FCA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205456252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CAD9F6-A2CE-73F0-32AA-DB367D36F5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028" y="769531"/>
            <a:ext cx="10823944" cy="6088469"/>
          </a:xfrm>
          <a:prstGeom prst="rect">
            <a:avLst/>
          </a:prstGeom>
        </p:spPr>
      </p:pic>
      <p:pic>
        <p:nvPicPr>
          <p:cNvPr id="4" name="Google Shape;106;p1">
            <a:extLst>
              <a:ext uri="{FF2B5EF4-FFF2-40B4-BE49-F238E27FC236}">
                <a16:creationId xmlns:a16="http://schemas.microsoft.com/office/drawing/2014/main" id="{C61ECA60-4831-B100-052D-32EEF2D99C8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88199779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B53B3-DE96-CAD9-EE15-FA4DC0280A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oogle Shape;106;p1">
            <a:extLst>
              <a:ext uri="{FF2B5EF4-FFF2-40B4-BE49-F238E27FC236}">
                <a16:creationId xmlns:a16="http://schemas.microsoft.com/office/drawing/2014/main" id="{65F77AD1-0AB8-7FEF-5A10-821D1721965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91638"/>
            <a:ext cx="1766612" cy="570317"/>
          </a:xfrm>
          <a:prstGeom prst="rect">
            <a:avLst/>
          </a:prstGeom>
          <a:noFill/>
          <a:ln>
            <a:noFill/>
          </a:ln>
        </p:spPr>
      </p:pic>
    </p:spTree>
    <p:extLst>
      <p:ext uri="{BB962C8B-B14F-4D97-AF65-F5344CB8AC3E}">
        <p14:creationId xmlns:p14="http://schemas.microsoft.com/office/powerpoint/2010/main" val="335675108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6A3A62-8914-DE9D-E5F6-A78335EEB0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0162" cy="6856966"/>
          </a:xfrm>
          <a:prstGeom prst="rect">
            <a:avLst/>
          </a:prstGeom>
        </p:spPr>
      </p:pic>
      <p:pic>
        <p:nvPicPr>
          <p:cNvPr id="4" name="Google Shape;106;p1">
            <a:extLst>
              <a:ext uri="{FF2B5EF4-FFF2-40B4-BE49-F238E27FC236}">
                <a16:creationId xmlns:a16="http://schemas.microsoft.com/office/drawing/2014/main" id="{7A62399A-B0D4-2757-DBF0-D4717DEC7C6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23550" y="6270373"/>
            <a:ext cx="1766612" cy="570317"/>
          </a:xfrm>
          <a:prstGeom prst="rect">
            <a:avLst/>
          </a:prstGeom>
          <a:noFill/>
          <a:ln>
            <a:noFill/>
          </a:ln>
        </p:spPr>
      </p:pic>
    </p:spTree>
    <p:extLst>
      <p:ext uri="{BB962C8B-B14F-4D97-AF65-F5344CB8AC3E}">
        <p14:creationId xmlns:p14="http://schemas.microsoft.com/office/powerpoint/2010/main" val="776197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6" name="Google Shape;96;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3" cy="3240750"/>
          </a:xfrm>
          <a:prstGeom prst="rect">
            <a:avLst/>
          </a:prstGeom>
          <a:noFill/>
          <a:ln>
            <a:noFill/>
          </a:ln>
        </p:spPr>
      </p:pic>
      <p:sp>
        <p:nvSpPr>
          <p:cNvPr id="97" name="Google Shape;97;p1"/>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pic>
        <p:nvPicPr>
          <p:cNvPr id="98" name="Google Shape;98;p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800" y="1715875"/>
            <a:ext cx="8255426" cy="5124826"/>
          </a:xfrm>
          <a:prstGeom prst="rect">
            <a:avLst/>
          </a:prstGeom>
          <a:noFill/>
          <a:ln>
            <a:noFill/>
          </a:ln>
        </p:spPr>
      </p:pic>
      <p:pic>
        <p:nvPicPr>
          <p:cNvPr id="99" name="Google Shape;99;p1"/>
          <p:cNvPicPr preferRelativeResize="0"/>
          <p:nvPr/>
        </p:nvPicPr>
        <p:blipFill rotWithShape="1">
          <a:blip r:embed="rId5">
            <a:alphaModFix/>
          </a:blip>
          <a:srcRect/>
          <a:stretch/>
        </p:blipFill>
        <p:spPr>
          <a:xfrm>
            <a:off x="7066023" y="3133635"/>
            <a:ext cx="5137524" cy="3707693"/>
          </a:xfrm>
          <a:prstGeom prst="rect">
            <a:avLst/>
          </a:prstGeom>
          <a:noFill/>
          <a:ln>
            <a:noFill/>
          </a:ln>
        </p:spPr>
      </p:pic>
      <p:pic>
        <p:nvPicPr>
          <p:cNvPr id="100" name="Google Shape;100;p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285721" y="17934"/>
            <a:ext cx="4910510" cy="3401703"/>
          </a:xfrm>
          <a:prstGeom prst="rect">
            <a:avLst/>
          </a:prstGeom>
          <a:noFill/>
          <a:ln>
            <a:noFill/>
          </a:ln>
        </p:spPr>
      </p:pic>
      <p:pic>
        <p:nvPicPr>
          <p:cNvPr id="101" name="Google Shape;101;p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0" y="22247"/>
            <a:ext cx="4773800" cy="3035029"/>
          </a:xfrm>
          <a:prstGeom prst="rect">
            <a:avLst/>
          </a:prstGeom>
          <a:noFill/>
          <a:ln>
            <a:noFill/>
          </a:ln>
        </p:spPr>
      </p:pic>
      <p:pic>
        <p:nvPicPr>
          <p:cNvPr id="102" name="Google Shape;102;p1"/>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979722" y="21619"/>
            <a:ext cx="4822543" cy="3075497"/>
          </a:xfrm>
          <a:prstGeom prst="rect">
            <a:avLst/>
          </a:prstGeom>
          <a:noFill/>
          <a:ln>
            <a:noFill/>
          </a:ln>
        </p:spPr>
      </p:pic>
      <p:sp>
        <p:nvSpPr>
          <p:cNvPr id="103" name="Google Shape;103;p1"/>
          <p:cNvSpPr/>
          <p:nvPr/>
        </p:nvSpPr>
        <p:spPr>
          <a:xfrm>
            <a:off x="19802" y="3056961"/>
            <a:ext cx="12207200" cy="854580"/>
          </a:xfrm>
          <a:prstGeom prst="rect">
            <a:avLst/>
          </a:prstGeom>
          <a:solidFill>
            <a:srgbClr val="222A35">
              <a:alpha val="4627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105" name="Google Shape;105;p1"/>
          <p:cNvSpPr txBox="1"/>
          <p:nvPr/>
        </p:nvSpPr>
        <p:spPr>
          <a:xfrm>
            <a:off x="-691485" y="3137680"/>
            <a:ext cx="13572332"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orbel"/>
              <a:buNone/>
            </a:pPr>
            <a:r>
              <a:rPr lang="en-US" sz="3200" b="1" i="0" u="none" strike="noStrike" cap="none">
                <a:solidFill>
                  <a:schemeClr val="lt1"/>
                </a:solidFill>
                <a:ea typeface="Corbel"/>
                <a:cs typeface="Corbel"/>
                <a:sym typeface="Corbel"/>
              </a:rPr>
              <a:t>SCHOOL SAFETY AND SECURITY COORDINATOR </a:t>
            </a:r>
            <a:r>
              <a:rPr lang="en-US" sz="3200" b="1">
                <a:solidFill>
                  <a:schemeClr val="lt1"/>
                </a:solidFill>
                <a:ea typeface="Corbel"/>
                <a:cs typeface="Corbel"/>
                <a:sym typeface="Corbel"/>
              </a:rPr>
              <a:t>TRAINING</a:t>
            </a:r>
            <a:endParaRPr lang="en-US" sz="3200" b="1" i="0" u="none" strike="noStrike" cap="none">
              <a:solidFill>
                <a:schemeClr val="lt1"/>
              </a:solidFill>
              <a:ea typeface="Calibri"/>
              <a:cs typeface="Calibri"/>
            </a:endParaRPr>
          </a:p>
        </p:txBody>
      </p:sp>
    </p:spTree>
    <p:extLst>
      <p:ext uri="{BB962C8B-B14F-4D97-AF65-F5344CB8AC3E}">
        <p14:creationId xmlns:p14="http://schemas.microsoft.com/office/powerpoint/2010/main" val="3065642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useBgFill="1">
        <p:nvSpPr>
          <p:cNvPr id="322" name="Rectangle 321">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4" name="Group 323">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325" name="Rectangle 324">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6" name="Straight Connector 325">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28" name="Rectangle 327">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Google Shape;296;p13"/>
          <p:cNvSpPr txBox="1">
            <a:spLocks noGrp="1"/>
          </p:cNvSpPr>
          <p:nvPr>
            <p:ph type="title"/>
          </p:nvPr>
        </p:nvSpPr>
        <p:spPr>
          <a:xfrm>
            <a:off x="1153618" y="1239927"/>
            <a:ext cx="4008586" cy="4680583"/>
          </a:xfrm>
          <a:prstGeom prst="rect">
            <a:avLst/>
          </a:prstGeom>
        </p:spPr>
        <p:txBody>
          <a:bodyPr spcFirstLastPara="1" lIns="91425" tIns="45700" rIns="91425" bIns="45700" anchor="ctr" anchorCtr="0">
            <a:normAutofit/>
          </a:bodyPr>
          <a:lstStyle/>
          <a:p>
            <a:pPr>
              <a:buSzPts val="3960"/>
            </a:pPr>
            <a:r>
              <a:rPr lang="en-US" b="1">
                <a:latin typeface="Arial"/>
              </a:rPr>
              <a:t>TIER 1: </a:t>
            </a:r>
            <a:br>
              <a:rPr lang="en-US" b="1">
                <a:latin typeface="Arial"/>
              </a:rPr>
            </a:br>
            <a:r>
              <a:rPr lang="en-US" b="1">
                <a:latin typeface="Arial"/>
              </a:rPr>
              <a:t>INTERVENING AND SUPPORTING STUDENTS</a:t>
            </a:r>
            <a:br>
              <a:rPr lang="en-US" b="1">
                <a:latin typeface="Arial"/>
              </a:rPr>
            </a:br>
            <a:endParaRPr lang="en-US" b="1">
              <a:latin typeface="Arial"/>
            </a:endParaRPr>
          </a:p>
        </p:txBody>
      </p:sp>
      <p:sp>
        <p:nvSpPr>
          <p:cNvPr id="297" name="Google Shape;297;p13"/>
          <p:cNvSpPr txBox="1">
            <a:spLocks noGrp="1"/>
          </p:cNvSpPr>
          <p:nvPr>
            <p:ph type="body" idx="1"/>
          </p:nvPr>
        </p:nvSpPr>
        <p:spPr>
          <a:xfrm>
            <a:off x="6291923" y="1239927"/>
            <a:ext cx="4971824" cy="4680583"/>
          </a:xfrm>
          <a:prstGeom prst="rect">
            <a:avLst/>
          </a:prstGeom>
        </p:spPr>
        <p:txBody>
          <a:bodyPr spcFirstLastPara="1" lIns="91425" tIns="45700" rIns="91425" bIns="45700" anchor="ctr" anchorCtr="0">
            <a:normAutofit/>
          </a:bodyPr>
          <a:lstStyle/>
          <a:p>
            <a:pPr marL="0" indent="0">
              <a:spcBef>
                <a:spcPts val="300"/>
              </a:spcBef>
              <a:buSzPts val="1100"/>
              <a:buNone/>
            </a:pPr>
            <a:r>
              <a:rPr lang="en-US" sz="2000" b="1">
                <a:highlight>
                  <a:srgbClr val="FFFF00"/>
                </a:highlight>
                <a:latin typeface="Arial"/>
                <a:ea typeface="Arial"/>
                <a:cs typeface="Arial"/>
                <a:sym typeface="Arial"/>
              </a:rPr>
              <a:t>Tier 1</a:t>
            </a:r>
            <a:r>
              <a:rPr lang="en-US" sz="2000" b="1">
                <a:latin typeface="Arial"/>
                <a:ea typeface="Arial"/>
                <a:cs typeface="Arial"/>
                <a:sym typeface="Arial"/>
              </a:rPr>
              <a:t> </a:t>
            </a:r>
            <a:r>
              <a:rPr lang="en-US" sz="2000">
                <a:latin typeface="Arial"/>
                <a:ea typeface="Arial"/>
                <a:cs typeface="Arial"/>
                <a:sym typeface="Arial"/>
              </a:rPr>
              <a:t>of MTSS includes</a:t>
            </a:r>
            <a:r>
              <a:rPr lang="en-US" sz="2000" b="1">
                <a:latin typeface="Arial"/>
                <a:ea typeface="Arial"/>
                <a:cs typeface="Arial"/>
                <a:sym typeface="Arial"/>
              </a:rPr>
              <a:t> </a:t>
            </a:r>
            <a:r>
              <a:rPr lang="en-US" sz="2000">
                <a:latin typeface="Arial"/>
                <a:ea typeface="Arial"/>
                <a:cs typeface="Arial"/>
                <a:sym typeface="Arial"/>
              </a:rPr>
              <a:t>universal interventions provided to </a:t>
            </a:r>
            <a:r>
              <a:rPr lang="en-US" sz="2000" b="1" u="sng">
                <a:latin typeface="Arial"/>
                <a:ea typeface="Arial"/>
                <a:cs typeface="Arial"/>
                <a:sym typeface="Arial"/>
              </a:rPr>
              <a:t>all</a:t>
            </a:r>
            <a:r>
              <a:rPr lang="en-US" sz="2000">
                <a:latin typeface="Arial"/>
                <a:ea typeface="Arial"/>
                <a:cs typeface="Arial"/>
                <a:sym typeface="Arial"/>
              </a:rPr>
              <a:t> students in the school population. </a:t>
            </a:r>
            <a:endParaRPr lang="en-US" sz="2000">
              <a:latin typeface="Arial"/>
              <a:ea typeface="Arial"/>
              <a:cs typeface="Arial"/>
            </a:endParaRPr>
          </a:p>
          <a:p>
            <a:pPr marL="0" indent="0">
              <a:spcBef>
                <a:spcPts val="300"/>
              </a:spcBef>
              <a:buSzPts val="1100"/>
              <a:buNone/>
            </a:pPr>
            <a:endParaRPr lang="en-US" sz="2000">
              <a:latin typeface="Arial"/>
              <a:ea typeface="Arial"/>
              <a:cs typeface="Arial"/>
            </a:endParaRPr>
          </a:p>
          <a:p>
            <a:pPr marL="0" lvl="0" indent="0" rtl="0">
              <a:spcBef>
                <a:spcPts val="300"/>
              </a:spcBef>
              <a:spcAft>
                <a:spcPts val="0"/>
              </a:spcAft>
              <a:buClr>
                <a:schemeClr val="dk1"/>
              </a:buClr>
              <a:buSzPts val="1100"/>
              <a:buFont typeface="Arial"/>
              <a:buNone/>
            </a:pPr>
            <a:r>
              <a:rPr lang="en-US" sz="2000" b="1">
                <a:latin typeface="Arial"/>
                <a:ea typeface="Arial"/>
                <a:cs typeface="Arial"/>
                <a:sym typeface="Arial"/>
              </a:rPr>
              <a:t>At Tier 1, </a:t>
            </a:r>
            <a:r>
              <a:rPr lang="en-US" sz="2000" b="1">
                <a:highlight>
                  <a:srgbClr val="FFFF00"/>
                </a:highlight>
                <a:latin typeface="Arial"/>
                <a:ea typeface="Arial"/>
                <a:cs typeface="Arial"/>
                <a:sym typeface="Arial"/>
              </a:rPr>
              <a:t>interventions</a:t>
            </a:r>
            <a:r>
              <a:rPr lang="en-US" sz="2000" b="1">
                <a:latin typeface="Arial"/>
                <a:ea typeface="Arial"/>
                <a:cs typeface="Arial"/>
                <a:sym typeface="Arial"/>
              </a:rPr>
              <a:t> are </a:t>
            </a:r>
            <a:r>
              <a:rPr lang="en-US" sz="2000" b="1">
                <a:highlight>
                  <a:srgbClr val="FFFF00"/>
                </a:highlight>
                <a:latin typeface="Arial"/>
                <a:ea typeface="Arial"/>
                <a:cs typeface="Arial"/>
                <a:sym typeface="Arial"/>
              </a:rPr>
              <a:t>focused on</a:t>
            </a:r>
            <a:r>
              <a:rPr lang="en-US" sz="2000" b="1">
                <a:latin typeface="Arial"/>
                <a:ea typeface="Arial"/>
                <a:cs typeface="Arial"/>
                <a:sym typeface="Arial"/>
              </a:rPr>
              <a:t>:</a:t>
            </a:r>
            <a:endParaRPr lang="en-US" sz="2000" b="1">
              <a:latin typeface="Arial"/>
              <a:ea typeface="Arial"/>
              <a:cs typeface="Arial"/>
            </a:endParaRPr>
          </a:p>
          <a:p>
            <a:pPr marL="0" lvl="0" indent="0" rtl="0">
              <a:spcBef>
                <a:spcPts val="0"/>
              </a:spcBef>
              <a:spcAft>
                <a:spcPts val="0"/>
              </a:spcAft>
              <a:buClr>
                <a:schemeClr val="dk1"/>
              </a:buClr>
              <a:buSzPts val="1100"/>
              <a:buNone/>
            </a:pPr>
            <a:endParaRPr lang="en-US" sz="2000">
              <a:latin typeface="Arial"/>
              <a:ea typeface="Arial"/>
              <a:cs typeface="Arial"/>
            </a:endParaRPr>
          </a:p>
          <a:p>
            <a:pPr marL="422275">
              <a:spcBef>
                <a:spcPts val="600"/>
              </a:spcBef>
              <a:spcAft>
                <a:spcPts val="600"/>
              </a:spcAft>
              <a:buSzPts val="2350"/>
            </a:pPr>
            <a:r>
              <a:rPr lang="en-US" sz="2000">
                <a:highlight>
                  <a:srgbClr val="FFFF00"/>
                </a:highlight>
                <a:latin typeface="Arial"/>
                <a:ea typeface="Arial"/>
                <a:cs typeface="Arial"/>
                <a:sym typeface="Arial"/>
              </a:rPr>
              <a:t>Connection and relationships</a:t>
            </a:r>
            <a:r>
              <a:rPr lang="en-US" sz="2000">
                <a:latin typeface="Arial"/>
                <a:ea typeface="Arial"/>
                <a:cs typeface="Arial"/>
                <a:sym typeface="Arial"/>
              </a:rPr>
              <a:t> that all students receive </a:t>
            </a:r>
            <a:endParaRPr lang="en-US" sz="2000">
              <a:latin typeface="Arial"/>
              <a:ea typeface="Arial"/>
              <a:cs typeface="Arial"/>
            </a:endParaRPr>
          </a:p>
          <a:p>
            <a:pPr marL="422275">
              <a:spcBef>
                <a:spcPts val="600"/>
              </a:spcBef>
              <a:spcAft>
                <a:spcPts val="600"/>
              </a:spcAft>
              <a:buSzPts val="2350"/>
            </a:pPr>
            <a:r>
              <a:rPr lang="en-US" sz="2000">
                <a:latin typeface="Arial"/>
                <a:ea typeface="Arial"/>
                <a:cs typeface="Arial"/>
                <a:sym typeface="Arial"/>
              </a:rPr>
              <a:t>Teaching Practices that all students receive</a:t>
            </a:r>
            <a:endParaRPr lang="en-US" sz="2000">
              <a:latin typeface="Arial"/>
              <a:ea typeface="Arial"/>
              <a:cs typeface="Arial"/>
            </a:endParaRPr>
          </a:p>
          <a:p>
            <a:pPr marL="422275">
              <a:spcBef>
                <a:spcPts val="600"/>
              </a:spcBef>
              <a:spcAft>
                <a:spcPts val="600"/>
              </a:spcAft>
              <a:buSzPts val="2350"/>
            </a:pPr>
            <a:r>
              <a:rPr lang="en-US" sz="2000">
                <a:latin typeface="Arial"/>
                <a:ea typeface="Arial"/>
                <a:cs typeface="Arial"/>
                <a:sym typeface="Arial"/>
              </a:rPr>
              <a:t>Schoolwide Programs to Support School Climate</a:t>
            </a:r>
            <a:endParaRPr lang="en-US" sz="2000">
              <a:latin typeface="Arial"/>
              <a:ea typeface="Arial"/>
              <a:cs typeface="Arial"/>
            </a:endParaRPr>
          </a:p>
        </p:txBody>
      </p:sp>
      <p:pic>
        <p:nvPicPr>
          <p:cNvPr id="3" name="Google Shape;114;p2" descr="Image result for pa commission on crime and delinquency logo">
            <a:extLst>
              <a:ext uri="{FF2B5EF4-FFF2-40B4-BE49-F238E27FC236}">
                <a16:creationId xmlns:a16="http://schemas.microsoft.com/office/drawing/2014/main" id="{D8AE2995-FBE3-05F6-1E56-8B1BC5F46445}"/>
              </a:ext>
            </a:extLst>
          </p:cNvPr>
          <p:cNvPicPr preferRelativeResize="0"/>
          <p:nvPr/>
        </p:nvPicPr>
        <p:blipFill rotWithShape="1">
          <a:blip r:embed="rId3" cstate="email">
            <a:extLst>
              <a:ext uri="{28A0092B-C50C-407E-A947-70E740481C1C}">
                <a14:useLocalDpi xmlns:a14="http://schemas.microsoft.com/office/drawing/2010/main"/>
              </a:ext>
            </a:extLst>
          </a:blip>
          <a:stretch/>
        </p:blipFill>
        <p:spPr>
          <a:xfrm>
            <a:off x="10230151" y="6191988"/>
            <a:ext cx="1805909" cy="535424"/>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useBgFill="1">
        <p:nvSpPr>
          <p:cNvPr id="326" name="Rectangle 325">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8" name="Group 327">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329" name="Rectangle 328">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32" name="Rectangle 331">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96;p13">
            <a:extLst>
              <a:ext uri="{FF2B5EF4-FFF2-40B4-BE49-F238E27FC236}">
                <a16:creationId xmlns:a16="http://schemas.microsoft.com/office/drawing/2014/main" id="{B424363A-174C-2F8E-B2B6-98450C7AF320}"/>
              </a:ext>
            </a:extLst>
          </p:cNvPr>
          <p:cNvSpPr txBox="1">
            <a:spLocks/>
          </p:cNvSpPr>
          <p:nvPr/>
        </p:nvSpPr>
        <p:spPr>
          <a:xfrm>
            <a:off x="1153618" y="1239927"/>
            <a:ext cx="4008586" cy="4680583"/>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ct val="0"/>
              </a:spcBef>
              <a:spcAft>
                <a:spcPts val="600"/>
              </a:spcAft>
              <a:buSzPts val="3960"/>
            </a:pPr>
            <a:r>
              <a:rPr lang="en-US" b="1" kern="1200">
                <a:solidFill>
                  <a:schemeClr val="tx1"/>
                </a:solidFill>
                <a:latin typeface="+mj-lt"/>
                <a:ea typeface="+mj-ea"/>
                <a:cs typeface="+mj-cs"/>
              </a:rPr>
              <a:t>TIER 2: </a:t>
            </a:r>
            <a:br>
              <a:rPr lang="en-US" b="1" kern="1200">
                <a:solidFill>
                  <a:schemeClr val="tx1"/>
                </a:solidFill>
                <a:latin typeface="+mj-lt"/>
                <a:ea typeface="+mj-ea"/>
                <a:cs typeface="+mj-cs"/>
              </a:rPr>
            </a:br>
            <a:r>
              <a:rPr lang="en-US" b="1" kern="1200">
                <a:solidFill>
                  <a:schemeClr val="tx1"/>
                </a:solidFill>
                <a:latin typeface="+mj-lt"/>
                <a:ea typeface="+mj-ea"/>
                <a:cs typeface="+mj-cs"/>
              </a:rPr>
              <a:t>INTERVENING AND SUPPORTING STUDENTS</a:t>
            </a:r>
            <a:br>
              <a:rPr lang="en-US" b="1" kern="1200">
                <a:solidFill>
                  <a:schemeClr val="tx1"/>
                </a:solidFill>
                <a:latin typeface="+mj-lt"/>
                <a:ea typeface="+mj-ea"/>
                <a:cs typeface="+mj-cs"/>
              </a:rPr>
            </a:br>
            <a:endParaRPr lang="en-US" b="1" kern="1200">
              <a:solidFill>
                <a:schemeClr val="tx1"/>
              </a:solidFill>
              <a:latin typeface="+mj-lt"/>
              <a:ea typeface="+mj-ea"/>
              <a:cs typeface="+mj-cs"/>
            </a:endParaRPr>
          </a:p>
        </p:txBody>
      </p:sp>
      <p:sp>
        <p:nvSpPr>
          <p:cNvPr id="304" name="Google Shape;304;p14"/>
          <p:cNvSpPr txBox="1">
            <a:spLocks noGrp="1"/>
          </p:cNvSpPr>
          <p:nvPr>
            <p:ph type="body" idx="1"/>
          </p:nvPr>
        </p:nvSpPr>
        <p:spPr>
          <a:xfrm>
            <a:off x="6091898" y="687477"/>
            <a:ext cx="5171849" cy="5528308"/>
          </a:xfrm>
          <a:prstGeom prst="rect">
            <a:avLst/>
          </a:prstGeom>
        </p:spPr>
        <p:txBody>
          <a:bodyPr spcFirstLastPara="1" vert="horz" lIns="91440" tIns="45720" rIns="91440" bIns="45720" rtlCol="0" anchor="ctr" anchorCtr="0">
            <a:normAutofit/>
          </a:bodyPr>
          <a:lstStyle/>
          <a:p>
            <a:pPr marL="0" indent="-228600">
              <a:spcBef>
                <a:spcPts val="600"/>
              </a:spcBef>
              <a:buSzPct val="30555"/>
              <a:buFont typeface="Arial" panose="020B0604020202020204" pitchFamily="34" charset="0"/>
              <a:buChar char="•"/>
            </a:pPr>
            <a:r>
              <a:rPr lang="en-US" sz="1800" kern="1200">
                <a:solidFill>
                  <a:schemeClr val="tx1"/>
                </a:solidFill>
                <a:latin typeface="+mn-lt"/>
                <a:ea typeface="+mn-ea"/>
                <a:cs typeface="+mn-cs"/>
                <a:sym typeface="Arial"/>
              </a:rPr>
              <a:t>At </a:t>
            </a:r>
            <a:r>
              <a:rPr lang="en-US" sz="1800" b="1" kern="1200">
                <a:solidFill>
                  <a:schemeClr val="tx1"/>
                </a:solidFill>
                <a:highlight>
                  <a:srgbClr val="FFFF00"/>
                </a:highlight>
                <a:latin typeface="+mn-lt"/>
                <a:ea typeface="+mn-ea"/>
                <a:cs typeface="+mn-cs"/>
                <a:sym typeface="Arial"/>
              </a:rPr>
              <a:t>Tier 2</a:t>
            </a:r>
            <a:r>
              <a:rPr lang="en-US" sz="1800" b="1" kern="1200">
                <a:solidFill>
                  <a:schemeClr val="tx1"/>
                </a:solidFill>
                <a:latin typeface="+mn-lt"/>
                <a:ea typeface="+mn-ea"/>
                <a:cs typeface="+mn-cs"/>
                <a:sym typeface="Arial"/>
              </a:rPr>
              <a:t>,</a:t>
            </a:r>
            <a:r>
              <a:rPr lang="en-US" sz="1800" kern="1200">
                <a:solidFill>
                  <a:schemeClr val="tx1"/>
                </a:solidFill>
                <a:latin typeface="+mn-lt"/>
                <a:ea typeface="+mn-ea"/>
                <a:cs typeface="+mn-cs"/>
                <a:sym typeface="Arial"/>
              </a:rPr>
              <a:t> targeted interventions address a specific, identified population of students in need of additional services on top of Tier 1 approaches.</a:t>
            </a:r>
            <a:endParaRPr lang="en-US" sz="1800" kern="1200">
              <a:solidFill>
                <a:schemeClr val="tx1"/>
              </a:solidFill>
              <a:latin typeface="+mn-lt"/>
              <a:ea typeface="+mn-ea"/>
              <a:cs typeface="Arial"/>
            </a:endParaRPr>
          </a:p>
          <a:p>
            <a:pPr marL="0" lvl="0" indent="-228600">
              <a:spcBef>
                <a:spcPts val="600"/>
              </a:spcBef>
              <a:spcAft>
                <a:spcPts val="0"/>
              </a:spcAft>
              <a:buClr>
                <a:schemeClr val="dk1"/>
              </a:buClr>
              <a:buSzPct val="55000"/>
              <a:buFont typeface="Arial" panose="020B0604020202020204" pitchFamily="34" charset="0"/>
              <a:buChar char="•"/>
            </a:pPr>
            <a:endParaRPr lang="en-US" sz="1800" kern="1200">
              <a:solidFill>
                <a:schemeClr val="tx1"/>
              </a:solidFill>
              <a:latin typeface="+mn-lt"/>
              <a:ea typeface="+mn-ea"/>
              <a:cs typeface="Arial"/>
            </a:endParaRPr>
          </a:p>
          <a:p>
            <a:pPr marL="0" lvl="0" indent="-228600">
              <a:spcBef>
                <a:spcPts val="600"/>
              </a:spcBef>
              <a:spcAft>
                <a:spcPts val="0"/>
              </a:spcAft>
              <a:buClr>
                <a:schemeClr val="dk1"/>
              </a:buClr>
              <a:buSzPct val="55000"/>
              <a:buFont typeface="Arial" panose="020B0604020202020204" pitchFamily="34" charset="0"/>
              <a:buChar char="•"/>
            </a:pPr>
            <a:r>
              <a:rPr lang="en-US" sz="1800" b="1" kern="1200">
                <a:solidFill>
                  <a:schemeClr val="tx1"/>
                </a:solidFill>
                <a:latin typeface="+mn-lt"/>
                <a:ea typeface="+mn-ea"/>
                <a:cs typeface="+mn-cs"/>
              </a:rPr>
              <a:t>Tier 2 examples could </a:t>
            </a:r>
            <a:r>
              <a:rPr lang="en-US" sz="1800" b="1" kern="1200">
                <a:solidFill>
                  <a:schemeClr val="tx1"/>
                </a:solidFill>
                <a:highlight>
                  <a:srgbClr val="FFFF00"/>
                </a:highlight>
                <a:latin typeface="+mn-lt"/>
                <a:ea typeface="+mn-ea"/>
                <a:cs typeface="+mn-cs"/>
              </a:rPr>
              <a:t>include</a:t>
            </a:r>
            <a:r>
              <a:rPr lang="en-US" sz="1800" b="1" kern="1200">
                <a:solidFill>
                  <a:schemeClr val="tx1"/>
                </a:solidFill>
                <a:latin typeface="+mn-lt"/>
                <a:ea typeface="+mn-ea"/>
                <a:cs typeface="+mn-cs"/>
              </a:rPr>
              <a:t>:</a:t>
            </a:r>
            <a:endParaRPr lang="en-US" sz="1800" b="1" kern="1200">
              <a:solidFill>
                <a:schemeClr val="tx1"/>
              </a:solidFill>
              <a:latin typeface="+mn-lt"/>
              <a:ea typeface="+mn-ea"/>
              <a:cs typeface="Arial"/>
            </a:endParaRPr>
          </a:p>
          <a:p>
            <a:pPr marL="586105" lvl="0" indent="-228600">
              <a:spcBef>
                <a:spcPts val="600"/>
              </a:spcBef>
              <a:spcAft>
                <a:spcPts val="0"/>
              </a:spcAft>
              <a:buSzPct val="87692"/>
              <a:buFont typeface="Arial" panose="020B0604020202020204" pitchFamily="34" charset="0"/>
              <a:buChar char="•"/>
            </a:pPr>
            <a:r>
              <a:rPr lang="en-US" sz="1800" kern="1200">
                <a:solidFill>
                  <a:schemeClr val="tx1"/>
                </a:solidFill>
                <a:latin typeface="+mn-lt"/>
                <a:ea typeface="+mn-ea"/>
                <a:cs typeface="+mn-cs"/>
                <a:sym typeface="Arial"/>
              </a:rPr>
              <a:t>Small group counseling</a:t>
            </a:r>
            <a:endParaRPr lang="en-US" sz="1800" kern="1200">
              <a:solidFill>
                <a:schemeClr val="tx1"/>
              </a:solidFill>
              <a:latin typeface="+mn-lt"/>
              <a:ea typeface="+mn-ea"/>
              <a:cs typeface="Arial"/>
            </a:endParaRPr>
          </a:p>
          <a:p>
            <a:pPr marL="572135" lvl="0" indent="-228600">
              <a:spcBef>
                <a:spcPts val="0"/>
              </a:spcBef>
              <a:spcAft>
                <a:spcPts val="0"/>
              </a:spcAft>
              <a:buSzPct val="100000"/>
              <a:buFont typeface="Arial" panose="020B0604020202020204" pitchFamily="34" charset="0"/>
              <a:buChar char="•"/>
            </a:pPr>
            <a:r>
              <a:rPr lang="en-US" sz="1800" kern="1200">
                <a:solidFill>
                  <a:schemeClr val="tx1"/>
                </a:solidFill>
                <a:latin typeface="+mn-lt"/>
                <a:ea typeface="+mn-ea"/>
                <a:cs typeface="+mn-cs"/>
                <a:sym typeface="Arial"/>
              </a:rPr>
              <a:t>Intervention Team</a:t>
            </a:r>
            <a:endParaRPr lang="en-US" sz="1800" kern="1200">
              <a:solidFill>
                <a:schemeClr val="tx1"/>
              </a:solidFill>
              <a:latin typeface="+mn-lt"/>
              <a:ea typeface="+mn-ea"/>
              <a:cs typeface="Arial"/>
            </a:endParaRPr>
          </a:p>
          <a:p>
            <a:pPr marL="572135" lvl="0" indent="-228600">
              <a:spcBef>
                <a:spcPts val="0"/>
              </a:spcBef>
              <a:spcAft>
                <a:spcPts val="0"/>
              </a:spcAft>
              <a:buSzPct val="100000"/>
              <a:buFont typeface="Arial" panose="020B0604020202020204" pitchFamily="34" charset="0"/>
              <a:buChar char="•"/>
            </a:pPr>
            <a:endParaRPr lang="en-US" sz="1800" kern="1200">
              <a:solidFill>
                <a:schemeClr val="tx1"/>
              </a:solidFill>
              <a:latin typeface="+mn-lt"/>
              <a:ea typeface="+mn-ea"/>
              <a:cs typeface="Arial"/>
            </a:endParaRPr>
          </a:p>
          <a:p>
            <a:pPr marL="0" lvl="0" indent="-228600">
              <a:spcBef>
                <a:spcPts val="0"/>
              </a:spcBef>
              <a:spcAft>
                <a:spcPts val="0"/>
              </a:spcAft>
              <a:buFont typeface="Arial" panose="020B0604020202020204" pitchFamily="34" charset="0"/>
              <a:buChar char="•"/>
            </a:pPr>
            <a:r>
              <a:rPr lang="en-US" sz="1800" b="1" kern="1200">
                <a:solidFill>
                  <a:schemeClr val="tx1"/>
                </a:solidFill>
                <a:highlight>
                  <a:srgbClr val="FFFF00"/>
                </a:highlight>
                <a:latin typeface="+mn-lt"/>
                <a:ea typeface="+mn-ea"/>
                <a:cs typeface="+mn-cs"/>
                <a:sym typeface="Arial"/>
              </a:rPr>
              <a:t>Additional</a:t>
            </a:r>
            <a:r>
              <a:rPr lang="en-US" sz="1800" b="1" kern="1200">
                <a:solidFill>
                  <a:schemeClr val="tx1"/>
                </a:solidFill>
                <a:latin typeface="+mn-lt"/>
                <a:ea typeface="+mn-ea"/>
                <a:cs typeface="+mn-cs"/>
                <a:sym typeface="Arial"/>
              </a:rPr>
              <a:t> Tier 2 Interventions:</a:t>
            </a:r>
            <a:endParaRPr lang="en-US" sz="1800" b="1" kern="1200">
              <a:solidFill>
                <a:schemeClr val="tx1"/>
              </a:solidFill>
              <a:latin typeface="+mn-lt"/>
              <a:ea typeface="+mn-ea"/>
              <a:cs typeface="Arial"/>
            </a:endParaRPr>
          </a:p>
          <a:p>
            <a:pPr marL="574040" indent="-228600">
              <a:spcBef>
                <a:spcPts val="300"/>
              </a:spcBef>
              <a:buSzPct val="100000"/>
              <a:buFont typeface="Arial" panose="020B0604020202020204" pitchFamily="34" charset="0"/>
              <a:buChar char="•"/>
            </a:pPr>
            <a:r>
              <a:rPr lang="en-US" sz="1800" kern="1200">
                <a:solidFill>
                  <a:schemeClr val="tx1"/>
                </a:solidFill>
                <a:latin typeface="+mn-lt"/>
                <a:ea typeface="+mn-ea"/>
                <a:cs typeface="+mn-cs"/>
                <a:sym typeface="Arial"/>
              </a:rPr>
              <a:t>Daily check in /check out </a:t>
            </a:r>
            <a:endParaRPr lang="en-US" sz="1800" kern="1200">
              <a:solidFill>
                <a:schemeClr val="tx1"/>
              </a:solidFill>
              <a:latin typeface="+mn-lt"/>
              <a:ea typeface="+mn-ea"/>
              <a:cs typeface="Arial"/>
            </a:endParaRPr>
          </a:p>
          <a:p>
            <a:pPr marL="574040" lvl="0" indent="-228600">
              <a:spcBef>
                <a:spcPts val="300"/>
              </a:spcBef>
              <a:spcAft>
                <a:spcPts val="0"/>
              </a:spcAft>
              <a:buSzPct val="100000"/>
              <a:buFont typeface="Arial" panose="020B0604020202020204" pitchFamily="34" charset="0"/>
              <a:buChar char="•"/>
            </a:pPr>
            <a:r>
              <a:rPr lang="en-US" sz="1800" kern="1200">
                <a:solidFill>
                  <a:schemeClr val="tx1"/>
                </a:solidFill>
                <a:latin typeface="+mn-lt"/>
                <a:ea typeface="+mn-ea"/>
                <a:cs typeface="+mn-cs"/>
                <a:sym typeface="Arial"/>
              </a:rPr>
              <a:t>Use of behavior contracts to monitor daily behaviors and celebrate even small successes in behavioral change.</a:t>
            </a:r>
            <a:endParaRPr lang="en-US" sz="1800" kern="1200">
              <a:solidFill>
                <a:schemeClr val="tx1"/>
              </a:solidFill>
              <a:latin typeface="+mn-lt"/>
              <a:ea typeface="+mn-ea"/>
              <a:cs typeface="Arial"/>
            </a:endParaRPr>
          </a:p>
          <a:p>
            <a:pPr marL="574040" indent="-228600">
              <a:spcBef>
                <a:spcPts val="300"/>
              </a:spcBef>
              <a:buSzPct val="100000"/>
              <a:buFont typeface="Arial" panose="020B0604020202020204" pitchFamily="34" charset="0"/>
              <a:buChar char="•"/>
            </a:pPr>
            <a:r>
              <a:rPr lang="en-US" sz="1800" kern="1200">
                <a:solidFill>
                  <a:schemeClr val="tx1"/>
                </a:solidFill>
                <a:latin typeface="+mn-lt"/>
                <a:ea typeface="+mn-ea"/>
                <a:cs typeface="+mn-cs"/>
                <a:sym typeface="Arial"/>
              </a:rPr>
              <a:t>Restorative practices </a:t>
            </a:r>
            <a:endParaRPr lang="en-US" sz="1800" kern="1200">
              <a:solidFill>
                <a:schemeClr val="tx1"/>
              </a:solidFill>
              <a:latin typeface="+mn-lt"/>
              <a:ea typeface="+mn-ea"/>
              <a:cs typeface="Arial"/>
            </a:endParaRPr>
          </a:p>
          <a:p>
            <a:pPr marL="574040" lvl="0" indent="-228600">
              <a:spcBef>
                <a:spcPts val="300"/>
              </a:spcBef>
              <a:spcAft>
                <a:spcPts val="0"/>
              </a:spcAft>
              <a:buSzPct val="100000"/>
              <a:buFont typeface="Arial" panose="020B0604020202020204" pitchFamily="34" charset="0"/>
              <a:buChar char="•"/>
            </a:pPr>
            <a:r>
              <a:rPr lang="en-US" sz="1800" kern="1200">
                <a:solidFill>
                  <a:schemeClr val="tx1"/>
                </a:solidFill>
                <a:latin typeface="+mn-lt"/>
                <a:ea typeface="+mn-ea"/>
                <a:cs typeface="+mn-cs"/>
                <a:sym typeface="Arial"/>
              </a:rPr>
              <a:t>The assignment of a mentor</a:t>
            </a:r>
            <a:endParaRPr lang="en-US" sz="1800" kern="1200">
              <a:solidFill>
                <a:schemeClr val="tx1"/>
              </a:solidFill>
              <a:latin typeface="+mn-lt"/>
              <a:ea typeface="+mn-ea"/>
              <a:cs typeface="+mn-cs"/>
            </a:endParaRPr>
          </a:p>
          <a:p>
            <a:pPr marL="0" lvl="0" indent="-228600">
              <a:spcBef>
                <a:spcPts val="1000"/>
              </a:spcBef>
              <a:spcAft>
                <a:spcPts val="0"/>
              </a:spcAft>
              <a:buClr>
                <a:schemeClr val="dk1"/>
              </a:buClr>
              <a:buSzPct val="39285"/>
              <a:buFont typeface="Arial" panose="020B0604020202020204" pitchFamily="34" charset="0"/>
              <a:buChar char="•"/>
            </a:pPr>
            <a:endParaRPr lang="en-US" sz="1700" kern="1200">
              <a:solidFill>
                <a:schemeClr val="tx1"/>
              </a:solidFill>
              <a:latin typeface="+mn-lt"/>
              <a:ea typeface="+mn-ea"/>
              <a:cs typeface="+mn-cs"/>
            </a:endParaRPr>
          </a:p>
          <a:p>
            <a:pPr marL="0" lvl="0" indent="-228600">
              <a:spcBef>
                <a:spcPts val="0"/>
              </a:spcBef>
              <a:spcAft>
                <a:spcPts val="0"/>
              </a:spcAft>
              <a:buFont typeface="Arial" panose="020B0604020202020204" pitchFamily="34" charset="0"/>
              <a:buChar char="•"/>
            </a:pPr>
            <a:endParaRPr lang="en-US" sz="1700" kern="1200">
              <a:solidFill>
                <a:schemeClr val="tx1"/>
              </a:solidFill>
              <a:latin typeface="+mn-lt"/>
              <a:ea typeface="+mn-ea"/>
              <a:cs typeface="+mn-cs"/>
            </a:endParaRPr>
          </a:p>
        </p:txBody>
      </p:sp>
      <p:pic>
        <p:nvPicPr>
          <p:cNvPr id="3" name="Google Shape;114;p2" descr="Image result for pa commission on crime and delinquency logo">
            <a:extLst>
              <a:ext uri="{FF2B5EF4-FFF2-40B4-BE49-F238E27FC236}">
                <a16:creationId xmlns:a16="http://schemas.microsoft.com/office/drawing/2014/main" id="{2E559540-171E-1B4F-5F4D-006AA64CB83D}"/>
              </a:ext>
            </a:extLst>
          </p:cNvPr>
          <p:cNvPicPr preferRelativeResize="0"/>
          <p:nvPr/>
        </p:nvPicPr>
        <p:blipFill rotWithShape="1">
          <a:blip r:embed="rId3" cstate="email">
            <a:extLst>
              <a:ext uri="{28A0092B-C50C-407E-A947-70E740481C1C}">
                <a14:useLocalDpi xmlns:a14="http://schemas.microsoft.com/office/drawing/2010/main"/>
              </a:ext>
            </a:extLst>
          </a:blip>
          <a:stretch/>
        </p:blipFill>
        <p:spPr>
          <a:xfrm>
            <a:off x="10230151" y="6191988"/>
            <a:ext cx="1805909" cy="535424"/>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useBgFill="1">
        <p:nvSpPr>
          <p:cNvPr id="333" name="Rectangle 332">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5" name="Group 334">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336" name="Rectangle 335">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7" name="Straight Connector 336">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39" name="Rectangle 338">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96;p13">
            <a:extLst>
              <a:ext uri="{FF2B5EF4-FFF2-40B4-BE49-F238E27FC236}">
                <a16:creationId xmlns:a16="http://schemas.microsoft.com/office/drawing/2014/main" id="{8298A521-79EC-E61B-DAE2-9A22F00D2289}"/>
              </a:ext>
            </a:extLst>
          </p:cNvPr>
          <p:cNvSpPr txBox="1">
            <a:spLocks/>
          </p:cNvSpPr>
          <p:nvPr/>
        </p:nvSpPr>
        <p:spPr>
          <a:xfrm>
            <a:off x="1153618" y="1239927"/>
            <a:ext cx="4008586" cy="4680583"/>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ct val="0"/>
              </a:spcBef>
              <a:spcAft>
                <a:spcPts val="600"/>
              </a:spcAft>
              <a:buSzPts val="3960"/>
            </a:pPr>
            <a:r>
              <a:rPr lang="en-US" b="1" kern="1200">
                <a:solidFill>
                  <a:schemeClr val="tx1"/>
                </a:solidFill>
                <a:latin typeface="+mj-lt"/>
                <a:ea typeface="+mj-ea"/>
                <a:cs typeface="+mj-cs"/>
              </a:rPr>
              <a:t>TIER 3: </a:t>
            </a:r>
            <a:br>
              <a:rPr lang="en-US" b="1" kern="1200">
                <a:solidFill>
                  <a:schemeClr val="tx1"/>
                </a:solidFill>
                <a:latin typeface="+mj-lt"/>
                <a:ea typeface="+mj-ea"/>
                <a:cs typeface="+mj-cs"/>
              </a:rPr>
            </a:br>
            <a:r>
              <a:rPr lang="en-US" b="1" kern="1200">
                <a:solidFill>
                  <a:schemeClr val="tx1"/>
                </a:solidFill>
                <a:latin typeface="+mj-lt"/>
                <a:ea typeface="+mj-ea"/>
                <a:cs typeface="+mj-cs"/>
              </a:rPr>
              <a:t>INTERVENING AND SUPPORTING STUDENTS</a:t>
            </a:r>
            <a:br>
              <a:rPr lang="en-US" b="1" kern="1200">
                <a:solidFill>
                  <a:schemeClr val="tx1"/>
                </a:solidFill>
                <a:latin typeface="+mj-lt"/>
                <a:ea typeface="+mj-ea"/>
                <a:cs typeface="+mj-cs"/>
              </a:rPr>
            </a:br>
            <a:endParaRPr lang="en-US" b="1" kern="1200">
              <a:solidFill>
                <a:schemeClr val="tx1"/>
              </a:solidFill>
              <a:latin typeface="+mj-lt"/>
              <a:ea typeface="+mj-ea"/>
              <a:cs typeface="+mj-cs"/>
            </a:endParaRPr>
          </a:p>
        </p:txBody>
      </p:sp>
      <p:sp>
        <p:nvSpPr>
          <p:cNvPr id="311" name="Google Shape;311;p15"/>
          <p:cNvSpPr txBox="1">
            <a:spLocks noGrp="1"/>
          </p:cNvSpPr>
          <p:nvPr>
            <p:ph type="body" idx="1"/>
          </p:nvPr>
        </p:nvSpPr>
        <p:spPr>
          <a:xfrm>
            <a:off x="5162204" y="158573"/>
            <a:ext cx="6101543" cy="5761937"/>
          </a:xfrm>
          <a:prstGeom prst="rect">
            <a:avLst/>
          </a:prstGeom>
        </p:spPr>
        <p:txBody>
          <a:bodyPr spcFirstLastPara="1" vert="horz" lIns="91440" tIns="45720" rIns="91440" bIns="45720" rtlCol="0" anchor="ctr" anchorCtr="0">
            <a:normAutofit/>
          </a:bodyPr>
          <a:lstStyle/>
          <a:p>
            <a:pPr marL="0" lvl="1" indent="-228600">
              <a:spcBef>
                <a:spcPts val="0"/>
              </a:spcBef>
              <a:spcAft>
                <a:spcPts val="0"/>
              </a:spcAft>
              <a:buClr>
                <a:schemeClr val="dk1"/>
              </a:buClr>
              <a:buSzPts val="2400"/>
              <a:buFont typeface="Arial" panose="020B0604020202020204" pitchFamily="34" charset="0"/>
              <a:buChar char="•"/>
            </a:pPr>
            <a:r>
              <a:rPr lang="en-US" sz="1800" kern="1200">
                <a:solidFill>
                  <a:schemeClr val="tx1"/>
                </a:solidFill>
                <a:latin typeface="+mn-lt"/>
                <a:ea typeface="+mn-ea"/>
                <a:cs typeface="+mn-cs"/>
                <a:sym typeface="Arial"/>
              </a:rPr>
              <a:t>At </a:t>
            </a:r>
            <a:r>
              <a:rPr lang="en-US" sz="1800" b="1" kern="1200">
                <a:solidFill>
                  <a:schemeClr val="tx1"/>
                </a:solidFill>
                <a:highlight>
                  <a:srgbClr val="FFFF00"/>
                </a:highlight>
                <a:latin typeface="+mn-lt"/>
                <a:ea typeface="+mn-ea"/>
                <a:cs typeface="+mn-cs"/>
                <a:sym typeface="Arial"/>
              </a:rPr>
              <a:t>Tier 3</a:t>
            </a:r>
            <a:r>
              <a:rPr lang="en-US" sz="1800" b="1" kern="1200">
                <a:solidFill>
                  <a:schemeClr val="tx1"/>
                </a:solidFill>
                <a:latin typeface="+mn-lt"/>
                <a:ea typeface="+mn-ea"/>
                <a:cs typeface="+mn-cs"/>
                <a:sym typeface="Arial"/>
              </a:rPr>
              <a:t>,</a:t>
            </a:r>
            <a:r>
              <a:rPr lang="en-US" sz="1800" kern="1200">
                <a:solidFill>
                  <a:schemeClr val="tx1"/>
                </a:solidFill>
                <a:latin typeface="+mn-lt"/>
                <a:ea typeface="+mn-ea"/>
                <a:cs typeface="+mn-cs"/>
                <a:sym typeface="Arial"/>
              </a:rPr>
              <a:t> individual-intensive support is provided to a small number of students.</a:t>
            </a:r>
            <a:endParaRPr lang="en-US" sz="1800" kern="1200">
              <a:solidFill>
                <a:schemeClr val="tx1"/>
              </a:solidFill>
              <a:latin typeface="+mn-lt"/>
              <a:ea typeface="+mn-ea"/>
              <a:cs typeface="+mn-cs"/>
            </a:endParaRPr>
          </a:p>
          <a:p>
            <a:pPr marL="0" lvl="1" indent="-228600">
              <a:spcBef>
                <a:spcPts val="0"/>
              </a:spcBef>
              <a:buSzPts val="2400"/>
              <a:buFont typeface="Arial" panose="020B0604020202020204" pitchFamily="34" charset="0"/>
              <a:buChar char="•"/>
            </a:pPr>
            <a:endParaRPr lang="en-US" sz="1800" kern="1200">
              <a:solidFill>
                <a:schemeClr val="tx1"/>
              </a:solidFill>
              <a:latin typeface="+mn-lt"/>
              <a:ea typeface="+mn-ea"/>
              <a:cs typeface="+mn-cs"/>
            </a:endParaRPr>
          </a:p>
          <a:p>
            <a:pPr marL="400050" lvl="0" indent="-228600">
              <a:spcBef>
                <a:spcPts val="300"/>
              </a:spcBef>
              <a:spcAft>
                <a:spcPts val="0"/>
              </a:spcAft>
              <a:buSzPts val="1800"/>
              <a:buFont typeface="Arial" panose="020B0604020202020204" pitchFamily="34" charset="0"/>
              <a:buChar char="•"/>
            </a:pPr>
            <a:r>
              <a:rPr lang="en-US" sz="1800" kern="1200">
                <a:solidFill>
                  <a:schemeClr val="tx1"/>
                </a:solidFill>
                <a:latin typeface="+mn-lt"/>
                <a:ea typeface="+mn-ea"/>
                <a:cs typeface="+mn-cs"/>
                <a:sym typeface="Arial"/>
              </a:rPr>
              <a:t>School-based special education services</a:t>
            </a:r>
            <a:endParaRPr lang="en-US" sz="1800" kern="1200">
              <a:solidFill>
                <a:schemeClr val="tx1"/>
              </a:solidFill>
              <a:latin typeface="+mn-lt"/>
              <a:ea typeface="+mn-ea"/>
              <a:cs typeface="Arial"/>
            </a:endParaRPr>
          </a:p>
          <a:p>
            <a:pPr marL="400050" lvl="0" indent="-228600">
              <a:spcBef>
                <a:spcPts val="300"/>
              </a:spcBef>
              <a:spcAft>
                <a:spcPts val="0"/>
              </a:spcAft>
              <a:buSzPts val="1800"/>
              <a:buFont typeface="Arial" panose="020B0604020202020204" pitchFamily="34" charset="0"/>
              <a:buChar char="•"/>
            </a:pPr>
            <a:r>
              <a:rPr lang="en-US" sz="1800" kern="1200">
                <a:solidFill>
                  <a:schemeClr val="tx1"/>
                </a:solidFill>
                <a:latin typeface="+mn-lt"/>
                <a:ea typeface="+mn-ea"/>
                <a:cs typeface="+mn-cs"/>
                <a:sym typeface="Arial"/>
              </a:rPr>
              <a:t>Positive Behavior Support Plan</a:t>
            </a:r>
            <a:endParaRPr lang="en-US" sz="1800" kern="1200">
              <a:solidFill>
                <a:schemeClr val="tx1"/>
              </a:solidFill>
              <a:latin typeface="+mn-lt"/>
              <a:ea typeface="+mn-ea"/>
              <a:cs typeface="Arial"/>
            </a:endParaRPr>
          </a:p>
          <a:p>
            <a:pPr marL="400050" lvl="0" indent="-228600">
              <a:spcBef>
                <a:spcPts val="300"/>
              </a:spcBef>
              <a:spcAft>
                <a:spcPts val="0"/>
              </a:spcAft>
              <a:buSzPts val="1800"/>
              <a:buFont typeface="Arial" panose="020B0604020202020204" pitchFamily="34" charset="0"/>
              <a:buChar char="•"/>
            </a:pPr>
            <a:r>
              <a:rPr lang="en-US" sz="1800" kern="1200">
                <a:solidFill>
                  <a:schemeClr val="tx1"/>
                </a:solidFill>
                <a:latin typeface="+mn-lt"/>
                <a:ea typeface="+mn-ea"/>
                <a:cs typeface="+mn-cs"/>
                <a:sym typeface="Arial"/>
              </a:rPr>
              <a:t>Safety Plan</a:t>
            </a:r>
            <a:endParaRPr lang="en-US" sz="1800" kern="1200">
              <a:solidFill>
                <a:schemeClr val="tx1"/>
              </a:solidFill>
              <a:latin typeface="+mn-lt"/>
              <a:ea typeface="+mn-ea"/>
              <a:cs typeface="+mn-cs"/>
            </a:endParaRPr>
          </a:p>
          <a:p>
            <a:pPr marL="400050" indent="-228600">
              <a:spcBef>
                <a:spcPts val="0"/>
              </a:spcBef>
              <a:buFont typeface="Arial" panose="020B0604020202020204" pitchFamily="34" charset="0"/>
              <a:buChar char="•"/>
            </a:pPr>
            <a:r>
              <a:rPr lang="en-US" sz="1800" kern="1200">
                <a:solidFill>
                  <a:schemeClr val="tx1"/>
                </a:solidFill>
                <a:latin typeface="+mn-lt"/>
                <a:ea typeface="+mn-ea"/>
                <a:cs typeface="+mn-cs"/>
                <a:sym typeface="Arial"/>
              </a:rPr>
              <a:t>Ongoing in school counseling </a:t>
            </a:r>
            <a:endParaRPr lang="en-US" sz="1800" kern="1200">
              <a:solidFill>
                <a:schemeClr val="tx1"/>
              </a:solidFill>
              <a:latin typeface="+mn-lt"/>
              <a:ea typeface="+mn-ea"/>
              <a:cs typeface="+mn-cs"/>
            </a:endParaRPr>
          </a:p>
          <a:p>
            <a:pPr marL="400050" indent="-228600">
              <a:spcBef>
                <a:spcPts val="0"/>
              </a:spcBef>
              <a:buFont typeface="Arial" panose="020B0604020202020204" pitchFamily="34" charset="0"/>
              <a:buChar char="•"/>
            </a:pPr>
            <a:r>
              <a:rPr lang="en-US" sz="1800" kern="1200">
                <a:solidFill>
                  <a:schemeClr val="tx1"/>
                </a:solidFill>
                <a:latin typeface="+mn-lt"/>
                <a:ea typeface="+mn-ea"/>
                <a:cs typeface="+mn-cs"/>
                <a:sym typeface="Arial"/>
              </a:rPr>
              <a:t>Consideration of change in educational placement </a:t>
            </a:r>
            <a:endParaRPr lang="en-US" sz="1800" kern="1200">
              <a:solidFill>
                <a:schemeClr val="tx1"/>
              </a:solidFill>
              <a:latin typeface="+mn-lt"/>
              <a:ea typeface="+mn-ea"/>
              <a:cs typeface="Arial"/>
            </a:endParaRPr>
          </a:p>
          <a:p>
            <a:pPr marL="400050" lvl="0" indent="-228600">
              <a:spcBef>
                <a:spcPts val="0"/>
              </a:spcBef>
              <a:spcAft>
                <a:spcPts val="0"/>
              </a:spcAft>
              <a:buSzPts val="1800"/>
              <a:buFont typeface="Arial" panose="020B0604020202020204" pitchFamily="34" charset="0"/>
              <a:buChar char="•"/>
            </a:pPr>
            <a:r>
              <a:rPr lang="en-US" sz="1800" kern="1200">
                <a:solidFill>
                  <a:schemeClr val="tx1"/>
                </a:solidFill>
                <a:latin typeface="+mn-lt"/>
                <a:ea typeface="+mn-ea"/>
                <a:cs typeface="+mn-cs"/>
                <a:sym typeface="Arial"/>
              </a:rPr>
              <a:t>Referral to community supports</a:t>
            </a:r>
            <a:endParaRPr lang="en-US" sz="1800" kern="1200">
              <a:solidFill>
                <a:schemeClr val="tx1"/>
              </a:solidFill>
              <a:latin typeface="+mn-lt"/>
              <a:ea typeface="+mn-ea"/>
              <a:cs typeface="Arial"/>
            </a:endParaRPr>
          </a:p>
          <a:p>
            <a:pPr marL="171450" indent="0">
              <a:spcBef>
                <a:spcPts val="0"/>
              </a:spcBef>
              <a:buNone/>
            </a:pPr>
            <a:endParaRPr lang="en-US" sz="1800" kern="1200">
              <a:solidFill>
                <a:schemeClr val="tx1"/>
              </a:solidFill>
              <a:latin typeface="+mn-lt"/>
              <a:ea typeface="+mn-ea"/>
              <a:cs typeface="+mn-cs"/>
            </a:endParaRPr>
          </a:p>
          <a:p>
            <a:pPr marL="114300" indent="-228600">
              <a:spcBef>
                <a:spcPts val="0"/>
              </a:spcBef>
              <a:buFont typeface="Arial" panose="020B0604020202020204" pitchFamily="34" charset="0"/>
              <a:buChar char="•"/>
            </a:pPr>
            <a:r>
              <a:rPr lang="en-US" sz="1800" kern="1200">
                <a:solidFill>
                  <a:schemeClr val="tx1"/>
                </a:solidFill>
                <a:highlight>
                  <a:srgbClr val="FFFF00"/>
                </a:highlight>
                <a:latin typeface="+mn-lt"/>
                <a:ea typeface="+mn-ea"/>
                <a:cs typeface="+mn-cs"/>
                <a:sym typeface="Arial"/>
              </a:rPr>
              <a:t>Wrap-around approach</a:t>
            </a:r>
            <a:r>
              <a:rPr lang="en-US" sz="1800" kern="1200">
                <a:solidFill>
                  <a:schemeClr val="tx1"/>
                </a:solidFill>
                <a:latin typeface="+mn-lt"/>
                <a:ea typeface="+mn-ea"/>
                <a:cs typeface="+mn-cs"/>
                <a:sym typeface="Arial"/>
              </a:rPr>
              <a:t> reflecting multi-agency involvement may be required at Tier 3. These services may include:</a:t>
            </a:r>
            <a:endParaRPr lang="en-US" sz="1800" kern="1200">
              <a:solidFill>
                <a:schemeClr val="tx1"/>
              </a:solidFill>
              <a:latin typeface="+mn-lt"/>
              <a:ea typeface="+mn-ea"/>
              <a:cs typeface="+mn-cs"/>
            </a:endParaRPr>
          </a:p>
          <a:p>
            <a:pPr marL="114300" indent="-228600">
              <a:spcBef>
                <a:spcPts val="0"/>
              </a:spcBef>
              <a:buFont typeface="Arial" panose="020B0604020202020204" pitchFamily="34" charset="0"/>
              <a:buChar char="•"/>
            </a:pPr>
            <a:endParaRPr lang="en-US" sz="1800" kern="1200">
              <a:solidFill>
                <a:schemeClr val="tx1"/>
              </a:solidFill>
              <a:latin typeface="+mn-lt"/>
              <a:ea typeface="+mn-ea"/>
              <a:cs typeface="+mn-cs"/>
              <a:sym typeface="Arial"/>
            </a:endParaRPr>
          </a:p>
          <a:p>
            <a:pPr marL="400050" indent="-228600">
              <a:spcBef>
                <a:spcPts val="300"/>
              </a:spcBef>
              <a:buSzPts val="1100"/>
              <a:buFont typeface="Arial" panose="020B0604020202020204" pitchFamily="34" charset="0"/>
              <a:buChar char="•"/>
            </a:pPr>
            <a:r>
              <a:rPr lang="en-US" sz="1800" kern="1200">
                <a:solidFill>
                  <a:schemeClr val="tx1"/>
                </a:solidFill>
                <a:latin typeface="+mn-lt"/>
                <a:ea typeface="+mn-ea"/>
                <a:cs typeface="+mn-cs"/>
                <a:sym typeface="Arial"/>
              </a:rPr>
              <a:t>Referral for mental health assessment.</a:t>
            </a:r>
            <a:endParaRPr lang="en-US" sz="1800" kern="1200">
              <a:solidFill>
                <a:schemeClr val="tx1"/>
              </a:solidFill>
              <a:latin typeface="+mn-lt"/>
              <a:ea typeface="+mn-ea"/>
              <a:cs typeface="+mn-cs"/>
            </a:endParaRPr>
          </a:p>
          <a:p>
            <a:pPr marL="400050" indent="-228600">
              <a:spcBef>
                <a:spcPts val="300"/>
              </a:spcBef>
              <a:buSzPts val="1100"/>
              <a:buFont typeface="Arial" panose="020B0604020202020204" pitchFamily="34" charset="0"/>
              <a:buChar char="•"/>
            </a:pPr>
            <a:r>
              <a:rPr lang="en-US" sz="1800" kern="1200">
                <a:solidFill>
                  <a:schemeClr val="tx1"/>
                </a:solidFill>
                <a:latin typeface="+mn-lt"/>
                <a:ea typeface="+mn-ea"/>
                <a:cs typeface="+mn-cs"/>
                <a:sym typeface="Arial"/>
              </a:rPr>
              <a:t>Assessment for short-term placement  </a:t>
            </a:r>
            <a:endParaRPr lang="en-US" sz="1800" kern="1200">
              <a:solidFill>
                <a:schemeClr val="tx1"/>
              </a:solidFill>
              <a:latin typeface="+mn-lt"/>
              <a:ea typeface="+mn-ea"/>
              <a:cs typeface="+mn-cs"/>
            </a:endParaRPr>
          </a:p>
          <a:p>
            <a:pPr marL="400050" indent="-228600">
              <a:spcBef>
                <a:spcPts val="300"/>
              </a:spcBef>
              <a:buSzPts val="1100"/>
              <a:buFont typeface="Arial" panose="020B0604020202020204" pitchFamily="34" charset="0"/>
              <a:buChar char="•"/>
            </a:pPr>
            <a:r>
              <a:rPr lang="en-US" sz="1800" kern="1200">
                <a:solidFill>
                  <a:schemeClr val="tx1"/>
                </a:solidFill>
                <a:latin typeface="+mn-lt"/>
                <a:ea typeface="+mn-ea"/>
                <a:cs typeface="+mn-cs"/>
                <a:sym typeface="Arial"/>
              </a:rPr>
              <a:t>Wrap-around services</a:t>
            </a:r>
            <a:r>
              <a:rPr lang="en-US" sz="1800" i="1" kern="1200">
                <a:solidFill>
                  <a:schemeClr val="tx1"/>
                </a:solidFill>
                <a:latin typeface="+mn-lt"/>
                <a:ea typeface="+mn-ea"/>
                <a:cs typeface="+mn-cs"/>
                <a:sym typeface="Arial"/>
              </a:rPr>
              <a:t> </a:t>
            </a:r>
            <a:r>
              <a:rPr lang="en-US" sz="1800" kern="1200">
                <a:solidFill>
                  <a:schemeClr val="tx1"/>
                </a:solidFill>
                <a:latin typeface="+mn-lt"/>
                <a:ea typeface="+mn-ea"/>
                <a:cs typeface="+mn-cs"/>
                <a:sym typeface="Arial"/>
              </a:rPr>
              <a:t>for student and family members.</a:t>
            </a:r>
            <a:endParaRPr lang="en-US" sz="1800" kern="1200">
              <a:solidFill>
                <a:schemeClr val="tx1"/>
              </a:solidFill>
              <a:latin typeface="+mn-lt"/>
              <a:ea typeface="+mn-ea"/>
              <a:cs typeface="+mn-cs"/>
            </a:endParaRPr>
          </a:p>
        </p:txBody>
      </p:sp>
      <p:pic>
        <p:nvPicPr>
          <p:cNvPr id="3" name="Google Shape;114;p2" descr="Image result for pa commission on crime and delinquency logo">
            <a:extLst>
              <a:ext uri="{FF2B5EF4-FFF2-40B4-BE49-F238E27FC236}">
                <a16:creationId xmlns:a16="http://schemas.microsoft.com/office/drawing/2014/main" id="{60749035-4E67-18B7-67CB-6885374AE1BF}"/>
              </a:ext>
            </a:extLst>
          </p:cNvPr>
          <p:cNvPicPr preferRelativeResize="0"/>
          <p:nvPr/>
        </p:nvPicPr>
        <p:blipFill rotWithShape="1">
          <a:blip r:embed="rId3" cstate="email">
            <a:extLst>
              <a:ext uri="{28A0092B-C50C-407E-A947-70E740481C1C}">
                <a14:useLocalDpi xmlns:a14="http://schemas.microsoft.com/office/drawing/2010/main"/>
              </a:ext>
            </a:extLst>
          </a:blip>
          <a:stretch/>
        </p:blipFill>
        <p:spPr>
          <a:xfrm>
            <a:off x="10230151" y="6191988"/>
            <a:ext cx="1805909" cy="535424"/>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useBgFill="1">
        <p:nvSpPr>
          <p:cNvPr id="336" name="Rectangle 335">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Google Shape;317;p16"/>
          <p:cNvSpPr txBox="1">
            <a:spLocks noGrp="1"/>
          </p:cNvSpPr>
          <p:nvPr>
            <p:ph type="title"/>
          </p:nvPr>
        </p:nvSpPr>
        <p:spPr>
          <a:xfrm>
            <a:off x="793662" y="386930"/>
            <a:ext cx="10066122" cy="1298448"/>
          </a:xfrm>
          <a:prstGeom prst="rect">
            <a:avLst/>
          </a:prstGeom>
        </p:spPr>
        <p:txBody>
          <a:bodyPr spcFirstLastPara="1" lIns="91425" tIns="45700" rIns="91425" bIns="45700" anchor="b" anchorCtr="0">
            <a:normAutofit/>
          </a:bodyPr>
          <a:lstStyle/>
          <a:p>
            <a:pPr algn="ctr">
              <a:buSzPts val="3960"/>
            </a:pPr>
            <a:r>
              <a:rPr lang="en-US" sz="4100" b="1">
                <a:solidFill>
                  <a:srgbClr val="FF0000"/>
                </a:solidFill>
                <a:latin typeface="Arial"/>
              </a:rPr>
              <a:t>CRISIS SITUATIONS THAT WARRANT </a:t>
            </a:r>
            <a:br>
              <a:rPr lang="en-US" sz="4100" b="1">
                <a:solidFill>
                  <a:srgbClr val="FF0000"/>
                </a:solidFill>
                <a:latin typeface="Arial"/>
              </a:rPr>
            </a:br>
            <a:r>
              <a:rPr lang="en-US" sz="4100" b="1">
                <a:solidFill>
                  <a:srgbClr val="FF0000"/>
                </a:solidFill>
                <a:latin typeface="Arial"/>
              </a:rPr>
              <a:t>AN IMMEDIATE RESPONSE</a:t>
            </a:r>
            <a:endParaRPr lang="en-US" sz="4100">
              <a:solidFill>
                <a:srgbClr val="FF0000"/>
              </a:solidFill>
              <a:latin typeface="Arial"/>
            </a:endParaRPr>
          </a:p>
        </p:txBody>
      </p:sp>
      <p:sp>
        <p:nvSpPr>
          <p:cNvPr id="338" name="Rectangle 33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Google Shape;318;p16"/>
          <p:cNvSpPr txBox="1">
            <a:spLocks noGrp="1"/>
          </p:cNvSpPr>
          <p:nvPr>
            <p:ph type="body" idx="1"/>
          </p:nvPr>
        </p:nvSpPr>
        <p:spPr>
          <a:xfrm>
            <a:off x="3829271" y="2463216"/>
            <a:ext cx="4530898" cy="3639450"/>
          </a:xfrm>
          <a:prstGeom prst="rect">
            <a:avLst/>
          </a:prstGeom>
        </p:spPr>
        <p:txBody>
          <a:bodyPr spcFirstLastPara="1" lIns="91425" tIns="45700" rIns="91425" bIns="45700" anchor="ctr" anchorCtr="0">
            <a:normAutofit/>
          </a:bodyPr>
          <a:lstStyle/>
          <a:p>
            <a:pPr marL="0" lvl="0" indent="0" rtl="0">
              <a:spcBef>
                <a:spcPts val="0"/>
              </a:spcBef>
              <a:spcAft>
                <a:spcPts val="600"/>
              </a:spcAft>
              <a:buClr>
                <a:schemeClr val="dk1"/>
              </a:buClr>
              <a:buSzPts val="358"/>
              <a:buFont typeface="Arial"/>
              <a:buNone/>
            </a:pPr>
            <a:r>
              <a:rPr lang="en-US" sz="1700" b="1">
                <a:highlight>
                  <a:srgbClr val="FFFF00"/>
                </a:highlight>
                <a:latin typeface="+mn-lt"/>
                <a:ea typeface="Arial"/>
                <a:cs typeface="Arial"/>
                <a:sym typeface="Arial"/>
              </a:rPr>
              <a:t>BIG IDEA: </a:t>
            </a:r>
            <a:r>
              <a:rPr lang="en-US" sz="1700">
                <a:latin typeface="+mn-lt"/>
                <a:ea typeface="Arial"/>
                <a:cs typeface="Arial"/>
                <a:sym typeface="Arial"/>
              </a:rPr>
              <a:t>There are specific situations which warrant </a:t>
            </a:r>
            <a:r>
              <a:rPr lang="en-US" sz="1700">
                <a:highlight>
                  <a:srgbClr val="FFFF00"/>
                </a:highlight>
                <a:latin typeface="+mn-lt"/>
                <a:ea typeface="Arial"/>
                <a:cs typeface="Arial"/>
                <a:sym typeface="Arial"/>
              </a:rPr>
              <a:t>immediate referral</a:t>
            </a:r>
          </a:p>
          <a:p>
            <a:pPr marL="0" lvl="0" indent="0" rtl="0">
              <a:spcBef>
                <a:spcPts val="0"/>
              </a:spcBef>
              <a:spcAft>
                <a:spcPts val="600"/>
              </a:spcAft>
              <a:buClr>
                <a:schemeClr val="dk1"/>
              </a:buClr>
              <a:buSzPts val="358"/>
              <a:buFont typeface="Arial"/>
              <a:buNone/>
            </a:pPr>
            <a:endParaRPr lang="en-US" sz="1700">
              <a:latin typeface="+mn-lt"/>
              <a:ea typeface="Arial"/>
              <a:cs typeface="Arial"/>
            </a:endParaRPr>
          </a:p>
          <a:p>
            <a:pPr marL="285750" indent="-285750">
              <a:spcBef>
                <a:spcPts val="0"/>
              </a:spcBef>
              <a:spcAft>
                <a:spcPts val="600"/>
              </a:spcAft>
              <a:buSzPts val="358"/>
            </a:pPr>
            <a:r>
              <a:rPr lang="en-US" sz="1700">
                <a:latin typeface="+mn-lt"/>
                <a:ea typeface="Arial"/>
                <a:cs typeface="Arial"/>
                <a:sym typeface="Arial"/>
              </a:rPr>
              <a:t>Thoughts or behaviors to </a:t>
            </a:r>
            <a:r>
              <a:rPr lang="en-US" sz="1700">
                <a:highlight>
                  <a:srgbClr val="FFFF00"/>
                </a:highlight>
                <a:latin typeface="+mn-lt"/>
                <a:ea typeface="Arial"/>
                <a:cs typeface="Arial"/>
                <a:sym typeface="Arial"/>
              </a:rPr>
              <a:t>harm self </a:t>
            </a:r>
            <a:endParaRPr lang="en-US" sz="1700">
              <a:highlight>
                <a:srgbClr val="FFFF00"/>
              </a:highlight>
              <a:latin typeface="+mn-lt"/>
              <a:ea typeface="Arial"/>
              <a:cs typeface="Arial"/>
            </a:endParaRPr>
          </a:p>
          <a:p>
            <a:pPr marL="285750" indent="-285750">
              <a:spcBef>
                <a:spcPts val="0"/>
              </a:spcBef>
              <a:spcAft>
                <a:spcPts val="600"/>
              </a:spcAft>
              <a:buSzPts val="358"/>
            </a:pPr>
            <a:r>
              <a:rPr lang="en-US" sz="1700">
                <a:latin typeface="+mn-lt"/>
                <a:ea typeface="Arial"/>
                <a:cs typeface="Arial"/>
                <a:sym typeface="Arial"/>
              </a:rPr>
              <a:t>Thoughts or behaviors to </a:t>
            </a:r>
            <a:r>
              <a:rPr lang="en-US" sz="1700">
                <a:highlight>
                  <a:srgbClr val="FFFF00"/>
                </a:highlight>
                <a:latin typeface="+mn-lt"/>
                <a:ea typeface="Arial"/>
                <a:cs typeface="Arial"/>
                <a:sym typeface="Arial"/>
              </a:rPr>
              <a:t>harm others</a:t>
            </a:r>
            <a:endParaRPr lang="en-US" sz="1700">
              <a:highlight>
                <a:srgbClr val="FFFF00"/>
              </a:highlight>
              <a:latin typeface="+mn-lt"/>
              <a:ea typeface="Arial"/>
              <a:cs typeface="Arial"/>
            </a:endParaRPr>
          </a:p>
          <a:p>
            <a:pPr marL="1143000" indent="-685800">
              <a:spcBef>
                <a:spcPts val="0"/>
              </a:spcBef>
              <a:spcAft>
                <a:spcPts val="600"/>
              </a:spcAft>
              <a:buSzPts val="358"/>
              <a:buFont typeface="Arial" panose="05000000000000000000" pitchFamily="2" charset="2"/>
              <a:buChar char="•"/>
            </a:pPr>
            <a:endParaRPr lang="en-US" sz="1700">
              <a:latin typeface="+mn-lt"/>
            </a:endParaRPr>
          </a:p>
          <a:p>
            <a:pPr marL="0" lvl="0" indent="0" rtl="0">
              <a:spcBef>
                <a:spcPts val="0"/>
              </a:spcBef>
              <a:spcAft>
                <a:spcPts val="600"/>
              </a:spcAft>
              <a:buClr>
                <a:schemeClr val="dk1"/>
              </a:buClr>
              <a:buSzPts val="358"/>
              <a:buFont typeface="Arial"/>
              <a:buNone/>
            </a:pPr>
            <a:r>
              <a:rPr lang="en-US" sz="1700" b="1">
                <a:latin typeface="+mn-lt"/>
                <a:ea typeface="Arial"/>
                <a:cs typeface="Arial"/>
                <a:sym typeface="Arial"/>
              </a:rPr>
              <a:t>School Re-entry Plans</a:t>
            </a:r>
            <a:endParaRPr lang="en-US" sz="1700" b="1">
              <a:latin typeface="+mn-lt"/>
              <a:ea typeface="Arial"/>
              <a:cs typeface="Arial"/>
            </a:endParaRPr>
          </a:p>
          <a:p>
            <a:pPr marL="0" indent="0">
              <a:spcBef>
                <a:spcPts val="0"/>
              </a:spcBef>
              <a:spcAft>
                <a:spcPts val="600"/>
              </a:spcAft>
              <a:buSzPts val="358"/>
              <a:buNone/>
            </a:pPr>
            <a:endParaRPr lang="en-US" sz="1700" b="1">
              <a:latin typeface="+mn-lt"/>
              <a:cs typeface="Arial"/>
            </a:endParaRPr>
          </a:p>
          <a:p>
            <a:pPr marL="285750" indent="-285750">
              <a:spcBef>
                <a:spcPts val="0"/>
              </a:spcBef>
              <a:spcAft>
                <a:spcPts val="600"/>
              </a:spcAft>
              <a:buSzPts val="358"/>
            </a:pPr>
            <a:r>
              <a:rPr lang="en-US" sz="1700">
                <a:latin typeface="+mn-lt"/>
                <a:cs typeface="Arial"/>
                <a:sym typeface="Arial"/>
              </a:rPr>
              <a:t>Should be collaboratively created</a:t>
            </a:r>
            <a:endParaRPr lang="en-US" sz="1700">
              <a:latin typeface="+mn-lt"/>
              <a:cs typeface="Arial"/>
            </a:endParaRPr>
          </a:p>
          <a:p>
            <a:pPr marL="285750" indent="-285750">
              <a:spcBef>
                <a:spcPts val="0"/>
              </a:spcBef>
              <a:spcAft>
                <a:spcPts val="600"/>
              </a:spcAft>
              <a:buSzPts val="358"/>
            </a:pPr>
            <a:r>
              <a:rPr lang="en-US" sz="1700">
                <a:latin typeface="+mn-lt"/>
                <a:cs typeface="Arial"/>
                <a:sym typeface="Arial"/>
              </a:rPr>
              <a:t>Helps students feel safe and supported when they return to school</a:t>
            </a:r>
            <a:endParaRPr lang="en-US" sz="1700">
              <a:latin typeface="+mn-lt"/>
              <a:cs typeface="Arial"/>
            </a:endParaRPr>
          </a:p>
        </p:txBody>
      </p:sp>
      <p:sp>
        <p:nvSpPr>
          <p:cNvPr id="339" name="Rectangle 33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14;p2" descr="Image result for pa commission on crime and delinquency logo">
            <a:extLst>
              <a:ext uri="{FF2B5EF4-FFF2-40B4-BE49-F238E27FC236}">
                <a16:creationId xmlns:a16="http://schemas.microsoft.com/office/drawing/2014/main" id="{753C7CD5-DB7E-2733-7AC7-90130FFA90B8}"/>
              </a:ext>
            </a:extLst>
          </p:cNvPr>
          <p:cNvPicPr preferRelativeResize="0"/>
          <p:nvPr/>
        </p:nvPicPr>
        <p:blipFill rotWithShape="1">
          <a:blip r:embed="rId3" cstate="email">
            <a:extLst>
              <a:ext uri="{28A0092B-C50C-407E-A947-70E740481C1C}">
                <a14:useLocalDpi xmlns:a14="http://schemas.microsoft.com/office/drawing/2010/main"/>
              </a:ext>
            </a:extLst>
          </a:blip>
          <a:stretch/>
        </p:blipFill>
        <p:spPr>
          <a:xfrm>
            <a:off x="10230151" y="6191988"/>
            <a:ext cx="1805909" cy="535424"/>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useBgFill="1">
        <p:nvSpPr>
          <p:cNvPr id="128" name="Rectangle 127">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Google Shape;112;p2"/>
          <p:cNvSpPr txBox="1">
            <a:spLocks noGrp="1"/>
          </p:cNvSpPr>
          <p:nvPr>
            <p:ph type="title"/>
          </p:nvPr>
        </p:nvSpPr>
        <p:spPr>
          <a:xfrm>
            <a:off x="795528" y="386930"/>
            <a:ext cx="10141799" cy="859728"/>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dk1"/>
              </a:buClr>
              <a:buSzPct val="100000"/>
              <a:buFont typeface="Calibri"/>
              <a:buNone/>
            </a:pPr>
            <a:r>
              <a:rPr lang="en-US" sz="4800" b="1">
                <a:latin typeface="Arial"/>
              </a:rPr>
              <a:t>PRELIMINARIES</a:t>
            </a:r>
            <a:endParaRPr lang="en-US" sz="4800">
              <a:latin typeface="Arial"/>
            </a:endParaRPr>
          </a:p>
        </p:txBody>
      </p:sp>
      <p:sp>
        <p:nvSpPr>
          <p:cNvPr id="130" name="Rectangle 129">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Google Shape;114;p2" descr="Image result for pa commission on crime and delinquency logo"/>
          <p:cNvPicPr preferRelativeResize="0"/>
          <p:nvPr/>
        </p:nvPicPr>
        <p:blipFill rotWithShape="1">
          <a:blip r:embed="rId3" cstate="email">
            <a:extLst>
              <a:ext uri="{28A0092B-C50C-407E-A947-70E740481C1C}">
                <a14:useLocalDpi xmlns:a14="http://schemas.microsoft.com/office/drawing/2010/main"/>
              </a:ext>
            </a:extLst>
          </a:blip>
          <a:stretch/>
        </p:blipFill>
        <p:spPr>
          <a:xfrm>
            <a:off x="252208" y="5327201"/>
            <a:ext cx="3454827" cy="922669"/>
          </a:xfrm>
          <a:prstGeom prst="rect">
            <a:avLst/>
          </a:prstGeom>
          <a:noFill/>
        </p:spPr>
      </p:pic>
      <p:sp>
        <p:nvSpPr>
          <p:cNvPr id="113" name="Google Shape;113;p2"/>
          <p:cNvSpPr txBox="1">
            <a:spLocks noGrp="1"/>
          </p:cNvSpPr>
          <p:nvPr>
            <p:ph type="body" idx="1"/>
          </p:nvPr>
        </p:nvSpPr>
        <p:spPr>
          <a:xfrm>
            <a:off x="4444797" y="2746948"/>
            <a:ext cx="6855768" cy="363945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chemeClr val="dk1"/>
              </a:buClr>
              <a:buSzPct val="100000"/>
              <a:buNone/>
            </a:pPr>
            <a:r>
              <a:rPr lang="en-US" sz="2400" b="1">
                <a:latin typeface="Arial"/>
              </a:rPr>
              <a:t>ADMINISTRATION</a:t>
            </a:r>
          </a:p>
          <a:p>
            <a:pPr lvl="0" indent="-285750" rtl="0">
              <a:spcBef>
                <a:spcPts val="1000"/>
              </a:spcBef>
              <a:spcAft>
                <a:spcPts val="0"/>
              </a:spcAft>
              <a:buClr>
                <a:schemeClr val="dk1"/>
              </a:buClr>
              <a:buSzPct val="100000"/>
              <a:buChar char="•"/>
            </a:pPr>
            <a:r>
              <a:rPr lang="en-US" sz="1800">
                <a:latin typeface="Arial"/>
              </a:rPr>
              <a:t>Alarms, Exits, Restrooms</a:t>
            </a:r>
          </a:p>
          <a:p>
            <a:pPr lvl="0" indent="-285750" rtl="0">
              <a:spcBef>
                <a:spcPts val="1000"/>
              </a:spcBef>
              <a:spcAft>
                <a:spcPts val="0"/>
              </a:spcAft>
              <a:buClr>
                <a:schemeClr val="dk1"/>
              </a:buClr>
              <a:buSzPct val="100000"/>
              <a:buChar char="•"/>
            </a:pPr>
            <a:r>
              <a:rPr lang="en-US" sz="1800">
                <a:latin typeface="Arial"/>
              </a:rPr>
              <a:t>Cell Phones</a:t>
            </a:r>
          </a:p>
          <a:p>
            <a:pPr lvl="0" indent="-285750" rtl="0">
              <a:spcBef>
                <a:spcPts val="1000"/>
              </a:spcBef>
              <a:spcAft>
                <a:spcPts val="0"/>
              </a:spcAft>
              <a:buClr>
                <a:schemeClr val="dk1"/>
              </a:buClr>
              <a:buSzPct val="100000"/>
              <a:buChar char="•"/>
            </a:pPr>
            <a:r>
              <a:rPr lang="en-US" sz="1800">
                <a:latin typeface="Arial"/>
              </a:rPr>
              <a:t>Lunch</a:t>
            </a:r>
          </a:p>
          <a:p>
            <a:pPr marL="0" lvl="0" indent="0" rtl="0">
              <a:spcBef>
                <a:spcPts val="1000"/>
              </a:spcBef>
              <a:spcAft>
                <a:spcPts val="0"/>
              </a:spcAft>
              <a:buClr>
                <a:schemeClr val="dk1"/>
              </a:buClr>
              <a:buSzPct val="100000"/>
              <a:buNone/>
            </a:pPr>
            <a:r>
              <a:rPr lang="en-US" sz="2400" b="1">
                <a:latin typeface="Arial"/>
              </a:rPr>
              <a:t>SESSION EXPECTATIONS</a:t>
            </a:r>
          </a:p>
          <a:p>
            <a:pPr lvl="0" indent="-228600" rtl="0">
              <a:spcBef>
                <a:spcPts val="1000"/>
              </a:spcBef>
              <a:spcAft>
                <a:spcPts val="0"/>
              </a:spcAft>
              <a:buClr>
                <a:schemeClr val="dk1"/>
              </a:buClr>
              <a:buSzPct val="100000"/>
              <a:buChar char="•"/>
            </a:pPr>
            <a:r>
              <a:rPr lang="en-US" sz="1800">
                <a:latin typeface="Arial"/>
              </a:rPr>
              <a:t>Courteous, safe environment</a:t>
            </a:r>
          </a:p>
          <a:p>
            <a:pPr lvl="0" indent="-228600" rtl="0">
              <a:spcBef>
                <a:spcPts val="1000"/>
              </a:spcBef>
              <a:spcAft>
                <a:spcPts val="0"/>
              </a:spcAft>
              <a:buClr>
                <a:schemeClr val="dk1"/>
              </a:buClr>
              <a:buSzPct val="100000"/>
              <a:buChar char="•"/>
            </a:pPr>
            <a:r>
              <a:rPr lang="en-US" sz="1800">
                <a:latin typeface="Arial"/>
              </a:rPr>
              <a:t>Questions are encouraged</a:t>
            </a:r>
          </a:p>
          <a:p>
            <a:pPr lvl="0" indent="-228600" rtl="0">
              <a:spcBef>
                <a:spcPts val="1000"/>
              </a:spcBef>
              <a:spcAft>
                <a:spcPts val="0"/>
              </a:spcAft>
              <a:buClr>
                <a:schemeClr val="dk1"/>
              </a:buClr>
              <a:buSzPct val="100000"/>
              <a:buChar char="•"/>
            </a:pPr>
            <a:r>
              <a:rPr lang="en-US" sz="1800">
                <a:latin typeface="Arial"/>
              </a:rPr>
              <a:t>Collaborative</a:t>
            </a:r>
          </a:p>
          <a:p>
            <a:pPr lvl="0" indent="-228600" rtl="0">
              <a:spcBef>
                <a:spcPts val="1000"/>
              </a:spcBef>
              <a:spcAft>
                <a:spcPts val="0"/>
              </a:spcAft>
              <a:buClr>
                <a:schemeClr val="dk1"/>
              </a:buClr>
              <a:buSzPct val="100000"/>
              <a:buChar char="•"/>
            </a:pPr>
            <a:r>
              <a:rPr lang="en-US" sz="1800">
                <a:latin typeface="Arial"/>
              </a:rPr>
              <a:t>End of session evaluations (Feedback for iterative improvement)</a:t>
            </a:r>
          </a:p>
          <a:p>
            <a:pPr marL="0" indent="0">
              <a:buSzPct val="100000"/>
              <a:buNone/>
            </a:pPr>
            <a:endParaRPr lang="en-US" sz="1400"/>
          </a:p>
          <a:p>
            <a:pPr marL="228600" lvl="0" indent="-64135" rtl="0">
              <a:spcBef>
                <a:spcPts val="1000"/>
              </a:spcBef>
              <a:spcAft>
                <a:spcPts val="0"/>
              </a:spcAft>
              <a:buClr>
                <a:schemeClr val="dk1"/>
              </a:buClr>
              <a:buSzPct val="100000"/>
              <a:buNone/>
            </a:pPr>
            <a:endParaRPr lang="en-US" sz="1400" b="1"/>
          </a:p>
        </p:txBody>
      </p:sp>
      <p:sp>
        <p:nvSpPr>
          <p:cNvPr id="134" name="Rectangle 133">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7" name="Google Shape;327;g1ed868a2790_0_8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633" y="0"/>
            <a:ext cx="12199633" cy="6858000"/>
          </a:xfrm>
          <a:prstGeom prst="rect">
            <a:avLst/>
          </a:prstGeom>
          <a:noFill/>
          <a:ln>
            <a:noFill/>
          </a:ln>
        </p:spPr>
      </p:pic>
      <p:pic>
        <p:nvPicPr>
          <p:cNvPr id="328" name="Google Shape;328;g1ed868a2790_0_8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3192151"/>
            <a:ext cx="12192001" cy="858249"/>
          </a:xfrm>
          <a:prstGeom prst="rect">
            <a:avLst/>
          </a:prstGeom>
          <a:noFill/>
          <a:ln>
            <a:noFill/>
          </a:ln>
        </p:spPr>
      </p:pic>
      <p:sp>
        <p:nvSpPr>
          <p:cNvPr id="3" name="Google Shape;105;p1">
            <a:extLst>
              <a:ext uri="{FF2B5EF4-FFF2-40B4-BE49-F238E27FC236}">
                <a16:creationId xmlns:a16="http://schemas.microsoft.com/office/drawing/2014/main" id="{DF3417BC-088D-D93A-FDD7-8A18F14B75E1}"/>
              </a:ext>
            </a:extLst>
          </p:cNvPr>
          <p:cNvSpPr txBox="1"/>
          <p:nvPr/>
        </p:nvSpPr>
        <p:spPr>
          <a:xfrm>
            <a:off x="-10681" y="3325057"/>
            <a:ext cx="12185742" cy="584735"/>
          </a:xfrm>
          <a:prstGeom prst="rect">
            <a:avLst/>
          </a:prstGeom>
          <a:noFill/>
          <a:ln>
            <a:noFill/>
          </a:ln>
        </p:spPr>
        <p:txBody>
          <a:bodyPr spcFirstLastPara="1" wrap="square" lIns="91425" tIns="45700" rIns="91425" bIns="45700" anchor="t" anchorCtr="0">
            <a:spAutoFit/>
          </a:bodyPr>
          <a:lstStyle/>
          <a:p>
            <a:pPr algn="ctr"/>
            <a:r>
              <a:rPr lang="en-US" sz="3200" b="1">
                <a:solidFill>
                  <a:schemeClr val="lt1"/>
                </a:solidFill>
                <a:sym typeface="Corbel"/>
              </a:rPr>
              <a:t>LEADERSHIP AND APPROPRIATE STAFFING</a:t>
            </a: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B0F16-33FA-A770-E0F0-B49753877C72}"/>
            </a:ext>
          </a:extLst>
        </p:cNvPr>
        <p:cNvGrpSpPr/>
        <p:nvPr/>
      </p:nvGrpSpPr>
      <p:grpSpPr>
        <a:xfrm>
          <a:off x="0" y="0"/>
          <a:ext cx="0" cy="0"/>
          <a:chOff x="0" y="0"/>
          <a:chExt cx="0" cy="0"/>
        </a:xfrm>
      </p:grpSpPr>
      <p:sp>
        <p:nvSpPr>
          <p:cNvPr id="9" name="Google Shape;105;p1">
            <a:extLst>
              <a:ext uri="{FF2B5EF4-FFF2-40B4-BE49-F238E27FC236}">
                <a16:creationId xmlns:a16="http://schemas.microsoft.com/office/drawing/2014/main" id="{513A157E-96C6-CBFC-10C9-76D9DA928058}"/>
              </a:ext>
            </a:extLst>
          </p:cNvPr>
          <p:cNvSpPr txBox="1"/>
          <p:nvPr/>
        </p:nvSpPr>
        <p:spPr>
          <a:xfrm>
            <a:off x="176697" y="14730"/>
            <a:ext cx="12185742" cy="584735"/>
          </a:xfrm>
          <a:prstGeom prst="rect">
            <a:avLst/>
          </a:prstGeom>
          <a:noFill/>
          <a:ln>
            <a:noFill/>
          </a:ln>
        </p:spPr>
        <p:txBody>
          <a:bodyPr spcFirstLastPara="1" wrap="square" lIns="91425" tIns="45700" rIns="91425" bIns="45700" anchor="t" anchorCtr="0">
            <a:spAutoFit/>
          </a:bodyPr>
          <a:lstStyle/>
          <a:p>
            <a:pPr algn="ctr"/>
            <a:r>
              <a:rPr lang="en-US" sz="3200" b="1">
                <a:sym typeface="Corbel"/>
              </a:rPr>
              <a:t>LEADERSHIP AND APPROPRIATE STAFFING</a:t>
            </a:r>
            <a:endParaRPr lang="en-US"/>
          </a:p>
        </p:txBody>
      </p:sp>
      <p:graphicFrame>
        <p:nvGraphicFramePr>
          <p:cNvPr id="3" name="Table 2">
            <a:extLst>
              <a:ext uri="{FF2B5EF4-FFF2-40B4-BE49-F238E27FC236}">
                <a16:creationId xmlns:a16="http://schemas.microsoft.com/office/drawing/2014/main" id="{D801C7CC-8A29-3EF1-3D0B-523EAED69285}"/>
              </a:ext>
            </a:extLst>
          </p:cNvPr>
          <p:cNvGraphicFramePr>
            <a:graphicFrameLocks noGrp="1"/>
          </p:cNvGraphicFramePr>
          <p:nvPr>
            <p:extLst>
              <p:ext uri="{D42A27DB-BD31-4B8C-83A1-F6EECF244321}">
                <p14:modId xmlns:p14="http://schemas.microsoft.com/office/powerpoint/2010/main" val="3282279435"/>
              </p:ext>
            </p:extLst>
          </p:nvPr>
        </p:nvGraphicFramePr>
        <p:xfrm>
          <a:off x="72191" y="505327"/>
          <a:ext cx="12041087" cy="6471134"/>
        </p:xfrm>
        <a:graphic>
          <a:graphicData uri="http://schemas.openxmlformats.org/drawingml/2006/table">
            <a:tbl>
              <a:tblPr firstRow="1" bandRow="1">
                <a:tableStyleId>{5C22544A-7EE6-4342-B048-85BDC9FD1C3A}</a:tableStyleId>
              </a:tblPr>
              <a:tblGrid>
                <a:gridCol w="1780672">
                  <a:extLst>
                    <a:ext uri="{9D8B030D-6E8A-4147-A177-3AD203B41FA5}">
                      <a16:colId xmlns:a16="http://schemas.microsoft.com/office/drawing/2014/main" val="1796389225"/>
                    </a:ext>
                  </a:extLst>
                </a:gridCol>
                <a:gridCol w="3064041">
                  <a:extLst>
                    <a:ext uri="{9D8B030D-6E8A-4147-A177-3AD203B41FA5}">
                      <a16:colId xmlns:a16="http://schemas.microsoft.com/office/drawing/2014/main" val="180971372"/>
                    </a:ext>
                  </a:extLst>
                </a:gridCol>
                <a:gridCol w="3641557">
                  <a:extLst>
                    <a:ext uri="{9D8B030D-6E8A-4147-A177-3AD203B41FA5}">
                      <a16:colId xmlns:a16="http://schemas.microsoft.com/office/drawing/2014/main" val="1035167516"/>
                    </a:ext>
                  </a:extLst>
                </a:gridCol>
                <a:gridCol w="3554817">
                  <a:extLst>
                    <a:ext uri="{9D8B030D-6E8A-4147-A177-3AD203B41FA5}">
                      <a16:colId xmlns:a16="http://schemas.microsoft.com/office/drawing/2014/main" val="3729977678"/>
                    </a:ext>
                  </a:extLst>
                </a:gridCol>
              </a:tblGrid>
              <a:tr h="709324">
                <a:tc>
                  <a:txBody>
                    <a:bodyPr/>
                    <a:lstStyle/>
                    <a:p>
                      <a:r>
                        <a:rPr lang="en-US" sz="1500">
                          <a:solidFill>
                            <a:srgbClr val="000000"/>
                          </a:solidFill>
                          <a:effectLst/>
                        </a:rPr>
                        <a:t>Name of Relevant Sections:</a:t>
                      </a:r>
                      <a:endParaRPr lang="en-US" sz="15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gn="ctr"/>
                      <a:r>
                        <a:rPr lang="en-US" b="1">
                          <a:solidFill>
                            <a:schemeClr val="tx1"/>
                          </a:solidFill>
                          <a:effectLst/>
                          <a:hlinkClick r:id="rId3">
                            <a:extLst>
                              <a:ext uri="{A12FA001-AC4F-418D-AE19-62706E023703}">
                                <ahyp:hlinkClr xmlns:ahyp="http://schemas.microsoft.com/office/drawing/2018/hyperlinkcolor" val="tx"/>
                              </a:ext>
                            </a:extLst>
                          </a:hlinkClick>
                        </a:rPr>
                        <a:t>Section 1309-B</a:t>
                      </a:r>
                      <a:endParaRPr lang="en-US">
                        <a:solidFill>
                          <a:schemeClr val="tx1"/>
                        </a:solidFill>
                        <a:effectLst/>
                        <a:hlinkClick r:id="rId3">
                          <a:extLst>
                            <a:ext uri="{A12FA001-AC4F-418D-AE19-62706E023703}">
                              <ahyp:hlinkClr xmlns:ahyp="http://schemas.microsoft.com/office/drawing/2018/hyperlinkcolor" val="tx"/>
                            </a:ext>
                          </a:extLst>
                        </a:hlinkClick>
                      </a:endParaRPr>
                    </a:p>
                    <a:p>
                      <a:pPr algn="ctr"/>
                      <a:r>
                        <a:rPr lang="en-US" b="1">
                          <a:solidFill>
                            <a:schemeClr val="tx1"/>
                          </a:solidFill>
                          <a:effectLst/>
                        </a:rPr>
                        <a:t>“School Safety and Security Coordinator</a:t>
                      </a:r>
                      <a:endParaRPr lang="en-US">
                        <a:solidFill>
                          <a:schemeClr val="tx1"/>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n-US" b="1">
                          <a:solidFill>
                            <a:schemeClr val="tx1"/>
                          </a:solidFill>
                          <a:effectLst/>
                          <a:hlinkClick r:id="rId4">
                            <a:extLst>
                              <a:ext uri="{A12FA001-AC4F-418D-AE19-62706E023703}">
                                <ahyp:hlinkClr xmlns:ahyp="http://schemas.microsoft.com/office/drawing/2018/hyperlinkcolor" val="tx"/>
                              </a:ext>
                            </a:extLst>
                          </a:hlinkClick>
                        </a:rPr>
                        <a:t>Section 1310-B of Public School Code</a:t>
                      </a:r>
                      <a:endParaRPr lang="en-US">
                        <a:solidFill>
                          <a:schemeClr val="tx1"/>
                        </a:solidFill>
                        <a:effectLst/>
                      </a:endParaRPr>
                    </a:p>
                    <a:p>
                      <a:pPr lvl="0" algn="ctr">
                        <a:buNone/>
                      </a:pPr>
                      <a:r>
                        <a:rPr lang="en-US" b="1">
                          <a:solidFill>
                            <a:schemeClr val="tx1"/>
                          </a:solidFill>
                          <a:effectLst/>
                        </a:rPr>
                        <a:t>“School Safety and Security Training”</a:t>
                      </a:r>
                      <a:endParaRPr lang="en-US">
                        <a:solidFill>
                          <a:schemeClr val="tx1"/>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n-US" b="1">
                          <a:solidFill>
                            <a:schemeClr val="tx1"/>
                          </a:solidFill>
                          <a:effectLst/>
                          <a:hlinkClick r:id="rId5">
                            <a:extLst>
                              <a:ext uri="{A12FA001-AC4F-418D-AE19-62706E023703}">
                                <ahyp:hlinkClr xmlns:ahyp="http://schemas.microsoft.com/office/drawing/2018/hyperlinkcolor" val="tx"/>
                              </a:ext>
                            </a:extLst>
                          </a:hlinkClick>
                        </a:rPr>
                        <a:t>Sections 1301-C – 1315-C</a:t>
                      </a:r>
                      <a:endParaRPr lang="en-US" b="1">
                        <a:solidFill>
                          <a:schemeClr val="tx1"/>
                        </a:solidFill>
                        <a:effectLst/>
                      </a:endParaRPr>
                    </a:p>
                    <a:p>
                      <a:pPr algn="ctr"/>
                      <a:r>
                        <a:rPr lang="en-US" b="1">
                          <a:solidFill>
                            <a:schemeClr val="tx1"/>
                          </a:solidFill>
                          <a:effectLst/>
                        </a:rPr>
                        <a:t>“Article XIII-C - School Security”</a:t>
                      </a:r>
                      <a:endParaRPr lang="en-US">
                        <a:solidFill>
                          <a:schemeClr val="tx1"/>
                        </a:solidFill>
                        <a:effectLst/>
                      </a:endParaRPr>
                    </a:p>
                    <a:p>
                      <a:pPr marR="1057275" algn="ctr"/>
                      <a:endParaRPr lang="en-US">
                        <a:solidFill>
                          <a:schemeClr val="tx1"/>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17910767"/>
                  </a:ext>
                </a:extLst>
              </a:tr>
              <a:tr h="1513224">
                <a:tc>
                  <a:txBody>
                    <a:bodyPr/>
                    <a:lstStyle/>
                    <a:p>
                      <a:r>
                        <a:rPr lang="en-US" sz="1800">
                          <a:solidFill>
                            <a:srgbClr val="000000"/>
                          </a:solidFill>
                          <a:effectLst/>
                        </a:rPr>
                        <a:t>Applies to (Relevant to):</a:t>
                      </a:r>
                      <a:endParaRPr lang="en-US" sz="18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r>
                        <a:rPr lang="en-US" sz="1300">
                          <a:effectLst/>
                        </a:rPr>
                        <a:t>School Safety and Security Coordinators (SSSC or coordinator) and School Administrators. It is the chief school administrator (i.e. superintendent in public school or career / technical school, executive director of IU, or CEO of charter school) who appoints the SSSC.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300">
                          <a:effectLst/>
                        </a:rPr>
                        <a:t>This section applies to school employees and the school safety and security coordinator and/or administrator who oversees training of employees.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300">
                          <a:effectLst/>
                        </a:rPr>
                        <a:t>This Article applies to the same chief school administrator (responsible for managing school safety) and provides important guidelines, powers and duties for school security personnel (i.e. school police officer, school resource officers, school security guards, etc.).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3417574"/>
                  </a:ext>
                </a:extLst>
              </a:tr>
              <a:tr h="1324072">
                <a:tc>
                  <a:txBody>
                    <a:bodyPr/>
                    <a:lstStyle/>
                    <a:p>
                      <a:r>
                        <a:rPr lang="en-US" sz="1800">
                          <a:solidFill>
                            <a:srgbClr val="000000"/>
                          </a:solidFill>
                          <a:effectLst/>
                        </a:rPr>
                        <a:t>Purpose (What it does):</a:t>
                      </a:r>
                      <a:endParaRPr lang="en-US" sz="18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r>
                        <a:rPr lang="en-US" sz="1300">
                          <a:effectLst/>
                        </a:rPr>
                        <a:t>This section outlines the requirements for appointing a SSSC within a school entity and </a:t>
                      </a:r>
                      <a:r>
                        <a:rPr lang="en-US" sz="1300" b="1">
                          <a:effectLst/>
                          <a:highlight>
                            <a:srgbClr val="FFFF00"/>
                          </a:highlight>
                        </a:rPr>
                        <a:t>describes the duties that the SSSC is legally responsible for.</a:t>
                      </a:r>
                      <a:r>
                        <a:rPr lang="en-US" sz="1300">
                          <a:effectLst/>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300">
                          <a:effectLst/>
                        </a:rPr>
                        <a:t>This section </a:t>
                      </a:r>
                      <a:r>
                        <a:rPr lang="en-US" sz="1300" b="1">
                          <a:effectLst/>
                          <a:highlight>
                            <a:srgbClr val="FFFF00"/>
                          </a:highlight>
                        </a:rPr>
                        <a:t>mandates training on school safety and security </a:t>
                      </a:r>
                      <a:r>
                        <a:rPr lang="en-US" sz="1300">
                          <a:effectLst/>
                        </a:rPr>
                        <a:t>for employees of school entities. It aims to ensure that school employees are well-equipped and regularly trained in various aspects of school safety and security, adapting to the specific needs and circumstances of their school entity.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300">
                          <a:effectLst/>
                        </a:rPr>
                        <a:t>This section provides key definitions for the various terms related to school safety and security personnel. This section is integral in setting the framework for understanding </a:t>
                      </a:r>
                      <a:r>
                        <a:rPr lang="en-US" sz="1300" b="1">
                          <a:effectLst/>
                          <a:highlight>
                            <a:srgbClr val="FFFF00"/>
                          </a:highlight>
                        </a:rPr>
                        <a:t>roles and responsibilities</a:t>
                      </a:r>
                      <a:r>
                        <a:rPr lang="en-US" sz="1300" b="1">
                          <a:effectLst/>
                        </a:rPr>
                        <a:t> </a:t>
                      </a:r>
                      <a:r>
                        <a:rPr lang="en-US" sz="1300">
                          <a:effectLst/>
                        </a:rPr>
                        <a:t>of school security personnel within Pennsylvania's educational institutions.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5300824"/>
                  </a:ext>
                </a:extLst>
              </a:tr>
              <a:tr h="2790010">
                <a:tc>
                  <a:txBody>
                    <a:bodyPr/>
                    <a:lstStyle/>
                    <a:p>
                      <a:r>
                        <a:rPr lang="en-US" sz="1800">
                          <a:solidFill>
                            <a:srgbClr val="000000"/>
                          </a:solidFill>
                          <a:effectLst/>
                        </a:rPr>
                        <a:t>Permits (or Requires): </a:t>
                      </a:r>
                      <a:endParaRPr lang="en-US" sz="18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r>
                        <a:rPr lang="en-US" sz="1300">
                          <a:effectLst/>
                        </a:rPr>
                        <a:t>Requires that the SSSC </a:t>
                      </a:r>
                      <a:r>
                        <a:rPr lang="en-US" sz="1300" b="1">
                          <a:effectLst/>
                          <a:highlight>
                            <a:srgbClr val="FFFF00"/>
                          </a:highlight>
                        </a:rPr>
                        <a:t>oversees school police officers, resource officers, security guards, and safety policies,</a:t>
                      </a:r>
                      <a:r>
                        <a:rPr lang="en-US" sz="1300">
                          <a:effectLst/>
                        </a:rPr>
                        <a:t> reporting directly to the chief school administrator.</a:t>
                      </a:r>
                    </a:p>
                    <a:p>
                      <a:r>
                        <a:rPr lang="en-US" sz="1300" b="1">
                          <a:effectLst/>
                          <a:highlight>
                            <a:srgbClr val="FFFF00"/>
                          </a:highlight>
                        </a:rPr>
                        <a:t>Also requires</a:t>
                      </a:r>
                      <a:r>
                        <a:rPr lang="en-US" sz="1300" b="1">
                          <a:effectLst/>
                        </a:rPr>
                        <a:t> </a:t>
                      </a:r>
                      <a:r>
                        <a:rPr lang="en-US" sz="1300">
                          <a:effectLst/>
                        </a:rPr>
                        <a:t>that SSSC review safety policies, coordinate training for safety and emergency procedures, oversee security assessments, liaise with various agencies on safety matters, report annually to the school board, and coordinate tours of the school for law enforcement and first responders. Also notes their training requirements.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300">
                          <a:effectLst/>
                        </a:rPr>
                        <a:t>School entities must provide two hours of training annually for their employees on a range of subjects based on the needs of the school entity. The topics include: situational awareness, trauma-informed approaches, behavioral health, suicide and bullying awareness, and substance use awareness. </a:t>
                      </a:r>
                    </a:p>
                    <a:p>
                      <a:r>
                        <a:rPr lang="en-US" sz="1300">
                          <a:effectLst/>
                        </a:rPr>
                        <a:t>School entities must provide one hour of training annually specifically on emergency training drills (e.g., for fire, natural disasters, active shooters, hostage situations, and bomb threats) and the identification of student behaviors indicating potential threats are required annually.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300">
                          <a:effectLst/>
                        </a:rPr>
                        <a:t>It provides multiple definitions, but some of the most salient of these are: </a:t>
                      </a:r>
                    </a:p>
                    <a:p>
                      <a:pPr marL="285750" indent="-285750">
                        <a:buFont typeface="Arial"/>
                        <a:buChar char="•"/>
                      </a:pPr>
                      <a:r>
                        <a:rPr lang="en-US" sz="1300" u="sng">
                          <a:effectLst/>
                        </a:rPr>
                        <a:t>School Police Officer</a:t>
                      </a:r>
                      <a:r>
                        <a:rPr lang="en-US" sz="1300">
                          <a:effectLst/>
                        </a:rPr>
                        <a:t>: </a:t>
                      </a:r>
                    </a:p>
                    <a:p>
                      <a:pPr marL="285750" lvl="0" indent="-285750">
                        <a:buFont typeface="Arial"/>
                        <a:buChar char="•"/>
                      </a:pPr>
                      <a:r>
                        <a:rPr lang="en-US" sz="1300" u="sng">
                          <a:effectLst/>
                        </a:rPr>
                        <a:t>School Resource Officer</a:t>
                      </a:r>
                      <a:r>
                        <a:rPr lang="en-US" sz="1300">
                          <a:effectLst/>
                        </a:rPr>
                        <a:t>: </a:t>
                      </a:r>
                      <a:endParaRPr lang="en-US"/>
                    </a:p>
                    <a:p>
                      <a:pPr marL="285750" lvl="0" indent="-285750">
                        <a:buFont typeface="Arial"/>
                        <a:buChar char="•"/>
                      </a:pPr>
                      <a:r>
                        <a:rPr lang="en-US" sz="1300" u="sng">
                          <a:effectLst/>
                        </a:rPr>
                        <a:t>School Security Guard</a:t>
                      </a:r>
                      <a:r>
                        <a:rPr lang="en-US" sz="1300">
                          <a:effectLst/>
                        </a:rPr>
                        <a:t>:</a:t>
                      </a:r>
                    </a:p>
                    <a:p>
                      <a:pPr>
                        <a:lnSpc>
                          <a:spcPct val="107000"/>
                        </a:lnSpc>
                      </a:pPr>
                      <a:endParaRPr lang="en-US" sz="1300">
                        <a:effectLst/>
                        <a:hlinkClick r:id="rId6" invalidUrl="http://"/>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8408901"/>
                  </a:ext>
                </a:extLst>
              </a:tr>
            </a:tbl>
          </a:graphicData>
        </a:graphic>
      </p:graphicFrame>
    </p:spTree>
    <p:extLst>
      <p:ext uri="{BB962C8B-B14F-4D97-AF65-F5344CB8AC3E}">
        <p14:creationId xmlns:p14="http://schemas.microsoft.com/office/powerpoint/2010/main" val="3288998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8" name="Rectangle 2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356;g2ac08e1b665_0_0">
            <a:extLst>
              <a:ext uri="{FF2B5EF4-FFF2-40B4-BE49-F238E27FC236}">
                <a16:creationId xmlns:a16="http://schemas.microsoft.com/office/drawing/2014/main" id="{2DE6991A-CC6C-68E3-FD2F-22B12A99D894}"/>
              </a:ext>
            </a:extLst>
          </p:cNvPr>
          <p:cNvSpPr txBox="1">
            <a:spLocks noGrp="1"/>
          </p:cNvSpPr>
          <p:nvPr>
            <p:ph type="title"/>
          </p:nvPr>
        </p:nvSpPr>
        <p:spPr>
          <a:xfrm>
            <a:off x="1043631" y="809898"/>
            <a:ext cx="9942716" cy="1554480"/>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4800" b="1">
                <a:latin typeface="Arial"/>
              </a:rPr>
              <a:t>LEADERSHIP</a:t>
            </a:r>
            <a:endParaRPr lang="en-US" sz="4800">
              <a:latin typeface="Arial"/>
            </a:endParaRPr>
          </a:p>
        </p:txBody>
      </p:sp>
      <p:sp>
        <p:nvSpPr>
          <p:cNvPr id="7" name="Google Shape;357;g2ac08e1b665_0_0">
            <a:extLst>
              <a:ext uri="{FF2B5EF4-FFF2-40B4-BE49-F238E27FC236}">
                <a16:creationId xmlns:a16="http://schemas.microsoft.com/office/drawing/2014/main" id="{06C108FD-FF52-EFB7-CC54-7DA0B136E15C}"/>
              </a:ext>
            </a:extLst>
          </p:cNvPr>
          <p:cNvSpPr txBox="1">
            <a:spLocks noGrp="1"/>
          </p:cNvSpPr>
          <p:nvPr>
            <p:ph type="body" idx="1"/>
          </p:nvPr>
        </p:nvSpPr>
        <p:spPr>
          <a:xfrm>
            <a:off x="1045028" y="3017522"/>
            <a:ext cx="9941319" cy="3124658"/>
          </a:xfrm>
          <a:prstGeom prst="rect">
            <a:avLst/>
          </a:prstGeom>
        </p:spPr>
        <p:txBody>
          <a:bodyPr spcFirstLastPara="1" lIns="91425" tIns="45700" rIns="91425" bIns="45700" anchor="ctr" anchorCtr="0">
            <a:normAutofit/>
          </a:bodyPr>
          <a:lstStyle/>
          <a:p>
            <a:pPr marL="0" indent="0">
              <a:spcBef>
                <a:spcPts val="0"/>
              </a:spcBef>
              <a:buSzPts val="770"/>
              <a:buNone/>
            </a:pPr>
            <a:r>
              <a:rPr lang="en-US">
                <a:latin typeface="Arial"/>
                <a:ea typeface="Montserrat"/>
                <a:cs typeface="Arial"/>
                <a:sym typeface="Montserrat"/>
              </a:rPr>
              <a:t>Per </a:t>
            </a:r>
            <a:r>
              <a:rPr lang="en-US">
                <a:latin typeface="Arial"/>
                <a:ea typeface="Montserrat"/>
                <a:cs typeface="Arial"/>
                <a:sym typeface="Montserrat"/>
                <a:hlinkClick r:id="rId3">
                  <a:extLst>
                    <a:ext uri="{A12FA001-AC4F-418D-AE19-62706E023703}">
                      <ahyp:hlinkClr xmlns:ahyp="http://schemas.microsoft.com/office/drawing/2018/hyperlinkcolor" val="tx"/>
                    </a:ext>
                  </a:extLst>
                </a:hlinkClick>
              </a:rPr>
              <a:t>Section 1309-B of </a:t>
            </a:r>
            <a:r>
              <a:rPr lang="en-US">
                <a:latin typeface="Arial"/>
                <a:ea typeface="Montserrat"/>
                <a:cs typeface="Arial"/>
                <a:sym typeface="Montserrat"/>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the</a:t>
            </a:r>
            <a:r>
              <a:rPr lang="en-US">
                <a:latin typeface="Arial"/>
                <a:ea typeface="Montserrat"/>
                <a:cs typeface="Arial"/>
                <a:sym typeface="Montserrat"/>
                <a:hlinkClick r:id="rId3">
                  <a:extLst>
                    <a:ext uri="{A12FA001-AC4F-418D-AE19-62706E023703}">
                      <ahyp:hlinkClr xmlns:ahyp="http://schemas.microsoft.com/office/drawing/2018/hyperlinkcolor" val="tx"/>
                    </a:ext>
                  </a:extLst>
                </a:hlinkClick>
              </a:rPr>
              <a:t> PA Public School Code of 1949</a:t>
            </a:r>
            <a:r>
              <a:rPr lang="en-US">
                <a:latin typeface="Arial"/>
                <a:ea typeface="Montserrat"/>
                <a:cs typeface="Arial"/>
                <a:sym typeface="Montserrat"/>
              </a:rPr>
              <a:t>, coordinators are required to </a:t>
            </a:r>
            <a:r>
              <a:rPr lang="en-US">
                <a:highlight>
                  <a:srgbClr val="FFFF00"/>
                </a:highlight>
                <a:latin typeface="Arial"/>
                <a:ea typeface="Montserrat"/>
                <a:cs typeface="Arial"/>
                <a:sym typeface="Montserrat"/>
              </a:rPr>
              <a:t>oversee</a:t>
            </a:r>
            <a:r>
              <a:rPr lang="en-US">
                <a:latin typeface="Arial"/>
                <a:ea typeface="Montserrat"/>
                <a:cs typeface="Arial"/>
                <a:sym typeface="Montserrat"/>
              </a:rPr>
              <a:t> all school police officers, school resource officers, school security guards and policies and procedures in the school entity and report directly to the chief school administrator. </a:t>
            </a:r>
            <a:endParaRPr lang="en-US">
              <a:latin typeface="Arial"/>
              <a:cs typeface="Arial"/>
            </a:endParaRPr>
          </a:p>
          <a:p>
            <a:pPr marL="457200" lvl="1" indent="0" rtl="0">
              <a:spcBef>
                <a:spcPts val="500"/>
              </a:spcBef>
              <a:spcAft>
                <a:spcPts val="0"/>
              </a:spcAft>
              <a:buClr>
                <a:schemeClr val="dk1"/>
              </a:buClr>
              <a:buSzPct val="100000"/>
              <a:buNone/>
            </a:pPr>
            <a:endParaRPr lang="en-US">
              <a:latin typeface="Arial"/>
              <a:cs typeface="Arial"/>
            </a:endParaRPr>
          </a:p>
        </p:txBody>
      </p:sp>
      <p:cxnSp>
        <p:nvCxnSpPr>
          <p:cNvPr id="25" name="Straight Connector 24">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Google Shape;358;g2ac08e1b665_0_0" descr="Image result for pa commission on crime and delinquency logo">
            <a:extLst>
              <a:ext uri="{FF2B5EF4-FFF2-40B4-BE49-F238E27FC236}">
                <a16:creationId xmlns:a16="http://schemas.microsoft.com/office/drawing/2014/main" id="{A91C337D-D48D-34D0-DF65-723A34E5B70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2273220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useBgFill="1">
        <p:nvSpPr>
          <p:cNvPr id="386" name="Rectangle 385">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8" name="Google Shape;348;p34"/>
          <p:cNvSpPr txBox="1">
            <a:spLocks noGrp="1"/>
          </p:cNvSpPr>
          <p:nvPr>
            <p:ph type="title"/>
          </p:nvPr>
        </p:nvSpPr>
        <p:spPr>
          <a:xfrm>
            <a:off x="838200" y="365125"/>
            <a:ext cx="5387502" cy="1325563"/>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ct val="100000"/>
              <a:buFont typeface="Calibri"/>
              <a:buNone/>
            </a:pPr>
            <a:r>
              <a:rPr lang="en-US" b="1">
                <a:latin typeface="Arial"/>
              </a:rPr>
              <a:t>LEADERSHIP</a:t>
            </a:r>
            <a:endParaRPr lang="en-US">
              <a:latin typeface="Arial"/>
            </a:endParaRPr>
          </a:p>
        </p:txBody>
      </p:sp>
      <p:sp>
        <p:nvSpPr>
          <p:cNvPr id="349" name="Google Shape;349;p34"/>
          <p:cNvSpPr txBox="1">
            <a:spLocks noGrp="1"/>
          </p:cNvSpPr>
          <p:nvPr>
            <p:ph type="body" idx="1"/>
          </p:nvPr>
        </p:nvSpPr>
        <p:spPr>
          <a:xfrm>
            <a:off x="633760" y="1825625"/>
            <a:ext cx="5851877" cy="4351338"/>
          </a:xfrm>
          <a:prstGeom prst="rect">
            <a:avLst/>
          </a:prstGeom>
        </p:spPr>
        <p:txBody>
          <a:bodyPr spcFirstLastPara="1" lIns="91425" tIns="45700" rIns="91425" bIns="45700" anchorCtr="0">
            <a:normAutofit/>
          </a:bodyPr>
          <a:lstStyle/>
          <a:p>
            <a:pPr marL="235585" marR="1062355" indent="0">
              <a:spcBef>
                <a:spcPts val="718"/>
              </a:spcBef>
              <a:buSzPts val="1100"/>
              <a:buNone/>
            </a:pPr>
            <a:r>
              <a:rPr lang="en-US" sz="2000" b="1">
                <a:latin typeface="Arial"/>
                <a:ea typeface="Arial"/>
                <a:cs typeface="Arial"/>
                <a:sym typeface="Arial"/>
              </a:rPr>
              <a:t>IMPORTANT PRACTICES:</a:t>
            </a:r>
            <a:endParaRPr lang="en-US" sz="2000" b="1">
              <a:latin typeface="Arial"/>
              <a:ea typeface="Arial"/>
              <a:cs typeface="Arial"/>
            </a:endParaRPr>
          </a:p>
          <a:p>
            <a:pPr marL="235585" marR="1062355" indent="0">
              <a:spcBef>
                <a:spcPts val="0"/>
              </a:spcBef>
              <a:buSzPts val="1100"/>
              <a:buNone/>
            </a:pPr>
            <a:endParaRPr lang="en-US" sz="2000" b="1">
              <a:latin typeface="Arial"/>
              <a:ea typeface="Arial"/>
              <a:cs typeface="Arial"/>
            </a:endParaRPr>
          </a:p>
          <a:p>
            <a:pPr marR="1062355" indent="0">
              <a:spcBef>
                <a:spcPts val="718"/>
              </a:spcBef>
              <a:buNone/>
            </a:pPr>
            <a:r>
              <a:rPr lang="en-US" sz="2000" b="1">
                <a:latin typeface="Arial"/>
                <a:ea typeface="Arial"/>
                <a:cs typeface="Arial"/>
                <a:sym typeface="Arial"/>
              </a:rPr>
              <a:t>Working with </a:t>
            </a:r>
            <a:r>
              <a:rPr lang="en-US" sz="2000" b="1">
                <a:highlight>
                  <a:srgbClr val="FFFF00"/>
                </a:highlight>
                <a:latin typeface="Arial"/>
                <a:ea typeface="Arial"/>
                <a:cs typeface="Arial"/>
                <a:sym typeface="Arial"/>
              </a:rPr>
              <a:t>key stakeholders</a:t>
            </a:r>
            <a:r>
              <a:rPr lang="en-US" sz="2000" b="1">
                <a:latin typeface="Arial"/>
                <a:ea typeface="Arial"/>
                <a:cs typeface="Arial"/>
                <a:sym typeface="Arial"/>
              </a:rPr>
              <a:t> to establish policy and procedures:</a:t>
            </a:r>
            <a:endParaRPr lang="en-US" sz="2000" b="1">
              <a:latin typeface="Arial"/>
              <a:ea typeface="Arial"/>
              <a:cs typeface="Arial"/>
            </a:endParaRPr>
          </a:p>
          <a:p>
            <a:pPr marL="800100" marR="1062355">
              <a:spcBef>
                <a:spcPts val="718"/>
              </a:spcBef>
            </a:pPr>
            <a:r>
              <a:rPr lang="en-US" sz="2000">
                <a:latin typeface="Arial"/>
                <a:ea typeface="Arial"/>
                <a:cs typeface="Arial"/>
                <a:sym typeface="Arial"/>
              </a:rPr>
              <a:t>Who are the key </a:t>
            </a:r>
            <a:r>
              <a:rPr lang="en-US" sz="2000">
                <a:latin typeface="Arial"/>
                <a:cs typeface="Arial"/>
                <a:sym typeface="Arial"/>
              </a:rPr>
              <a:t>stakeholders</a:t>
            </a:r>
            <a:r>
              <a:rPr lang="en-US" sz="2000">
                <a:latin typeface="Arial"/>
                <a:ea typeface="Arial"/>
                <a:cs typeface="Arial"/>
                <a:sym typeface="Arial"/>
              </a:rPr>
              <a:t>?</a:t>
            </a:r>
            <a:endParaRPr lang="en-US" sz="2000">
              <a:latin typeface="Arial"/>
              <a:ea typeface="Arial"/>
              <a:cs typeface="Arial"/>
            </a:endParaRPr>
          </a:p>
          <a:p>
            <a:pPr marL="800100" marR="1062355" lvl="0">
              <a:spcBef>
                <a:spcPts val="718"/>
              </a:spcBef>
              <a:spcAft>
                <a:spcPts val="0"/>
              </a:spcAft>
            </a:pPr>
            <a:r>
              <a:rPr lang="en-US" sz="2000">
                <a:latin typeface="Arial"/>
                <a:ea typeface="Arial"/>
                <a:cs typeface="Arial"/>
                <a:sym typeface="Arial"/>
              </a:rPr>
              <a:t>Why is having a broad range of stakeholders important?</a:t>
            </a:r>
            <a:endParaRPr lang="en-US" sz="2000">
              <a:latin typeface="Arial"/>
              <a:ea typeface="Arial"/>
              <a:cs typeface="Arial"/>
            </a:endParaRPr>
          </a:p>
          <a:p>
            <a:pPr marR="1062355" indent="0">
              <a:spcBef>
                <a:spcPts val="0"/>
              </a:spcBef>
              <a:buNone/>
            </a:pPr>
            <a:endParaRPr lang="en-US" sz="2000">
              <a:latin typeface="Arial"/>
              <a:cs typeface="Arial"/>
            </a:endParaRPr>
          </a:p>
          <a:p>
            <a:pPr marR="1062355" indent="0">
              <a:spcBef>
                <a:spcPts val="718"/>
              </a:spcBef>
              <a:buNone/>
            </a:pPr>
            <a:r>
              <a:rPr lang="en-US" sz="2000" b="1">
                <a:latin typeface="Arial"/>
                <a:cs typeface="Arial"/>
                <a:sym typeface="Arial"/>
              </a:rPr>
              <a:t>Establishing and maintaining </a:t>
            </a:r>
            <a:r>
              <a:rPr lang="en-US" sz="2000" b="1">
                <a:highlight>
                  <a:srgbClr val="FFFF00"/>
                </a:highlight>
                <a:latin typeface="Arial"/>
                <a:cs typeface="Arial"/>
                <a:sym typeface="Arial"/>
              </a:rPr>
              <a:t>clear goals</a:t>
            </a:r>
            <a:r>
              <a:rPr lang="en-US" sz="2000" b="1">
                <a:latin typeface="Arial"/>
                <a:cs typeface="Arial"/>
                <a:sym typeface="Arial"/>
              </a:rPr>
              <a:t> when </a:t>
            </a:r>
            <a:r>
              <a:rPr lang="en-US" sz="2000" b="1">
                <a:highlight>
                  <a:srgbClr val="FFFF00"/>
                </a:highlight>
                <a:latin typeface="Arial"/>
                <a:cs typeface="Arial"/>
                <a:sym typeface="Arial"/>
              </a:rPr>
              <a:t>planning:</a:t>
            </a:r>
            <a:endParaRPr lang="en-US" sz="2000" b="1">
              <a:highlight>
                <a:srgbClr val="FFFF00"/>
              </a:highlight>
              <a:latin typeface="Arial"/>
              <a:cs typeface="Arial"/>
            </a:endParaRPr>
          </a:p>
          <a:p>
            <a:pPr marL="800100" marR="1062355">
              <a:spcBef>
                <a:spcPts val="718"/>
              </a:spcBef>
            </a:pPr>
            <a:r>
              <a:rPr lang="en-US" sz="2000">
                <a:latin typeface="Arial"/>
                <a:cs typeface="Arial"/>
                <a:sym typeface="Arial"/>
              </a:rPr>
              <a:t>Alignment of goals</a:t>
            </a:r>
            <a:endParaRPr lang="en-US" sz="2000">
              <a:latin typeface="Arial"/>
              <a:cs typeface="Arial"/>
            </a:endParaRPr>
          </a:p>
          <a:p>
            <a:pPr marL="800100" marR="1062355">
              <a:spcBef>
                <a:spcPts val="718"/>
              </a:spcBef>
            </a:pPr>
            <a:r>
              <a:rPr lang="en-US" sz="2000">
                <a:latin typeface="Arial"/>
                <a:cs typeface="Arial"/>
                <a:sym typeface="Arial"/>
              </a:rPr>
              <a:t>Setting clear goals</a:t>
            </a:r>
            <a:endParaRPr lang="en-US" sz="2000">
              <a:latin typeface="Arial"/>
              <a:cs typeface="Arial"/>
            </a:endParaRPr>
          </a:p>
          <a:p>
            <a:pPr marL="235585" marR="1202690" lvl="0" indent="0" rtl="0">
              <a:spcBef>
                <a:spcPts val="106"/>
              </a:spcBef>
              <a:spcAft>
                <a:spcPts val="0"/>
              </a:spcAft>
              <a:buSzPts val="1100"/>
              <a:buNone/>
            </a:pPr>
            <a:endParaRPr lang="en-US" sz="1800"/>
          </a:p>
        </p:txBody>
      </p:sp>
      <p:pic>
        <p:nvPicPr>
          <p:cNvPr id="351" name="Picture 350" descr="Colourful carved figures of humans">
            <a:extLst>
              <a:ext uri="{FF2B5EF4-FFF2-40B4-BE49-F238E27FC236}">
                <a16:creationId xmlns:a16="http://schemas.microsoft.com/office/drawing/2014/main" id="{10ABCE48-E590-316F-CB9E-EC18FF2843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388"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0"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Google Shape;358;g2ac08e1b665_0_0" descr="Image result for pa commission on crime and delinquency logo">
            <a:extLst>
              <a:ext uri="{FF2B5EF4-FFF2-40B4-BE49-F238E27FC236}">
                <a16:creationId xmlns:a16="http://schemas.microsoft.com/office/drawing/2014/main" id="{6F9B1F08-3F05-F519-0B9C-47E090A8888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useBgFill="1">
        <p:nvSpPr>
          <p:cNvPr id="377" name="Rectangle 376">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Google Shape;356;g2ac08e1b665_0_0"/>
          <p:cNvSpPr txBox="1">
            <a:spLocks noGrp="1"/>
          </p:cNvSpPr>
          <p:nvPr>
            <p:ph type="title"/>
          </p:nvPr>
        </p:nvSpPr>
        <p:spPr>
          <a:xfrm>
            <a:off x="1045028" y="1336329"/>
            <a:ext cx="3892732" cy="4382588"/>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4200" b="1">
                <a:latin typeface="Arial"/>
              </a:rPr>
              <a:t>LEADERSHIP</a:t>
            </a:r>
            <a:endParaRPr lang="en-US" sz="4200">
              <a:latin typeface="Arial"/>
            </a:endParaRPr>
          </a:p>
        </p:txBody>
      </p:sp>
      <p:grpSp>
        <p:nvGrpSpPr>
          <p:cNvPr id="379" name="Group 37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380" name="Rectangle 37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4" name="Rectangle 38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Google Shape;357;g2ac08e1b665_0_0"/>
          <p:cNvSpPr txBox="1">
            <a:spLocks noGrp="1"/>
          </p:cNvSpPr>
          <p:nvPr>
            <p:ph type="body" idx="1"/>
          </p:nvPr>
        </p:nvSpPr>
        <p:spPr>
          <a:xfrm>
            <a:off x="5347483" y="982341"/>
            <a:ext cx="6009366" cy="4736576"/>
          </a:xfrm>
          <a:prstGeom prst="rect">
            <a:avLst/>
          </a:prstGeom>
        </p:spPr>
        <p:txBody>
          <a:bodyPr spcFirstLastPara="1" lIns="91425" tIns="45700" rIns="91425" bIns="45700" anchor="ctr" anchorCtr="0">
            <a:normAutofit/>
          </a:bodyPr>
          <a:lstStyle/>
          <a:p>
            <a:pPr marR="648970" indent="0">
              <a:spcBef>
                <a:spcPts val="202"/>
              </a:spcBef>
              <a:buNone/>
            </a:pPr>
            <a:r>
              <a:rPr lang="en-US" sz="2400" b="1">
                <a:latin typeface="Arial"/>
                <a:ea typeface="Arial"/>
                <a:cs typeface="Arial"/>
                <a:sym typeface="Arial"/>
              </a:rPr>
              <a:t>Role of </a:t>
            </a:r>
            <a:r>
              <a:rPr lang="en-US" sz="2400" b="1">
                <a:highlight>
                  <a:srgbClr val="FFFF00"/>
                </a:highlight>
                <a:latin typeface="Arial"/>
                <a:ea typeface="Arial"/>
                <a:cs typeface="Arial"/>
                <a:sym typeface="Arial"/>
              </a:rPr>
              <a:t>communication </a:t>
            </a:r>
            <a:r>
              <a:rPr lang="en-US" sz="2400" b="1">
                <a:latin typeface="Arial"/>
                <a:ea typeface="Arial"/>
                <a:cs typeface="Arial"/>
                <a:sym typeface="Arial"/>
              </a:rPr>
              <a:t>when planning:</a:t>
            </a:r>
            <a:r>
              <a:rPr lang="en-US" sz="2400">
                <a:latin typeface="Arial"/>
                <a:ea typeface="Arial"/>
                <a:cs typeface="Arial"/>
                <a:sym typeface="Arial"/>
              </a:rPr>
              <a:t> </a:t>
            </a:r>
            <a:endParaRPr lang="en-US" sz="2400">
              <a:latin typeface="Arial"/>
              <a:ea typeface="Arial"/>
              <a:cs typeface="Arial"/>
            </a:endParaRPr>
          </a:p>
          <a:p>
            <a:pPr marL="800100" marR="648970" lvl="0" rtl="0">
              <a:spcBef>
                <a:spcPts val="202"/>
              </a:spcBef>
              <a:spcAft>
                <a:spcPts val="0"/>
              </a:spcAft>
            </a:pPr>
            <a:endParaRPr lang="en-US" sz="2400">
              <a:latin typeface="Arial"/>
              <a:ea typeface="Arial"/>
              <a:cs typeface="Arial"/>
            </a:endParaRPr>
          </a:p>
          <a:p>
            <a:pPr marR="648970" lvl="1" indent="-349250">
              <a:spcBef>
                <a:spcPts val="202"/>
              </a:spcBef>
              <a:buSzPts val="1904"/>
              <a:buFont typeface="Arial" panose="05000000000000000000" pitchFamily="2" charset="2"/>
              <a:buChar char="•"/>
            </a:pPr>
            <a:r>
              <a:rPr lang="en-US">
                <a:latin typeface="Arial"/>
                <a:ea typeface="Arial"/>
                <a:cs typeface="Arial"/>
                <a:sym typeface="Arial"/>
              </a:rPr>
              <a:t>Ensure school staff are </a:t>
            </a:r>
            <a:r>
              <a:rPr lang="en-US" b="1">
                <a:highlight>
                  <a:srgbClr val="FFFF00"/>
                </a:highlight>
                <a:latin typeface="Arial"/>
                <a:ea typeface="Arial"/>
                <a:cs typeface="Arial"/>
                <a:sym typeface="Arial"/>
              </a:rPr>
              <a:t>aware</a:t>
            </a:r>
            <a:r>
              <a:rPr lang="en-US">
                <a:latin typeface="Arial"/>
                <a:ea typeface="Arial"/>
                <a:cs typeface="Arial"/>
                <a:sym typeface="Arial"/>
              </a:rPr>
              <a:t> of the most current theories and practices regarding school safety.</a:t>
            </a:r>
            <a:endParaRPr lang="en-US">
              <a:latin typeface="Arial"/>
              <a:ea typeface="Arial"/>
              <a:cs typeface="Arial"/>
            </a:endParaRPr>
          </a:p>
          <a:p>
            <a:pPr marL="564515" marR="648970" lvl="1" indent="0" rtl="0">
              <a:spcBef>
                <a:spcPts val="202"/>
              </a:spcBef>
              <a:spcAft>
                <a:spcPts val="0"/>
              </a:spcAft>
              <a:buSzPts val="1904"/>
              <a:buNone/>
            </a:pPr>
            <a:endParaRPr lang="en-US">
              <a:latin typeface="Arial"/>
              <a:ea typeface="Arial"/>
              <a:cs typeface="Arial"/>
            </a:endParaRPr>
          </a:p>
          <a:p>
            <a:pPr marR="648970" lvl="1" indent="-349250">
              <a:spcBef>
                <a:spcPts val="0"/>
              </a:spcBef>
              <a:buSzPts val="1904"/>
              <a:buFont typeface="Arial" panose="05000000000000000000" pitchFamily="2" charset="2"/>
              <a:buChar char="•"/>
            </a:pPr>
            <a:r>
              <a:rPr lang="en-US">
                <a:latin typeface="Arial"/>
                <a:ea typeface="Arial"/>
                <a:cs typeface="Arial"/>
                <a:sym typeface="Arial"/>
              </a:rPr>
              <a:t>Ensure that discussion of </a:t>
            </a:r>
            <a:r>
              <a:rPr lang="en-US" b="1">
                <a:highlight>
                  <a:srgbClr val="FFFF00"/>
                </a:highlight>
                <a:latin typeface="Arial"/>
                <a:ea typeface="Arial"/>
                <a:cs typeface="Arial"/>
                <a:sym typeface="Arial"/>
              </a:rPr>
              <a:t>school safety</a:t>
            </a:r>
            <a:r>
              <a:rPr lang="en-US">
                <a:latin typeface="Arial"/>
                <a:ea typeface="Arial"/>
                <a:cs typeface="Arial"/>
                <a:sym typeface="Arial"/>
              </a:rPr>
              <a:t> theories, practices and policies are a </a:t>
            </a:r>
            <a:r>
              <a:rPr lang="en-US" b="1">
                <a:highlight>
                  <a:srgbClr val="FFFF00"/>
                </a:highlight>
                <a:latin typeface="Arial"/>
                <a:ea typeface="Arial"/>
                <a:cs typeface="Arial"/>
                <a:sym typeface="Arial"/>
              </a:rPr>
              <a:t>regular aspect of the school’s culture</a:t>
            </a:r>
            <a:r>
              <a:rPr lang="en-US">
                <a:highlight>
                  <a:srgbClr val="FFFF00"/>
                </a:highlight>
                <a:latin typeface="Arial"/>
                <a:ea typeface="Arial"/>
                <a:cs typeface="Arial"/>
                <a:sym typeface="Arial"/>
              </a:rPr>
              <a:t>.</a:t>
            </a:r>
            <a:endParaRPr lang="en-US">
              <a:highlight>
                <a:srgbClr val="FFFF00"/>
              </a:highlight>
              <a:latin typeface="Arial"/>
              <a:ea typeface="Arial"/>
              <a:cs typeface="Arial"/>
            </a:endParaRPr>
          </a:p>
          <a:p>
            <a:pPr marL="457200" lvl="1" indent="0" rtl="0">
              <a:spcBef>
                <a:spcPts val="500"/>
              </a:spcBef>
              <a:spcAft>
                <a:spcPts val="0"/>
              </a:spcAft>
              <a:buClr>
                <a:schemeClr val="dk1"/>
              </a:buClr>
              <a:buSzPct val="100000"/>
              <a:buNone/>
            </a:pPr>
            <a:endParaRPr lang="en-US" sz="2000"/>
          </a:p>
        </p:txBody>
      </p:sp>
      <p:pic>
        <p:nvPicPr>
          <p:cNvPr id="4" name="Google Shape;358;g2ac08e1b665_0_0" descr="Image result for pa commission on crime and delinquency logo">
            <a:extLst>
              <a:ext uri="{FF2B5EF4-FFF2-40B4-BE49-F238E27FC236}">
                <a16:creationId xmlns:a16="http://schemas.microsoft.com/office/drawing/2014/main" id="{FEF8AB4A-B09C-02E3-1DC5-BAD30CEB7348}"/>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2104115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useBgFill="1">
        <p:nvSpPr>
          <p:cNvPr id="376" name="Rectangle 37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8" name="Group 377">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79" name="Rectangle 378">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2" name="Rectangle 381">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356;g2ac08e1b665_0_0">
            <a:extLst>
              <a:ext uri="{FF2B5EF4-FFF2-40B4-BE49-F238E27FC236}">
                <a16:creationId xmlns:a16="http://schemas.microsoft.com/office/drawing/2014/main" id="{96674251-DDF5-1C89-52A6-0D7D0638D01E}"/>
              </a:ext>
            </a:extLst>
          </p:cNvPr>
          <p:cNvSpPr txBox="1">
            <a:spLocks/>
          </p:cNvSpPr>
          <p:nvPr/>
        </p:nvSpPr>
        <p:spPr>
          <a:xfrm>
            <a:off x="1432648" y="322730"/>
            <a:ext cx="9700066" cy="1165411"/>
          </a:xfrm>
          <a:prstGeom prst="rect">
            <a:avLst/>
          </a:prstGeom>
        </p:spPr>
        <p:txBody>
          <a:bodyPr spcFirstLastPara="1" vert="horz" lIns="91440" tIns="45720" rIns="91440" bIns="45720" rtlCol="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ct val="0"/>
              </a:spcBef>
              <a:spcAft>
                <a:spcPts val="600"/>
              </a:spcAft>
              <a:buSzPts val="4400"/>
            </a:pPr>
            <a:r>
              <a:rPr lang="en-US" sz="5400" b="1" kern="1200">
                <a:solidFill>
                  <a:schemeClr val="tx1"/>
                </a:solidFill>
                <a:latin typeface="+mj-lt"/>
                <a:ea typeface="+mj-ea"/>
                <a:cs typeface="+mj-cs"/>
              </a:rPr>
              <a:t>LEADERSHIP</a:t>
            </a:r>
            <a:endParaRPr lang="en-US" sz="5400" kern="1200">
              <a:solidFill>
                <a:schemeClr val="tx1"/>
              </a:solidFill>
              <a:latin typeface="+mj-lt"/>
              <a:ea typeface="+mj-ea"/>
              <a:cs typeface="+mj-cs"/>
            </a:endParaRPr>
          </a:p>
        </p:txBody>
      </p:sp>
      <p:sp>
        <p:nvSpPr>
          <p:cNvPr id="357" name="Google Shape;357;g2ac08e1b665_0_0"/>
          <p:cNvSpPr txBox="1">
            <a:spLocks noGrp="1"/>
          </p:cNvSpPr>
          <p:nvPr>
            <p:ph type="body" idx="1"/>
          </p:nvPr>
        </p:nvSpPr>
        <p:spPr>
          <a:xfrm>
            <a:off x="1289304" y="1488141"/>
            <a:ext cx="9849751" cy="4446940"/>
          </a:xfrm>
          <a:prstGeom prst="rect">
            <a:avLst/>
          </a:prstGeom>
        </p:spPr>
        <p:txBody>
          <a:bodyPr spcFirstLastPara="1" vert="horz" lIns="91440" tIns="45720" rIns="91440" bIns="45720" rtlCol="0" anchor="ctr" anchorCtr="0">
            <a:normAutofit/>
          </a:bodyPr>
          <a:lstStyle/>
          <a:p>
            <a:pPr marR="455930" indent="-228600">
              <a:spcBef>
                <a:spcPts val="121"/>
              </a:spcBef>
              <a:buFont typeface="Arial" panose="020B0604020202020204" pitchFamily="34" charset="0"/>
              <a:buChar char="•"/>
            </a:pPr>
            <a:r>
              <a:rPr lang="en-US" sz="2000" b="1" kern="1200">
                <a:solidFill>
                  <a:schemeClr val="tx1"/>
                </a:solidFill>
                <a:highlight>
                  <a:srgbClr val="FFFF00"/>
                </a:highlight>
                <a:latin typeface="+mn-lt"/>
                <a:ea typeface="+mn-ea"/>
                <a:cs typeface="+mn-cs"/>
                <a:sym typeface="Arial"/>
              </a:rPr>
              <a:t>Monitoring</a:t>
            </a:r>
            <a:r>
              <a:rPr lang="en-US" sz="2000" b="1" kern="1200">
                <a:solidFill>
                  <a:schemeClr val="tx1"/>
                </a:solidFill>
                <a:latin typeface="+mn-lt"/>
                <a:ea typeface="+mn-ea"/>
                <a:cs typeface="+mn-cs"/>
                <a:sym typeface="Arial"/>
              </a:rPr>
              <a:t> the effectiveness of school practices and their impact on school culture/environments:</a:t>
            </a:r>
            <a:endParaRPr lang="en-US" sz="2000" b="1" kern="1200">
              <a:solidFill>
                <a:schemeClr val="tx1"/>
              </a:solidFill>
              <a:latin typeface="+mn-lt"/>
              <a:ea typeface="+mn-ea"/>
              <a:cs typeface="Arial"/>
            </a:endParaRPr>
          </a:p>
          <a:p>
            <a:pPr marR="455930" indent="-228600">
              <a:spcBef>
                <a:spcPts val="121"/>
              </a:spcBef>
              <a:buFont typeface="Arial" panose="020B0604020202020204" pitchFamily="34" charset="0"/>
              <a:buChar char="•"/>
            </a:pPr>
            <a:endParaRPr lang="en-US" sz="2000" b="1" kern="1200">
              <a:solidFill>
                <a:schemeClr val="tx1"/>
              </a:solidFill>
              <a:latin typeface="+mn-lt"/>
              <a:ea typeface="+mn-ea"/>
              <a:cs typeface="Arial"/>
            </a:endParaRPr>
          </a:p>
          <a:p>
            <a:pPr marL="1257300" marR="455930" lvl="1" indent="-228600">
              <a:spcBef>
                <a:spcPts val="121"/>
              </a:spcBef>
              <a:buFont typeface="Arial" panose="020B0604020202020204" pitchFamily="34" charset="0"/>
              <a:buChar char="•"/>
            </a:pPr>
            <a:r>
              <a:rPr lang="en-US" sz="2000" kern="1200">
                <a:solidFill>
                  <a:schemeClr val="tx1"/>
                </a:solidFill>
                <a:latin typeface="+mn-lt"/>
                <a:ea typeface="+mn-ea"/>
                <a:cs typeface="+mn-cs"/>
                <a:sym typeface="Arial"/>
              </a:rPr>
              <a:t>Engagement with key stakeholders</a:t>
            </a:r>
            <a:endParaRPr lang="en-US" sz="2000" kern="1200">
              <a:solidFill>
                <a:schemeClr val="tx1"/>
              </a:solidFill>
              <a:latin typeface="+mn-lt"/>
              <a:ea typeface="+mn-ea"/>
              <a:cs typeface="Arial"/>
            </a:endParaRPr>
          </a:p>
          <a:p>
            <a:pPr marR="455930" indent="-228600">
              <a:spcBef>
                <a:spcPts val="121"/>
              </a:spcBef>
              <a:buFont typeface="Arial" panose="020B0604020202020204" pitchFamily="34" charset="0"/>
              <a:buChar char="•"/>
            </a:pPr>
            <a:endParaRPr lang="en-US" sz="2000" kern="1200">
              <a:solidFill>
                <a:schemeClr val="tx1"/>
              </a:solidFill>
              <a:latin typeface="+mn-lt"/>
              <a:ea typeface="+mn-ea"/>
              <a:cs typeface="Arial"/>
            </a:endParaRPr>
          </a:p>
          <a:p>
            <a:pPr marR="610235" indent="-228600">
              <a:spcBef>
                <a:spcPts val="128"/>
              </a:spcBef>
              <a:buFont typeface="Arial" panose="020B0604020202020204" pitchFamily="34" charset="0"/>
              <a:buChar char="•"/>
            </a:pPr>
            <a:r>
              <a:rPr lang="en-US" sz="2000" b="1" kern="1200">
                <a:solidFill>
                  <a:schemeClr val="tx1"/>
                </a:solidFill>
                <a:highlight>
                  <a:srgbClr val="FFFF00"/>
                </a:highlight>
                <a:latin typeface="+mn-lt"/>
                <a:ea typeface="+mn-ea"/>
                <a:cs typeface="+mn-cs"/>
                <a:sym typeface="Arial"/>
              </a:rPr>
              <a:t>Modeling</a:t>
            </a:r>
            <a:r>
              <a:rPr lang="en-US" sz="2000" b="1" kern="1200">
                <a:solidFill>
                  <a:schemeClr val="tx1"/>
                </a:solidFill>
                <a:latin typeface="+mn-lt"/>
                <a:ea typeface="+mn-ea"/>
                <a:cs typeface="+mn-cs"/>
                <a:sym typeface="Arial"/>
              </a:rPr>
              <a:t> appropriate behaviors including strict adherence to school safety policies and procedures:</a:t>
            </a:r>
            <a:endParaRPr lang="en-US" sz="2000" b="1" kern="1200">
              <a:solidFill>
                <a:schemeClr val="tx1"/>
              </a:solidFill>
              <a:latin typeface="+mn-lt"/>
              <a:ea typeface="+mn-ea"/>
              <a:cs typeface="Arial"/>
            </a:endParaRPr>
          </a:p>
          <a:p>
            <a:pPr marR="610235" indent="-228600">
              <a:spcBef>
                <a:spcPts val="128"/>
              </a:spcBef>
              <a:buFont typeface="Arial" panose="020B0604020202020204" pitchFamily="34" charset="0"/>
              <a:buChar char="•"/>
            </a:pPr>
            <a:endParaRPr lang="en-US" sz="2000" b="1" kern="1200">
              <a:solidFill>
                <a:schemeClr val="tx1"/>
              </a:solidFill>
              <a:latin typeface="+mn-lt"/>
              <a:ea typeface="+mn-ea"/>
              <a:cs typeface="Arial"/>
            </a:endParaRPr>
          </a:p>
          <a:p>
            <a:pPr marL="1257300" marR="610235" lvl="1" indent="-228600">
              <a:spcBef>
                <a:spcPts val="128"/>
              </a:spcBef>
              <a:buFont typeface="Arial" panose="020B0604020202020204" pitchFamily="34" charset="0"/>
              <a:buChar char="•"/>
            </a:pPr>
            <a:r>
              <a:rPr lang="en-US" sz="2000" kern="1200">
                <a:solidFill>
                  <a:schemeClr val="tx1"/>
                </a:solidFill>
                <a:latin typeface="+mn-lt"/>
                <a:ea typeface="+mn-ea"/>
                <a:cs typeface="+mn-cs"/>
                <a:sym typeface="Arial"/>
              </a:rPr>
              <a:t>Model what you want to see</a:t>
            </a:r>
            <a:endParaRPr lang="en-US" sz="2000" kern="1200">
              <a:solidFill>
                <a:schemeClr val="tx1"/>
              </a:solidFill>
              <a:latin typeface="+mn-lt"/>
              <a:ea typeface="+mn-ea"/>
              <a:cs typeface="Arial"/>
            </a:endParaRPr>
          </a:p>
          <a:p>
            <a:pPr marL="457200" lvl="1" indent="-228600">
              <a:buSzPct val="100000"/>
              <a:buFont typeface="Arial" panose="020B0604020202020204" pitchFamily="34" charset="0"/>
              <a:buChar char="•"/>
            </a:pPr>
            <a:endParaRPr lang="en-US" sz="2000" kern="1200">
              <a:solidFill>
                <a:schemeClr val="tx1"/>
              </a:solidFill>
              <a:latin typeface="+mn-lt"/>
              <a:ea typeface="+mn-ea"/>
              <a:cs typeface="Arial"/>
            </a:endParaRPr>
          </a:p>
          <a:p>
            <a:pPr marL="457200" lvl="1" indent="-228600">
              <a:buSzPct val="100000"/>
              <a:buFont typeface="Arial" panose="020B0604020202020204" pitchFamily="34" charset="0"/>
              <a:buChar char="•"/>
            </a:pPr>
            <a:r>
              <a:rPr lang="en-US" sz="2000" b="1" kern="1200">
                <a:solidFill>
                  <a:schemeClr val="tx1"/>
                </a:solidFill>
                <a:highlight>
                  <a:srgbClr val="FFFF00"/>
                </a:highlight>
                <a:latin typeface="+mn-lt"/>
                <a:ea typeface="+mn-ea"/>
                <a:cs typeface="+mn-cs"/>
              </a:rPr>
              <a:t>Oversight</a:t>
            </a:r>
            <a:r>
              <a:rPr lang="en-US" sz="2000" b="1" kern="1200">
                <a:solidFill>
                  <a:schemeClr val="tx1"/>
                </a:solidFill>
                <a:latin typeface="+mn-lt"/>
                <a:ea typeface="+mn-ea"/>
                <a:cs typeface="+mn-cs"/>
              </a:rPr>
              <a:t> of School Security Personnel:</a:t>
            </a:r>
            <a:endParaRPr lang="en-US" sz="2000" b="1" kern="1200">
              <a:solidFill>
                <a:schemeClr val="tx1"/>
              </a:solidFill>
              <a:latin typeface="+mn-lt"/>
              <a:ea typeface="+mn-ea"/>
              <a:cs typeface="Arial"/>
            </a:endParaRPr>
          </a:p>
          <a:p>
            <a:pPr marL="457200" lvl="1" indent="-228600">
              <a:buFont typeface="Arial" panose="020B0604020202020204" pitchFamily="34" charset="0"/>
              <a:buChar char="•"/>
            </a:pPr>
            <a:endParaRPr lang="en-US" sz="2000" b="1" kern="1200">
              <a:solidFill>
                <a:schemeClr val="tx1"/>
              </a:solidFill>
              <a:latin typeface="+mn-lt"/>
              <a:ea typeface="+mn-ea"/>
              <a:cs typeface="Arial"/>
            </a:endParaRPr>
          </a:p>
          <a:p>
            <a:pPr marL="1257300" lvl="2" indent="-228600">
              <a:buSzPct val="100000"/>
              <a:buFont typeface="Arial" panose="020B0604020202020204" pitchFamily="34" charset="0"/>
              <a:buChar char="•"/>
            </a:pPr>
            <a:r>
              <a:rPr lang="en-US" kern="1200">
                <a:solidFill>
                  <a:schemeClr val="tx1"/>
                </a:solidFill>
                <a:latin typeface="+mn-lt"/>
                <a:ea typeface="+mn-ea"/>
                <a:cs typeface="+mn-cs"/>
              </a:rPr>
              <a:t>Know the associated laws and regulations </a:t>
            </a:r>
            <a:endParaRPr lang="en-US" kern="1200">
              <a:solidFill>
                <a:schemeClr val="tx1"/>
              </a:solidFill>
              <a:latin typeface="+mn-lt"/>
              <a:ea typeface="+mn-ea"/>
              <a:cs typeface="Arial"/>
            </a:endParaRPr>
          </a:p>
        </p:txBody>
      </p:sp>
      <p:pic>
        <p:nvPicPr>
          <p:cNvPr id="2" name="Google Shape;358;g2ac08e1b665_0_0" descr="Image result for pa commission on crime and delinquency logo">
            <a:extLst>
              <a:ext uri="{FF2B5EF4-FFF2-40B4-BE49-F238E27FC236}">
                <a16:creationId xmlns:a16="http://schemas.microsoft.com/office/drawing/2014/main" id="{E56C22FF-02D4-2A5D-F4D3-40EBCA799ECD}"/>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106077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useBgFill="1">
        <p:nvSpPr>
          <p:cNvPr id="371" name="Rectangle 370">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Google Shape;364;p35"/>
          <p:cNvSpPr txBox="1">
            <a:spLocks noGrp="1"/>
          </p:cNvSpPr>
          <p:nvPr>
            <p:ph type="title"/>
          </p:nvPr>
        </p:nvSpPr>
        <p:spPr>
          <a:xfrm>
            <a:off x="795528" y="386930"/>
            <a:ext cx="10141799" cy="1300554"/>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sz="4800" b="1">
                <a:latin typeface="Arial"/>
              </a:rPr>
              <a:t>APPROPRIATE STAFFING</a:t>
            </a:r>
            <a:endParaRPr lang="en-US" sz="4800">
              <a:latin typeface="Arial"/>
            </a:endParaRPr>
          </a:p>
        </p:txBody>
      </p:sp>
      <p:sp>
        <p:nvSpPr>
          <p:cNvPr id="373" name="Rectangle 37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Google Shape;365;p35"/>
          <p:cNvSpPr txBox="1">
            <a:spLocks noGrp="1"/>
          </p:cNvSpPr>
          <p:nvPr>
            <p:ph type="body" idx="1"/>
          </p:nvPr>
        </p:nvSpPr>
        <p:spPr>
          <a:xfrm>
            <a:off x="161972" y="1998368"/>
            <a:ext cx="11059417" cy="5127505"/>
          </a:xfrm>
          <a:prstGeom prst="rect">
            <a:avLst/>
          </a:prstGeom>
        </p:spPr>
        <p:txBody>
          <a:bodyPr spcFirstLastPara="1" lIns="91425" tIns="45700" rIns="91425" bIns="45700" anchor="ctr" anchorCtr="0">
            <a:normAutofit/>
          </a:bodyPr>
          <a:lstStyle/>
          <a:p>
            <a:pPr marL="0" indent="0" algn="ctr">
              <a:spcBef>
                <a:spcPts val="0"/>
              </a:spcBef>
              <a:buSzPts val="2400"/>
              <a:buNone/>
            </a:pPr>
            <a:r>
              <a:rPr lang="en-US" sz="2000" b="1">
                <a:effectLst/>
                <a:latin typeface="+mn-lt"/>
                <a:ea typeface="Times New Roman" panose="02020603050405020304" pitchFamily="18" charset="0"/>
                <a:cs typeface="Times New Roman"/>
              </a:rPr>
              <a:t>Ensuring Appropriate School Safety &amp; Security </a:t>
            </a:r>
            <a:r>
              <a:rPr lang="en-US" sz="2000" b="1">
                <a:effectLst/>
                <a:highlight>
                  <a:srgbClr val="FFFF00"/>
                </a:highlight>
                <a:latin typeface="+mn-lt"/>
                <a:ea typeface="Times New Roman" panose="02020603050405020304" pitchFamily="18" charset="0"/>
                <a:cs typeface="Times New Roman"/>
              </a:rPr>
              <a:t>Training</a:t>
            </a:r>
            <a:r>
              <a:rPr lang="en-US" sz="2000" b="1">
                <a:effectLst/>
                <a:latin typeface="+mn-lt"/>
                <a:ea typeface="Times New Roman" panose="02020603050405020304" pitchFamily="18" charset="0"/>
                <a:cs typeface="Times New Roman"/>
              </a:rPr>
              <a:t> for Staff</a:t>
            </a:r>
            <a:endParaRPr lang="en-US" sz="2000"/>
          </a:p>
          <a:p>
            <a:pPr marL="457200" lvl="1" indent="0">
              <a:spcBef>
                <a:spcPts val="0"/>
              </a:spcBef>
              <a:buSzPts val="2400"/>
              <a:buNone/>
            </a:pPr>
            <a:endParaRPr lang="en-US" sz="2000">
              <a:latin typeface="Arial"/>
            </a:endParaRPr>
          </a:p>
          <a:p>
            <a:pPr marL="0" indent="0">
              <a:spcBef>
                <a:spcPts val="0"/>
              </a:spcBef>
              <a:buNone/>
            </a:pPr>
            <a:r>
              <a:rPr lang="en-US" sz="2000" b="0" i="0">
                <a:solidFill>
                  <a:srgbClr val="000000"/>
                </a:solidFill>
                <a:effectLst/>
                <a:latin typeface="Arial" panose="020B0604020202020204" pitchFamily="34" charset="0"/>
                <a:cs typeface="Arial" panose="020B0604020202020204" pitchFamily="34" charset="0"/>
              </a:rPr>
              <a:t>These are the mandatory trainings required for </a:t>
            </a:r>
            <a:r>
              <a:rPr lang="en-US" sz="2000" b="0" i="0">
                <a:solidFill>
                  <a:srgbClr val="000000"/>
                </a:solidFill>
                <a:effectLst/>
                <a:highlight>
                  <a:srgbClr val="FFFF00"/>
                </a:highlight>
                <a:latin typeface="Arial" panose="020B0604020202020204" pitchFamily="34" charset="0"/>
                <a:cs typeface="Arial" panose="020B0604020202020204" pitchFamily="34" charset="0"/>
              </a:rPr>
              <a:t>various</a:t>
            </a:r>
            <a:r>
              <a:rPr lang="en-US" sz="2000" b="0" i="0">
                <a:solidFill>
                  <a:srgbClr val="000000"/>
                </a:solidFill>
                <a:effectLst/>
                <a:latin typeface="Arial" panose="020B0604020202020204" pitchFamily="34" charset="0"/>
                <a:cs typeface="Arial" panose="020B0604020202020204" pitchFamily="34" charset="0"/>
              </a:rPr>
              <a:t> school employees </a:t>
            </a:r>
            <a:r>
              <a:rPr lang="en-US" sz="2000" b="0" i="0">
                <a:solidFill>
                  <a:srgbClr val="000000"/>
                </a:solidFill>
                <a:effectLst/>
                <a:highlight>
                  <a:srgbClr val="FFFF00"/>
                </a:highlight>
                <a:latin typeface="Arial" panose="020B0604020202020204" pitchFamily="34" charset="0"/>
                <a:cs typeface="Arial" panose="020B0604020202020204" pitchFamily="34" charset="0"/>
              </a:rPr>
              <a:t>that address some aspect </a:t>
            </a:r>
            <a:r>
              <a:rPr lang="en-US" sz="2000" b="0" i="0">
                <a:solidFill>
                  <a:srgbClr val="000000"/>
                </a:solidFill>
                <a:effectLst/>
                <a:latin typeface="Arial" panose="020B0604020202020204" pitchFamily="34" charset="0"/>
                <a:cs typeface="Arial" panose="020B0604020202020204" pitchFamily="34" charset="0"/>
              </a:rPr>
              <a:t>school safety and security</a:t>
            </a:r>
            <a:r>
              <a:rPr lang="en-US" sz="2000">
                <a:effectLst/>
                <a:latin typeface="Arial" panose="020B0604020202020204" pitchFamily="34" charset="0"/>
                <a:ea typeface="Times New Roman" panose="02020603050405020304" pitchFamily="18"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342900">
              <a:lnSpc>
                <a:spcPct val="107000"/>
              </a:lnSpc>
              <a:spcBef>
                <a:spcPts val="0"/>
              </a:spcBef>
              <a:buFont typeface="Arial" panose="05050102010706020507" pitchFamily="18" charset="2"/>
              <a:buChar char="•"/>
            </a:pPr>
            <a:r>
              <a:rPr lang="en-US" sz="2000" u="sng">
                <a:solidFill>
                  <a:srgbClr val="0000FF"/>
                </a:solidFill>
                <a:effectLst/>
                <a:ea typeface="Times New Roman" panose="02020603050405020304" pitchFamily="18" charset="0"/>
                <a:hlinkClick r:id="rId3"/>
              </a:rPr>
              <a:t>Child abuse recognition and reporting</a:t>
            </a:r>
            <a:r>
              <a:rPr lang="en-US" sz="2000">
                <a:ea typeface="Times New Roman" panose="02020603050405020304" pitchFamily="18" charset="0"/>
              </a:rPr>
              <a:t> </a:t>
            </a:r>
          </a:p>
          <a:p>
            <a:pPr marL="342900" marR="0" lvl="0" indent="-342900">
              <a:lnSpc>
                <a:spcPct val="107000"/>
              </a:lnSpc>
              <a:spcBef>
                <a:spcPts val="0"/>
              </a:spcBef>
              <a:spcAft>
                <a:spcPts val="0"/>
              </a:spcAft>
              <a:buFont typeface="Arial" panose="05050102010706020507" pitchFamily="18" charset="2"/>
              <a:buChar char="•"/>
            </a:pPr>
            <a:r>
              <a:rPr lang="en-US" sz="2000">
                <a:effectLst/>
                <a:ea typeface="Times New Roman" panose="02020603050405020304" pitchFamily="18" charset="0"/>
              </a:rPr>
              <a:t>Act 18 of 2019 - </a:t>
            </a:r>
            <a:r>
              <a:rPr lang="en-US" sz="2000" u="sng">
                <a:solidFill>
                  <a:srgbClr val="0000FF"/>
                </a:solidFill>
                <a:effectLst/>
                <a:ea typeface="Times New Roman" panose="02020603050405020304" pitchFamily="18" charset="0"/>
                <a:hlinkClick r:id="rId4"/>
              </a:rPr>
              <a:t>Threat assessment team training</a:t>
            </a:r>
            <a:r>
              <a:rPr lang="en-US" sz="2000">
                <a:ea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marL="342900">
              <a:lnSpc>
                <a:spcPct val="107000"/>
              </a:lnSpc>
              <a:spcBef>
                <a:spcPts val="0"/>
              </a:spcBef>
              <a:buFont typeface="Arial" panose="05050102010706020507" pitchFamily="18" charset="2"/>
              <a:buChar char="•"/>
            </a:pPr>
            <a:r>
              <a:rPr lang="en-US" sz="2000" u="sng">
                <a:solidFill>
                  <a:srgbClr val="0000FF"/>
                </a:solidFill>
                <a:effectLst/>
                <a:ea typeface="Times New Roman" panose="02020603050405020304" pitchFamily="18" charset="0"/>
                <a:hlinkClick r:id="rId5"/>
              </a:rPr>
              <a:t>Trauma-informed approach for certificated staff and board of directors</a:t>
            </a:r>
            <a:r>
              <a:rPr lang="en-US" sz="2000">
                <a:ea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marL="342900">
              <a:lnSpc>
                <a:spcPct val="107000"/>
              </a:lnSpc>
              <a:spcBef>
                <a:spcPts val="0"/>
              </a:spcBef>
              <a:buFont typeface="Arial" panose="05050102010706020507" pitchFamily="18" charset="2"/>
              <a:buChar char="•"/>
            </a:pPr>
            <a:r>
              <a:rPr lang="en-US" sz="2000">
                <a:effectLst/>
                <a:ea typeface="Times New Roman" panose="02020603050405020304" pitchFamily="18" charset="0"/>
              </a:rPr>
              <a:t>Act 71 of 2014 - </a:t>
            </a:r>
            <a:r>
              <a:rPr lang="en-US" sz="2000" u="sng">
                <a:solidFill>
                  <a:srgbClr val="0000FF"/>
                </a:solidFill>
                <a:effectLst/>
                <a:ea typeface="Times New Roman" panose="02020603050405020304" pitchFamily="18" charset="0"/>
                <a:hlinkClick r:id="rId6"/>
              </a:rPr>
              <a:t>Suicide awareness and prevention for educators in grades 6-12</a:t>
            </a:r>
            <a:r>
              <a:rPr lang="en-US" sz="2000">
                <a:ea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marL="342900">
              <a:lnSpc>
                <a:spcPct val="107000"/>
              </a:lnSpc>
              <a:spcBef>
                <a:spcPts val="0"/>
              </a:spcBef>
              <a:buFont typeface="Arial" panose="05050102010706020507" pitchFamily="18" charset="2"/>
              <a:buChar char="•"/>
            </a:pPr>
            <a:r>
              <a:rPr lang="en-US" sz="2000" u="sng">
                <a:solidFill>
                  <a:srgbClr val="0000FF"/>
                </a:solidFill>
                <a:effectLst/>
                <a:ea typeface="Times New Roman" panose="02020603050405020304" pitchFamily="18" charset="0"/>
                <a:hlinkClick r:id="rId7"/>
              </a:rPr>
              <a:t>CPR/AED</a:t>
            </a:r>
            <a:r>
              <a:rPr lang="en-US" sz="2000">
                <a:effectLst/>
                <a:ea typeface="Times New Roman" panose="02020603050405020304" pitchFamily="18" charset="0"/>
              </a:rPr>
              <a:t> – at least 1 certified staff member in each school</a:t>
            </a:r>
            <a:r>
              <a:rPr lang="en-US" sz="2000">
                <a:ea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marL="342900">
              <a:lnSpc>
                <a:spcPct val="107000"/>
              </a:lnSpc>
              <a:spcBef>
                <a:spcPts val="0"/>
              </a:spcBef>
              <a:buFont typeface="Arial" panose="05050102010706020507" pitchFamily="18" charset="2"/>
              <a:buChar char="•"/>
            </a:pPr>
            <a:r>
              <a:rPr lang="en-US" sz="2000" u="sng">
                <a:solidFill>
                  <a:srgbClr val="0000FF"/>
                </a:solidFill>
                <a:effectLst/>
                <a:ea typeface="Times New Roman" panose="02020603050405020304" pitchFamily="18" charset="0"/>
                <a:hlinkClick r:id="rId8"/>
              </a:rPr>
              <a:t>Positive behavior support</a:t>
            </a:r>
            <a:r>
              <a:rPr lang="en-US" sz="2000">
                <a:effectLst/>
                <a:ea typeface="Times New Roman" panose="02020603050405020304" pitchFamily="18" charset="0"/>
              </a:rPr>
              <a:t> and de-escalation for staff working with students with disabilities - must invite local law enforcement</a:t>
            </a:r>
            <a:r>
              <a:rPr lang="en-US" sz="2000">
                <a:ea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marL="342900">
              <a:lnSpc>
                <a:spcPct val="107000"/>
              </a:lnSpc>
              <a:spcBef>
                <a:spcPts val="0"/>
              </a:spcBef>
              <a:buFont typeface="Arial" panose="05050102010706020507" pitchFamily="18" charset="2"/>
              <a:buChar char="•"/>
            </a:pPr>
            <a:r>
              <a:rPr lang="en-US" sz="2000">
                <a:effectLst/>
                <a:ea typeface="Times New Roman" panose="02020603050405020304" pitchFamily="18" charset="0"/>
              </a:rPr>
              <a:t>Act 67 of 2019 - </a:t>
            </a:r>
            <a:r>
              <a:rPr lang="en-US" sz="2000" u="sng">
                <a:solidFill>
                  <a:srgbClr val="0000FF"/>
                </a:solidFill>
                <a:effectLst/>
                <a:ea typeface="Times New Roman" panose="02020603050405020304" pitchFamily="18" charset="0"/>
                <a:hlinkClick r:id="rId9"/>
              </a:rPr>
              <a:t>Training requirements for school security personnel</a:t>
            </a:r>
            <a:r>
              <a:rPr lang="en-US" sz="2000">
                <a:ea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marL="342900" fontAlgn="base">
              <a:lnSpc>
                <a:spcPct val="107000"/>
              </a:lnSpc>
              <a:spcBef>
                <a:spcPts val="0"/>
              </a:spcBef>
              <a:buFont typeface="Arial" panose="05050102010706020507" pitchFamily="18" charset="2"/>
              <a:buChar char="•"/>
            </a:pPr>
            <a:r>
              <a:rPr lang="en-US" sz="2000" u="sng">
                <a:solidFill>
                  <a:srgbClr val="000000"/>
                </a:solidFill>
                <a:effectLst/>
                <a:ea typeface="Times New Roman" panose="02020603050405020304" pitchFamily="18" charset="0"/>
                <a:hlinkClick r:id="rId10"/>
              </a:rPr>
              <a:t>Act 55 of 2022 training for Coordinators</a:t>
            </a:r>
            <a:r>
              <a:rPr lang="en-US" sz="2000" u="sng">
                <a:solidFill>
                  <a:srgbClr val="0000FF"/>
                </a:solidFill>
                <a:ea typeface="Times New Roman" panose="02020603050405020304" pitchFamily="18" charset="0"/>
              </a:rPr>
              <a:t> </a:t>
            </a:r>
            <a:endParaRPr lang="en-US" sz="20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endParaRPr>
          </a:p>
          <a:p>
            <a:pPr marL="342900" fontAlgn="base">
              <a:lnSpc>
                <a:spcPct val="107000"/>
              </a:lnSpc>
              <a:spcBef>
                <a:spcPts val="0"/>
              </a:spcBef>
              <a:buFont typeface="Arial" panose="05050102010706020507" pitchFamily="18" charset="2"/>
              <a:buChar char="•"/>
            </a:pPr>
            <a:r>
              <a:rPr lang="en-US" sz="2000" u="sng">
                <a:solidFill>
                  <a:srgbClr val="0000FF"/>
                </a:solidFill>
                <a:effectLst/>
                <a:ea typeface="Times New Roman" panose="02020603050405020304" pitchFamily="18" charset="0"/>
                <a:hlinkClick r:id="rId11"/>
              </a:rPr>
              <a:t>Act 55 of 2022 training for all School Employees</a:t>
            </a:r>
            <a:r>
              <a:rPr lang="en-US" sz="2000" u="sng">
                <a:solidFill>
                  <a:srgbClr val="0000FF"/>
                </a:solidFill>
                <a:ea typeface="Times New Roman" panose="02020603050405020304" pitchFamily="18" charset="0"/>
              </a:rPr>
              <a:t> </a:t>
            </a:r>
            <a:endParaRPr lang="en-US" sz="20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800"/>
              </a:spcAft>
            </a:pPr>
            <a:endParaRPr lang="en-US" sz="1700"/>
          </a:p>
        </p:txBody>
      </p:sp>
      <p:sp>
        <p:nvSpPr>
          <p:cNvPr id="377" name="Rectangle 37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358;g2ac08e1b665_0_0" descr="Image result for pa commission on crime and delinquency logo">
            <a:extLst>
              <a:ext uri="{FF2B5EF4-FFF2-40B4-BE49-F238E27FC236}">
                <a16:creationId xmlns:a16="http://schemas.microsoft.com/office/drawing/2014/main" id="{A26C713E-4FB0-FBCF-DEF0-784836249B62}"/>
              </a:ext>
            </a:extLst>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useBgFill="1">
        <p:nvSpPr>
          <p:cNvPr id="371" name="Rectangle 370">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Google Shape;364;p35"/>
          <p:cNvSpPr txBox="1">
            <a:spLocks noGrp="1"/>
          </p:cNvSpPr>
          <p:nvPr>
            <p:ph type="title"/>
          </p:nvPr>
        </p:nvSpPr>
        <p:spPr>
          <a:xfrm>
            <a:off x="945430" y="311979"/>
            <a:ext cx="10141799" cy="1125669"/>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sz="4800" b="1">
                <a:latin typeface="Arial"/>
              </a:rPr>
              <a:t>APPROPRIATE STAFFING</a:t>
            </a:r>
            <a:endParaRPr lang="en-US" sz="4800">
              <a:latin typeface="Arial"/>
            </a:endParaRPr>
          </a:p>
        </p:txBody>
      </p:sp>
      <p:sp>
        <p:nvSpPr>
          <p:cNvPr id="373" name="Rectangle 37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Google Shape;365;p35"/>
          <p:cNvSpPr txBox="1">
            <a:spLocks noGrp="1"/>
          </p:cNvSpPr>
          <p:nvPr>
            <p:ph type="body" idx="1"/>
          </p:nvPr>
        </p:nvSpPr>
        <p:spPr>
          <a:xfrm>
            <a:off x="40247" y="2201889"/>
            <a:ext cx="9864017" cy="4226356"/>
          </a:xfrm>
          <a:prstGeom prst="rect">
            <a:avLst/>
          </a:prstGeom>
        </p:spPr>
        <p:txBody>
          <a:bodyPr spcFirstLastPara="1" lIns="91425" tIns="45700" rIns="91425" bIns="45700" anchor="ctr" anchorCtr="0">
            <a:normAutofit/>
          </a:bodyPr>
          <a:lstStyle/>
          <a:p>
            <a:pPr marL="457200" lvl="1" indent="0" rtl="0">
              <a:spcBef>
                <a:spcPts val="0"/>
              </a:spcBef>
              <a:spcAft>
                <a:spcPts val="0"/>
              </a:spcAft>
              <a:buClr>
                <a:schemeClr val="dk1"/>
              </a:buClr>
              <a:buSzPts val="2400"/>
              <a:buNone/>
            </a:pPr>
            <a:r>
              <a:rPr lang="en-US" sz="2000" b="1">
                <a:latin typeface="Arial"/>
              </a:rPr>
              <a:t>Interviewing and Hiring Practices:</a:t>
            </a:r>
          </a:p>
          <a:p>
            <a:pPr marL="1543050" lvl="1">
              <a:buSzPts val="2400"/>
            </a:pPr>
            <a:r>
              <a:rPr lang="en-US">
                <a:latin typeface="Arial"/>
                <a:cs typeface="Arial"/>
              </a:rPr>
              <a:t>Working with school administration to establish </a:t>
            </a:r>
            <a:r>
              <a:rPr lang="en-US">
                <a:highlight>
                  <a:srgbClr val="FFFF00"/>
                </a:highlight>
                <a:latin typeface="Arial"/>
                <a:cs typeface="Arial"/>
              </a:rPr>
              <a:t>interviewing and hiring practices</a:t>
            </a:r>
            <a:r>
              <a:rPr lang="en-US">
                <a:latin typeface="Arial"/>
                <a:cs typeface="Arial"/>
              </a:rPr>
              <a:t> that assess an individual’s ability to interact well with and build appropriate </a:t>
            </a:r>
            <a:r>
              <a:rPr lang="en-US">
                <a:highlight>
                  <a:srgbClr val="FFFF00"/>
                </a:highlight>
                <a:latin typeface="Arial"/>
                <a:cs typeface="Arial"/>
              </a:rPr>
              <a:t>relationships</a:t>
            </a:r>
            <a:r>
              <a:rPr lang="en-US">
                <a:latin typeface="Arial"/>
                <a:cs typeface="Arial"/>
              </a:rPr>
              <a:t> with children</a:t>
            </a:r>
          </a:p>
          <a:p>
            <a:pPr marL="457200" lvl="1" indent="0">
              <a:buSzPts val="2400"/>
              <a:buNone/>
            </a:pPr>
            <a:endParaRPr lang="en-US" sz="2000">
              <a:latin typeface="Arial"/>
            </a:endParaRPr>
          </a:p>
          <a:p>
            <a:pPr marL="457200" lvl="1" indent="0">
              <a:buSzPts val="2400"/>
              <a:buNone/>
            </a:pPr>
            <a:r>
              <a:rPr lang="en-US" sz="2000" b="1">
                <a:latin typeface="Arial"/>
              </a:rPr>
              <a:t>Identify and review</a:t>
            </a:r>
            <a:r>
              <a:rPr lang="en-US" sz="2000">
                <a:latin typeface="Arial"/>
              </a:rPr>
              <a:t>:</a:t>
            </a:r>
          </a:p>
          <a:p>
            <a:pPr marL="1200150" lvl="1" indent="-285750">
              <a:buSzPts val="2400"/>
            </a:pPr>
            <a:r>
              <a:rPr lang="en-US" sz="2000">
                <a:latin typeface="Arial"/>
              </a:rPr>
              <a:t>Communications channels</a:t>
            </a:r>
          </a:p>
          <a:p>
            <a:pPr marL="1200150" lvl="1" indent="-285750">
              <a:buSzPts val="2400"/>
            </a:pPr>
            <a:r>
              <a:rPr lang="en-US" sz="2000">
                <a:latin typeface="Arial"/>
              </a:rPr>
              <a:t>Induction </a:t>
            </a:r>
          </a:p>
          <a:p>
            <a:pPr marL="1200150" lvl="1" indent="-285750">
              <a:buSzPts val="2400"/>
            </a:pPr>
            <a:r>
              <a:rPr lang="en-US" sz="2000">
                <a:latin typeface="Arial"/>
              </a:rPr>
              <a:t>Onboarding </a:t>
            </a:r>
          </a:p>
          <a:p>
            <a:pPr marL="1200150" lvl="1" indent="-285750">
              <a:buSzPts val="2400"/>
            </a:pPr>
            <a:r>
              <a:rPr lang="en-US" sz="2000">
                <a:latin typeface="Arial"/>
              </a:rPr>
              <a:t>Reviewing Safety and Security Training</a:t>
            </a:r>
          </a:p>
        </p:txBody>
      </p:sp>
      <p:sp>
        <p:nvSpPr>
          <p:cNvPr id="377" name="Rectangle 37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358;g2ac08e1b665_0_0" descr="Image result for pa commission on crime and delinquency logo">
            <a:extLst>
              <a:ext uri="{FF2B5EF4-FFF2-40B4-BE49-F238E27FC236}">
                <a16:creationId xmlns:a16="http://schemas.microsoft.com/office/drawing/2014/main" id="{BF5172EC-7D10-6170-B308-5D2AB3541FCF}"/>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1783385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useBgFill="1">
        <p:nvSpPr>
          <p:cNvPr id="371" name="Rectangle 370">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Google Shape;364;p35"/>
          <p:cNvSpPr txBox="1">
            <a:spLocks noGrp="1"/>
          </p:cNvSpPr>
          <p:nvPr>
            <p:ph type="title"/>
          </p:nvPr>
        </p:nvSpPr>
        <p:spPr>
          <a:xfrm>
            <a:off x="795528" y="386930"/>
            <a:ext cx="10141799" cy="1300554"/>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sz="4800" b="1">
                <a:latin typeface="Arial"/>
              </a:rPr>
              <a:t>APPROPRIATE STAFFING</a:t>
            </a:r>
            <a:endParaRPr lang="en-US" sz="4800">
              <a:latin typeface="Arial"/>
            </a:endParaRPr>
          </a:p>
        </p:txBody>
      </p:sp>
      <p:sp>
        <p:nvSpPr>
          <p:cNvPr id="373" name="Rectangle 37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Google Shape;365;p35"/>
          <p:cNvSpPr txBox="1">
            <a:spLocks noGrp="1"/>
          </p:cNvSpPr>
          <p:nvPr>
            <p:ph type="body" idx="1"/>
          </p:nvPr>
        </p:nvSpPr>
        <p:spPr>
          <a:xfrm>
            <a:off x="388111" y="2747604"/>
            <a:ext cx="6573314" cy="3639450"/>
          </a:xfrm>
          <a:prstGeom prst="rect">
            <a:avLst/>
          </a:prstGeom>
        </p:spPr>
        <p:txBody>
          <a:bodyPr spcFirstLastPara="1" lIns="91425" tIns="45700" rIns="91425" bIns="45700" anchor="ctr" anchorCtr="0">
            <a:normAutofit/>
          </a:bodyPr>
          <a:lstStyle/>
          <a:p>
            <a:pPr marL="0" marR="424180" lvl="0" indent="0" rtl="0">
              <a:spcBef>
                <a:spcPts val="68"/>
              </a:spcBef>
              <a:spcAft>
                <a:spcPts val="0"/>
              </a:spcAft>
              <a:buClr>
                <a:schemeClr val="dk1"/>
              </a:buClr>
              <a:buSzPct val="57894"/>
              <a:buNone/>
            </a:pPr>
            <a:r>
              <a:rPr lang="en-US" b="1">
                <a:latin typeface="Arial"/>
                <a:ea typeface="Arial"/>
                <a:cs typeface="Arial"/>
                <a:sym typeface="Arial"/>
              </a:rPr>
              <a:t>Focus on Students:</a:t>
            </a:r>
            <a:endParaRPr lang="en-US" b="1">
              <a:latin typeface="Arial"/>
              <a:ea typeface="Arial"/>
              <a:cs typeface="Arial"/>
            </a:endParaRPr>
          </a:p>
          <a:p>
            <a:pPr marL="0" marR="424180" lvl="0" indent="0" rtl="0">
              <a:spcBef>
                <a:spcPts val="68"/>
              </a:spcBef>
              <a:spcAft>
                <a:spcPts val="0"/>
              </a:spcAft>
              <a:buClr>
                <a:schemeClr val="dk1"/>
              </a:buClr>
              <a:buSzPct val="57894"/>
              <a:buNone/>
            </a:pPr>
            <a:endParaRPr lang="en-US">
              <a:latin typeface="Arial"/>
              <a:ea typeface="Arial"/>
              <a:cs typeface="Arial"/>
            </a:endParaRPr>
          </a:p>
          <a:p>
            <a:pPr marL="459740" marR="424180">
              <a:spcBef>
                <a:spcPts val="68"/>
              </a:spcBef>
              <a:buSzPct val="100000"/>
            </a:pPr>
            <a:r>
              <a:rPr lang="en-US">
                <a:latin typeface="Arial"/>
                <a:ea typeface="Arial"/>
                <a:cs typeface="Arial"/>
                <a:sym typeface="Arial"/>
              </a:rPr>
              <a:t>Provide youth at a school with </a:t>
            </a:r>
            <a:r>
              <a:rPr lang="en-US">
                <a:highlight>
                  <a:srgbClr val="FFFF00"/>
                </a:highlight>
                <a:latin typeface="Arial"/>
                <a:ea typeface="Arial"/>
                <a:cs typeface="Arial"/>
                <a:sym typeface="Arial"/>
              </a:rPr>
              <a:t>developmentally appropriate</a:t>
            </a:r>
            <a:r>
              <a:rPr lang="en-US">
                <a:latin typeface="Arial"/>
                <a:ea typeface="Arial"/>
                <a:cs typeface="Arial"/>
                <a:sym typeface="Arial"/>
              </a:rPr>
              <a:t> exposure to emergency/security personnel</a:t>
            </a:r>
            <a:endParaRPr lang="en-US">
              <a:latin typeface="Arial"/>
              <a:ea typeface="Arial"/>
              <a:cs typeface="Arial"/>
            </a:endParaRPr>
          </a:p>
          <a:p>
            <a:pPr marL="457200" lvl="1" indent="0">
              <a:spcBef>
                <a:spcPts val="0"/>
              </a:spcBef>
              <a:buSzPts val="2400"/>
              <a:buNone/>
            </a:pPr>
            <a:endParaRPr lang="en-US" sz="2000"/>
          </a:p>
          <a:p>
            <a:pPr marL="457200" lvl="1" indent="0" rtl="0">
              <a:spcBef>
                <a:spcPts val="500"/>
              </a:spcBef>
              <a:spcAft>
                <a:spcPts val="0"/>
              </a:spcAft>
              <a:buClr>
                <a:schemeClr val="dk1"/>
              </a:buClr>
              <a:buSzPts val="2400"/>
              <a:buNone/>
            </a:pPr>
            <a:endParaRPr lang="en-US" sz="2000"/>
          </a:p>
        </p:txBody>
      </p:sp>
      <p:sp>
        <p:nvSpPr>
          <p:cNvPr id="377" name="Rectangle 37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04E299-F421-59B4-7FAC-8C52B98656A1}"/>
              </a:ext>
            </a:extLst>
          </p:cNvPr>
          <p:cNvSpPr txBox="1"/>
          <p:nvPr/>
        </p:nvSpPr>
        <p:spPr>
          <a:xfrm>
            <a:off x="6712927" y="3256093"/>
            <a:ext cx="4226022" cy="2308324"/>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i="1"/>
              <a:t>Student age, grade, specific learning, and emotional needs must all be taken into consideration when planning programs and activities.</a:t>
            </a:r>
          </a:p>
        </p:txBody>
      </p:sp>
      <p:pic>
        <p:nvPicPr>
          <p:cNvPr id="2" name="Google Shape;358;g2ac08e1b665_0_0" descr="Image result for pa commission on crime and delinquency logo">
            <a:extLst>
              <a:ext uri="{FF2B5EF4-FFF2-40B4-BE49-F238E27FC236}">
                <a16:creationId xmlns:a16="http://schemas.microsoft.com/office/drawing/2014/main" id="{982AB15F-A863-1BE0-7439-CBAEF910F97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691682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3" cy="3240750"/>
          </a:xfrm>
          <a:prstGeom prst="rect">
            <a:avLst/>
          </a:prstGeom>
          <a:noFill/>
          <a:ln>
            <a:noFill/>
          </a:ln>
        </p:spPr>
      </p:pic>
      <p:sp>
        <p:nvSpPr>
          <p:cNvPr id="421" name="Google Shape;421;p21"/>
          <p:cNvSpPr/>
          <p:nvPr/>
        </p:nvSpPr>
        <p:spPr>
          <a:xfrm>
            <a:off x="1838" y="8651"/>
            <a:ext cx="12188400" cy="6840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422" name="Google Shape;422;p21"/>
          <p:cNvSpPr/>
          <p:nvPr/>
        </p:nvSpPr>
        <p:spPr>
          <a:xfrm>
            <a:off x="19802" y="3056960"/>
            <a:ext cx="12207200" cy="1158581"/>
          </a:xfrm>
          <a:prstGeom prst="rect">
            <a:avLst/>
          </a:prstGeom>
          <a:solidFill>
            <a:srgbClr val="222A35">
              <a:alpha val="4627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cxnSp>
        <p:nvCxnSpPr>
          <p:cNvPr id="423" name="Google Shape;423;p21"/>
          <p:cNvCxnSpPr/>
          <p:nvPr/>
        </p:nvCxnSpPr>
        <p:spPr>
          <a:xfrm>
            <a:off x="1840" y="4246028"/>
            <a:ext cx="12256790" cy="0"/>
          </a:xfrm>
          <a:prstGeom prst="straightConnector1">
            <a:avLst/>
          </a:prstGeom>
          <a:noFill/>
          <a:ln w="12700" cap="flat" cmpd="sng">
            <a:solidFill>
              <a:schemeClr val="lt1"/>
            </a:solidFill>
            <a:prstDash val="solid"/>
            <a:miter lim="800000"/>
            <a:headEnd type="none" w="sm" len="sm"/>
            <a:tailEnd type="none" w="sm" len="sm"/>
          </a:ln>
        </p:spPr>
      </p:cxnSp>
      <p:sp>
        <p:nvSpPr>
          <p:cNvPr id="424" name="Google Shape;424;p21"/>
          <p:cNvSpPr txBox="1"/>
          <p:nvPr/>
        </p:nvSpPr>
        <p:spPr>
          <a:xfrm>
            <a:off x="161005" y="3097600"/>
            <a:ext cx="42558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orbel"/>
              <a:buNone/>
            </a:pPr>
            <a:r>
              <a:rPr lang="en-US" sz="3200" b="1" i="0" u="none" strike="noStrike" cap="none">
                <a:solidFill>
                  <a:schemeClr val="lt1"/>
                </a:solidFill>
                <a:ea typeface="Corbel"/>
                <a:cs typeface="Corbel"/>
                <a:sym typeface="Corbel"/>
              </a:rPr>
              <a:t>CASE STUDY: ALEX</a:t>
            </a:r>
            <a:endParaRPr lang="en-US" sz="3200" b="1" i="0" u="none" strike="noStrike" cap="none">
              <a:solidFill>
                <a:schemeClr val="lt1"/>
              </a:solidFill>
              <a:ea typeface="Corbel"/>
              <a:cs typeface="Corbel"/>
            </a:endParaRPr>
          </a:p>
          <a:p>
            <a:pPr marL="0" marR="0" lvl="0" indent="0" algn="ctr" rtl="0">
              <a:spcBef>
                <a:spcPts val="0"/>
              </a:spcBef>
              <a:spcAft>
                <a:spcPts val="0"/>
              </a:spcAft>
              <a:buClr>
                <a:schemeClr val="lt1"/>
              </a:buClr>
              <a:buSzPts val="3200"/>
              <a:buFont typeface="Corbel"/>
              <a:buNone/>
            </a:pPr>
            <a:r>
              <a:rPr lang="en-US" sz="3200" b="1">
                <a:solidFill>
                  <a:schemeClr val="lt1"/>
                </a:solidFill>
                <a:ea typeface="Corbel"/>
                <a:cs typeface="Corbel"/>
                <a:sym typeface="Corbel"/>
              </a:rPr>
              <a:t>CHAPTER 3</a:t>
            </a:r>
          </a:p>
        </p:txBody>
      </p:sp>
      <p:pic>
        <p:nvPicPr>
          <p:cNvPr id="425" name="Google Shape;425;p2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85300" y="8650"/>
            <a:ext cx="7604951" cy="68406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useBgFill="1">
        <p:nvSpPr>
          <p:cNvPr id="128" name="Rectangle 127">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Google Shape;112;p2"/>
          <p:cNvSpPr txBox="1">
            <a:spLocks noGrp="1"/>
          </p:cNvSpPr>
          <p:nvPr>
            <p:ph type="title"/>
          </p:nvPr>
        </p:nvSpPr>
        <p:spPr>
          <a:xfrm>
            <a:off x="795528" y="386930"/>
            <a:ext cx="10141799" cy="859728"/>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dk1"/>
              </a:buClr>
              <a:buSzPct val="100000"/>
              <a:buFont typeface="Calibri"/>
              <a:buNone/>
            </a:pPr>
            <a:r>
              <a:rPr lang="en-US" sz="4800" b="1">
                <a:latin typeface="Arial"/>
              </a:rPr>
              <a:t>PRELIMINARIES</a:t>
            </a:r>
            <a:endParaRPr lang="en-US" sz="4800">
              <a:latin typeface="Arial"/>
            </a:endParaRPr>
          </a:p>
        </p:txBody>
      </p:sp>
      <p:sp>
        <p:nvSpPr>
          <p:cNvPr id="130" name="Rectangle 129">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Google Shape;114;p2" descr="Image result for pa commission on crime and delinquency logo"/>
          <p:cNvPicPr preferRelativeResize="0"/>
          <p:nvPr/>
        </p:nvPicPr>
        <p:blipFill rotWithShape="1">
          <a:blip r:embed="rId3" cstate="email">
            <a:extLst>
              <a:ext uri="{28A0092B-C50C-407E-A947-70E740481C1C}">
                <a14:useLocalDpi xmlns:a14="http://schemas.microsoft.com/office/drawing/2010/main"/>
              </a:ext>
            </a:extLst>
          </a:blip>
          <a:stretch/>
        </p:blipFill>
        <p:spPr>
          <a:xfrm>
            <a:off x="252208" y="5327201"/>
            <a:ext cx="3454827" cy="922669"/>
          </a:xfrm>
          <a:prstGeom prst="rect">
            <a:avLst/>
          </a:prstGeom>
          <a:noFill/>
        </p:spPr>
      </p:pic>
      <p:sp>
        <p:nvSpPr>
          <p:cNvPr id="113" name="Google Shape;113;p2"/>
          <p:cNvSpPr txBox="1">
            <a:spLocks noGrp="1"/>
          </p:cNvSpPr>
          <p:nvPr>
            <p:ph type="body" idx="1"/>
          </p:nvPr>
        </p:nvSpPr>
        <p:spPr>
          <a:xfrm>
            <a:off x="4444797" y="2746948"/>
            <a:ext cx="6855768" cy="3639450"/>
          </a:xfrm>
          <a:prstGeom prst="rect">
            <a:avLst/>
          </a:prstGeom>
        </p:spPr>
        <p:txBody>
          <a:bodyPr spcFirstLastPara="1" wrap="square" lIns="91425" tIns="45700" rIns="91425" bIns="45700" anchor="ctr" anchorCtr="0">
            <a:noAutofit/>
          </a:bodyPr>
          <a:lstStyle/>
          <a:p>
            <a:pPr marL="0" indent="0">
              <a:buSzPct val="100000"/>
              <a:buNone/>
            </a:pPr>
            <a:endParaRPr lang="en-US" sz="1400"/>
          </a:p>
          <a:p>
            <a:pPr marL="228600" lvl="0" indent="-64135" rtl="0">
              <a:spcBef>
                <a:spcPts val="1000"/>
              </a:spcBef>
              <a:spcAft>
                <a:spcPts val="0"/>
              </a:spcAft>
              <a:buClr>
                <a:schemeClr val="dk1"/>
              </a:buClr>
              <a:buSzPct val="100000"/>
              <a:buNone/>
            </a:pPr>
            <a:endParaRPr lang="en-US" sz="1400" b="1"/>
          </a:p>
        </p:txBody>
      </p:sp>
      <p:sp>
        <p:nvSpPr>
          <p:cNvPr id="134" name="Rectangle 133">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70E12F9-38CD-D37D-6B68-A354F3546499}"/>
              </a:ext>
            </a:extLst>
          </p:cNvPr>
          <p:cNvPicPr>
            <a:picLocks noChangeAspect="1"/>
          </p:cNvPicPr>
          <p:nvPr/>
        </p:nvPicPr>
        <p:blipFill>
          <a:blip r:embed="rId4"/>
          <a:stretch>
            <a:fillRect/>
          </a:stretch>
        </p:blipFill>
        <p:spPr>
          <a:xfrm>
            <a:off x="8704094" y="3015030"/>
            <a:ext cx="1861770" cy="1861770"/>
          </a:xfrm>
          <a:prstGeom prst="rect">
            <a:avLst/>
          </a:prstGeom>
        </p:spPr>
      </p:pic>
      <p:sp>
        <p:nvSpPr>
          <p:cNvPr id="10" name="TextBox 9">
            <a:extLst>
              <a:ext uri="{FF2B5EF4-FFF2-40B4-BE49-F238E27FC236}">
                <a16:creationId xmlns:a16="http://schemas.microsoft.com/office/drawing/2014/main" id="{CFB716AE-A9CF-F876-7192-99C05B2B31D3}"/>
              </a:ext>
            </a:extLst>
          </p:cNvPr>
          <p:cNvSpPr txBox="1"/>
          <p:nvPr/>
        </p:nvSpPr>
        <p:spPr>
          <a:xfrm>
            <a:off x="1272209" y="3015030"/>
            <a:ext cx="6623248" cy="1569660"/>
          </a:xfrm>
          <a:prstGeom prst="rect">
            <a:avLst/>
          </a:prstGeom>
          <a:noFill/>
        </p:spPr>
        <p:txBody>
          <a:bodyPr wrap="square" lIns="91440" tIns="45720" rIns="91440" bIns="45720" rtlCol="0" anchor="t">
            <a:spAutoFit/>
          </a:bodyPr>
          <a:lstStyle/>
          <a:p>
            <a:r>
              <a:rPr lang="en-US" sz="3200" b="1">
                <a:latin typeface="+mn-lt"/>
              </a:rPr>
              <a:t>Training Website:</a:t>
            </a:r>
          </a:p>
          <a:p>
            <a:endParaRPr lang="en-US" sz="3200" b="1">
              <a:latin typeface="+mn-lt"/>
            </a:endParaRPr>
          </a:p>
          <a:p>
            <a:r>
              <a:rPr lang="en-US" sz="3200" b="1">
                <a:latin typeface="+mn-lt"/>
                <a:hlinkClick r:id="rId5"/>
              </a:rPr>
              <a:t>https://pak12ssstp.org/training/</a:t>
            </a:r>
          </a:p>
        </p:txBody>
      </p:sp>
    </p:spTree>
    <p:extLst>
      <p:ext uri="{BB962C8B-B14F-4D97-AF65-F5344CB8AC3E}">
        <p14:creationId xmlns:p14="http://schemas.microsoft.com/office/powerpoint/2010/main" val="4256784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id="{2B6CB950-AC8A-66BC-3E8F-A3BA2783B493}"/>
            </a:ext>
          </a:extLst>
        </p:cNvPr>
        <p:cNvGrpSpPr/>
        <p:nvPr/>
      </p:nvGrpSpPr>
      <p:grpSpPr>
        <a:xfrm>
          <a:off x="0" y="0"/>
          <a:ext cx="0" cy="0"/>
          <a:chOff x="0" y="0"/>
          <a:chExt cx="0" cy="0"/>
        </a:xfrm>
      </p:grpSpPr>
      <p:sp useBgFill="1">
        <p:nvSpPr>
          <p:cNvPr id="437" name="Rectangle 43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cs typeface="Arial"/>
            </a:endParaRPr>
          </a:p>
        </p:txBody>
      </p:sp>
      <p:sp>
        <p:nvSpPr>
          <p:cNvPr id="439" name="Rectangle 43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Rectangle 44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ectangle 44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ectangle 44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Google Shape;430;p22">
            <a:extLst>
              <a:ext uri="{FF2B5EF4-FFF2-40B4-BE49-F238E27FC236}">
                <a16:creationId xmlns:a16="http://schemas.microsoft.com/office/drawing/2014/main" id="{F9F2C8BC-D55D-8827-2D26-648D046F078E}"/>
              </a:ext>
            </a:extLst>
          </p:cNvPr>
          <p:cNvSpPr txBox="1">
            <a:spLocks noGrp="1"/>
          </p:cNvSpPr>
          <p:nvPr>
            <p:ph type="title"/>
          </p:nvPr>
        </p:nvSpPr>
        <p:spPr>
          <a:xfrm>
            <a:off x="623710" y="294538"/>
            <a:ext cx="10975450" cy="1033669"/>
          </a:xfrm>
          <a:prstGeom prst="rect">
            <a:avLst/>
          </a:prstGeom>
        </p:spPr>
        <p:txBody>
          <a:bodyPr spcFirstLastPara="1" lIns="91425" tIns="45700" rIns="91425" bIns="45700" anchorCtr="0">
            <a:normAutofit/>
          </a:bodyPr>
          <a:lstStyle/>
          <a:p>
            <a:pPr algn="ctr">
              <a:buSzPct val="100000"/>
            </a:pPr>
            <a:r>
              <a:rPr lang="en-US" sz="2400" b="1">
                <a:solidFill>
                  <a:srgbClr val="FFFFFF"/>
                </a:solidFill>
                <a:latin typeface="Arial"/>
              </a:rPr>
              <a:t>ALEX CHAPTER 3: </a:t>
            </a:r>
            <a:r>
              <a:rPr lang="en-US" sz="2400" b="1" u="sng">
                <a:solidFill>
                  <a:srgbClr val="FFFF00"/>
                </a:solidFill>
                <a:latin typeface="Arial"/>
              </a:rPr>
              <a:t>ACADEMIC</a:t>
            </a:r>
            <a:r>
              <a:rPr lang="en-US" sz="2400" b="1">
                <a:solidFill>
                  <a:srgbClr val="FFFF00"/>
                </a:solidFill>
                <a:latin typeface="Arial"/>
              </a:rPr>
              <a:t>, </a:t>
            </a:r>
            <a:r>
              <a:rPr lang="en-US" sz="2400" b="1">
                <a:solidFill>
                  <a:srgbClr val="FFFFFF"/>
                </a:solidFill>
                <a:latin typeface="Arial"/>
              </a:rPr>
              <a:t>EMOTIONAL, AND SOCIAL CHALLENGES</a:t>
            </a:r>
            <a:br>
              <a:rPr lang="en-US" sz="2400" b="1">
                <a:latin typeface="Arial"/>
              </a:rPr>
            </a:br>
            <a:r>
              <a:rPr lang="en-US" sz="2400" b="1">
                <a:solidFill>
                  <a:srgbClr val="FFFFFF"/>
                </a:solidFill>
                <a:latin typeface="Arial"/>
                <a:cs typeface="Arial"/>
              </a:rPr>
              <a:t>(KINDERGARTEN - GRADE 2)</a:t>
            </a:r>
            <a:endParaRPr lang="en-US" sz="2400">
              <a:solidFill>
                <a:srgbClr val="FFFFFF"/>
              </a:solidFill>
              <a:latin typeface="Arial"/>
            </a:endParaRPr>
          </a:p>
        </p:txBody>
      </p:sp>
      <p:sp>
        <p:nvSpPr>
          <p:cNvPr id="431" name="Google Shape;431;p22">
            <a:extLst>
              <a:ext uri="{FF2B5EF4-FFF2-40B4-BE49-F238E27FC236}">
                <a16:creationId xmlns:a16="http://schemas.microsoft.com/office/drawing/2014/main" id="{11DBD4CF-B289-A731-2B21-2382B9D4B9D4}"/>
              </a:ext>
            </a:extLst>
          </p:cNvPr>
          <p:cNvSpPr txBox="1">
            <a:spLocks noGrp="1"/>
          </p:cNvSpPr>
          <p:nvPr>
            <p:ph type="body" idx="1"/>
          </p:nvPr>
        </p:nvSpPr>
        <p:spPr>
          <a:xfrm>
            <a:off x="386366" y="2382161"/>
            <a:ext cx="11970240" cy="4897374"/>
          </a:xfrm>
          <a:prstGeom prst="rect">
            <a:avLst/>
          </a:prstGeom>
        </p:spPr>
        <p:txBody>
          <a:bodyPr spcFirstLastPara="1" lIns="91425" tIns="45700" rIns="91425" bIns="45700" anchor="ctr" anchorCtr="0">
            <a:normAutofit lnSpcReduction="10000"/>
          </a:bodyPr>
          <a:lstStyle/>
          <a:p>
            <a:pPr marL="101600" indent="0">
              <a:spcBef>
                <a:spcPts val="0"/>
              </a:spcBef>
              <a:spcAft>
                <a:spcPts val="600"/>
              </a:spcAft>
              <a:buSzPts val="2000"/>
              <a:buNone/>
            </a:pPr>
            <a:r>
              <a:rPr lang="en-US" sz="2400" b="1">
                <a:latin typeface="Arial"/>
              </a:rPr>
              <a:t>The following areas are linked to trauma exposure</a:t>
            </a:r>
          </a:p>
          <a:p>
            <a:pPr marL="101600" indent="0">
              <a:spcBef>
                <a:spcPts val="0"/>
              </a:spcBef>
              <a:spcAft>
                <a:spcPts val="600"/>
              </a:spcAft>
              <a:buSzPts val="2000"/>
              <a:buNone/>
            </a:pPr>
            <a:endParaRPr lang="en-US" sz="1800" b="1">
              <a:latin typeface="Arial"/>
            </a:endParaRPr>
          </a:p>
          <a:p>
            <a:pPr marL="101600" indent="0">
              <a:spcBef>
                <a:spcPts val="0"/>
              </a:spcBef>
              <a:spcAft>
                <a:spcPts val="600"/>
              </a:spcAft>
              <a:buSzPts val="2000"/>
              <a:buNone/>
            </a:pPr>
            <a:r>
              <a:rPr lang="en-US" sz="2000" b="1">
                <a:highlight>
                  <a:srgbClr val="FFFF00"/>
                </a:highlight>
                <a:latin typeface="Arial"/>
              </a:rPr>
              <a:t>Academic Signs</a:t>
            </a:r>
            <a:r>
              <a:rPr lang="en-US" sz="2000" b="1">
                <a:latin typeface="Arial"/>
              </a:rPr>
              <a:t>:</a:t>
            </a:r>
          </a:p>
          <a:p>
            <a:pPr marL="387350" indent="-285750">
              <a:spcBef>
                <a:spcPts val="0"/>
              </a:spcBef>
              <a:spcAft>
                <a:spcPts val="600"/>
              </a:spcAft>
              <a:buSzPts val="2000"/>
            </a:pPr>
            <a:r>
              <a:rPr lang="en-US" sz="2000">
                <a:latin typeface="Arial"/>
              </a:rPr>
              <a:t>Trouble with reading</a:t>
            </a:r>
            <a:r>
              <a:rPr lang="en-US" sz="2000" b="1">
                <a:latin typeface="Arial"/>
              </a:rPr>
              <a:t>, </a:t>
            </a:r>
            <a:r>
              <a:rPr lang="en-US" sz="2000">
                <a:latin typeface="Arial"/>
              </a:rPr>
              <a:t>language development, vocabulary</a:t>
            </a:r>
            <a:endParaRPr lang="en-US" sz="2000"/>
          </a:p>
          <a:p>
            <a:pPr marL="387350" indent="-285750">
              <a:spcBef>
                <a:spcPts val="0"/>
              </a:spcBef>
              <a:spcAft>
                <a:spcPts val="600"/>
              </a:spcAft>
              <a:buSzPts val="2000"/>
            </a:pPr>
            <a:r>
              <a:rPr lang="en-US" sz="2000">
                <a:latin typeface="Arial"/>
              </a:rPr>
              <a:t>Difficulties with organization, attention, memory</a:t>
            </a:r>
            <a:endParaRPr lang="en-US" sz="2000"/>
          </a:p>
          <a:p>
            <a:pPr marL="387350" indent="-285750">
              <a:spcBef>
                <a:spcPts val="0"/>
              </a:spcBef>
              <a:spcAft>
                <a:spcPts val="600"/>
              </a:spcAft>
              <a:buSzPts val="2000"/>
            </a:pPr>
            <a:r>
              <a:rPr lang="en-US" sz="2000">
                <a:latin typeface="Arial"/>
              </a:rPr>
              <a:t>Daydreaming</a:t>
            </a:r>
            <a:endParaRPr lang="en-US" sz="2000"/>
          </a:p>
          <a:p>
            <a:pPr marL="387350" indent="-285750">
              <a:spcBef>
                <a:spcPts val="0"/>
              </a:spcBef>
              <a:spcAft>
                <a:spcPts val="600"/>
              </a:spcAft>
              <a:buSzPts val="2000"/>
            </a:pPr>
            <a:r>
              <a:rPr lang="en-US" sz="2000">
                <a:latin typeface="Arial"/>
              </a:rPr>
              <a:t>Frequent absenteeism</a:t>
            </a:r>
            <a:endParaRPr lang="en-US" sz="2000"/>
          </a:p>
          <a:p>
            <a:pPr marL="387350" indent="-285750">
              <a:spcBef>
                <a:spcPts val="0"/>
              </a:spcBef>
              <a:spcAft>
                <a:spcPts val="600"/>
              </a:spcAft>
              <a:buSzPts val="2000"/>
            </a:pPr>
            <a:r>
              <a:rPr lang="en-US" sz="2000">
                <a:latin typeface="Arial"/>
              </a:rPr>
              <a:t>Appears sad, tired, worried, withdrawn</a:t>
            </a:r>
            <a:endParaRPr lang="en-US" sz="2000"/>
          </a:p>
          <a:p>
            <a:pPr marL="901700" lvl="1">
              <a:spcBef>
                <a:spcPts val="0"/>
              </a:spcBef>
              <a:spcAft>
                <a:spcPts val="600"/>
              </a:spcAft>
              <a:buSzPts val="2000"/>
              <a:buFont typeface="Courier New"/>
              <a:buChar char="o"/>
            </a:pPr>
            <a:endParaRPr lang="en-US" sz="2000">
              <a:highlight>
                <a:srgbClr val="FFFF00"/>
              </a:highlight>
              <a:latin typeface="Arial"/>
            </a:endParaRPr>
          </a:p>
          <a:p>
            <a:pPr marL="101600" indent="0">
              <a:spcBef>
                <a:spcPts val="0"/>
              </a:spcBef>
              <a:spcAft>
                <a:spcPts val="600"/>
              </a:spcAft>
              <a:buSzPts val="2000"/>
              <a:buNone/>
            </a:pPr>
            <a:r>
              <a:rPr lang="en-US" sz="2000" b="1">
                <a:highlight>
                  <a:srgbClr val="FFFF00"/>
                </a:highlight>
                <a:latin typeface="Arial"/>
              </a:rPr>
              <a:t>What to do?</a:t>
            </a:r>
            <a:r>
              <a:rPr lang="en-US" sz="2000" b="1">
                <a:latin typeface="Arial"/>
              </a:rPr>
              <a:t> </a:t>
            </a:r>
          </a:p>
          <a:p>
            <a:pPr marL="387350" indent="-285750">
              <a:spcBef>
                <a:spcPts val="0"/>
              </a:spcBef>
              <a:spcAft>
                <a:spcPts val="600"/>
              </a:spcAft>
              <a:buSzPts val="2000"/>
            </a:pPr>
            <a:r>
              <a:rPr lang="en-US" sz="2000">
                <a:latin typeface="Arial"/>
              </a:rPr>
              <a:t>Refer to MTSS &amp; School Counselor</a:t>
            </a:r>
            <a:endParaRPr lang="en-US" sz="2000"/>
          </a:p>
          <a:p>
            <a:pPr marL="387350" indent="-285750">
              <a:spcBef>
                <a:spcPts val="0"/>
              </a:spcBef>
              <a:spcAft>
                <a:spcPts val="600"/>
              </a:spcAft>
              <a:buSzPts val="2000"/>
            </a:pPr>
            <a:r>
              <a:rPr lang="en-US" sz="2000">
                <a:latin typeface="Arial"/>
              </a:rPr>
              <a:t>Tier 1 &amp; 2 Academic Supports</a:t>
            </a:r>
          </a:p>
          <a:p>
            <a:pPr marL="387350" indent="-285750">
              <a:spcBef>
                <a:spcPts val="0"/>
              </a:spcBef>
              <a:spcAft>
                <a:spcPts val="600"/>
              </a:spcAft>
              <a:buSzPts val="2000"/>
            </a:pPr>
            <a:r>
              <a:rPr lang="en-US" sz="2000">
                <a:latin typeface="Arial"/>
              </a:rPr>
              <a:t>Psychoeducational Evaluation &amp; IEP (school psychologist)</a:t>
            </a:r>
          </a:p>
          <a:p>
            <a:pPr marL="387350" indent="-285750">
              <a:spcBef>
                <a:spcPts val="0"/>
              </a:spcBef>
              <a:spcAft>
                <a:spcPts val="600"/>
              </a:spcAft>
              <a:buSzPts val="2000"/>
            </a:pPr>
            <a:r>
              <a:rPr lang="en-US" sz="2000">
                <a:latin typeface="Arial"/>
              </a:rPr>
              <a:t>Coping Pla</a:t>
            </a:r>
            <a:r>
              <a:rPr lang="en-US" sz="1800">
                <a:latin typeface="Arial"/>
              </a:rPr>
              <a:t>n</a:t>
            </a:r>
          </a:p>
          <a:p>
            <a:pPr marL="101600" indent="0">
              <a:spcBef>
                <a:spcPts val="0"/>
              </a:spcBef>
              <a:spcAft>
                <a:spcPts val="600"/>
              </a:spcAft>
              <a:buNone/>
            </a:pPr>
            <a:endParaRPr lang="en-US" sz="1400" b="1" u="sng"/>
          </a:p>
          <a:p>
            <a:pPr marL="1016000" lvl="1" indent="-457200">
              <a:spcBef>
                <a:spcPts val="0"/>
              </a:spcBef>
              <a:spcAft>
                <a:spcPts val="600"/>
              </a:spcAft>
              <a:buSzPts val="2000"/>
              <a:buFont typeface="Courier New"/>
              <a:buChar char="o"/>
            </a:pPr>
            <a:endParaRPr lang="en-US" sz="1400"/>
          </a:p>
          <a:p>
            <a:pPr marL="101600" indent="0">
              <a:spcBef>
                <a:spcPts val="0"/>
              </a:spcBef>
              <a:spcAft>
                <a:spcPts val="600"/>
              </a:spcAft>
              <a:buSzPts val="2000"/>
              <a:buNone/>
            </a:pPr>
            <a:endParaRPr lang="en-US" sz="1400"/>
          </a:p>
          <a:p>
            <a:pPr marL="444500">
              <a:spcBef>
                <a:spcPts val="0"/>
              </a:spcBef>
              <a:spcAft>
                <a:spcPts val="600"/>
              </a:spcAft>
              <a:buSzPts val="2000"/>
            </a:pPr>
            <a:endParaRPr lang="en-US" sz="1400"/>
          </a:p>
          <a:p>
            <a:pPr marL="444500">
              <a:spcBef>
                <a:spcPts val="0"/>
              </a:spcBef>
              <a:spcAft>
                <a:spcPts val="600"/>
              </a:spcAft>
              <a:buSzPts val="2000"/>
            </a:pPr>
            <a:endParaRPr lang="en-US" sz="1400"/>
          </a:p>
          <a:p>
            <a:pPr lvl="1" indent="-355600">
              <a:spcBef>
                <a:spcPts val="0"/>
              </a:spcBef>
              <a:spcAft>
                <a:spcPts val="600"/>
              </a:spcAft>
              <a:buSzPts val="2000"/>
              <a:buFont typeface="Courier New"/>
              <a:buChar char="o"/>
            </a:pPr>
            <a:endParaRPr lang="en-US" sz="1400"/>
          </a:p>
        </p:txBody>
      </p:sp>
      <p:pic>
        <p:nvPicPr>
          <p:cNvPr id="2" name="Picture 1" descr="A tablet with a screen with text on it&#10;&#10;Description automatically generated">
            <a:extLst>
              <a:ext uri="{FF2B5EF4-FFF2-40B4-BE49-F238E27FC236}">
                <a16:creationId xmlns:a16="http://schemas.microsoft.com/office/drawing/2014/main" id="{D3D0D305-F9E3-A45C-02A5-B55512905B9F}"/>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519929" y="1891970"/>
            <a:ext cx="4547575" cy="4056012"/>
          </a:xfrm>
          <a:prstGeom prst="ellipse">
            <a:avLst/>
          </a:prstGeom>
          <a:ln>
            <a:noFill/>
          </a:ln>
          <a:effectLst>
            <a:softEdge rad="112500"/>
          </a:effectLst>
        </p:spPr>
      </p:pic>
      <p:pic>
        <p:nvPicPr>
          <p:cNvPr id="5" name="Google Shape;358;g2ac08e1b665_0_0" descr="Image result for pa commission on crime and delinquency logo">
            <a:extLst>
              <a:ext uri="{FF2B5EF4-FFF2-40B4-BE49-F238E27FC236}">
                <a16:creationId xmlns:a16="http://schemas.microsoft.com/office/drawing/2014/main" id="{962F8431-B0EE-68B9-07A3-0EEE283F440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109146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6">
          <a:extLst>
            <a:ext uri="{FF2B5EF4-FFF2-40B4-BE49-F238E27FC236}">
              <a16:creationId xmlns:a16="http://schemas.microsoft.com/office/drawing/2014/main" id="{9BB4C53B-5CDB-BFB8-CC8D-F3A7FF25DF49}"/>
            </a:ext>
          </a:extLst>
        </p:cNvPr>
        <p:cNvGrpSpPr/>
        <p:nvPr/>
      </p:nvGrpSpPr>
      <p:grpSpPr>
        <a:xfrm>
          <a:off x="0" y="0"/>
          <a:ext cx="0" cy="0"/>
          <a:chOff x="0" y="0"/>
          <a:chExt cx="0" cy="0"/>
        </a:xfrm>
      </p:grpSpPr>
      <p:sp useBgFill="1">
        <p:nvSpPr>
          <p:cNvPr id="443" name="Rectangle 44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ectangle 44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Google Shape;437;g2afd7cfc130_0_60">
            <a:extLst>
              <a:ext uri="{FF2B5EF4-FFF2-40B4-BE49-F238E27FC236}">
                <a16:creationId xmlns:a16="http://schemas.microsoft.com/office/drawing/2014/main" id="{9922A70B-4C9B-DA46-44B0-FA8F4F201C3D}"/>
              </a:ext>
            </a:extLst>
          </p:cNvPr>
          <p:cNvSpPr txBox="1">
            <a:spLocks noGrp="1"/>
          </p:cNvSpPr>
          <p:nvPr>
            <p:ph type="title"/>
          </p:nvPr>
        </p:nvSpPr>
        <p:spPr>
          <a:xfrm>
            <a:off x="143933" y="294538"/>
            <a:ext cx="11927950" cy="1203002"/>
          </a:xfrm>
          <a:prstGeom prst="rect">
            <a:avLst/>
          </a:prstGeom>
        </p:spPr>
        <p:txBody>
          <a:bodyPr spcFirstLastPara="1" wrap="square" lIns="91425" tIns="45700" rIns="91425" bIns="45700" anchor="ctr" anchorCtr="0">
            <a:noAutofit/>
          </a:bodyPr>
          <a:lstStyle/>
          <a:p>
            <a:pPr algn="ctr">
              <a:buSzPct val="100000"/>
            </a:pPr>
            <a:r>
              <a:rPr lang="en-US" sz="2400" b="1">
                <a:solidFill>
                  <a:srgbClr val="FFFFFF"/>
                </a:solidFill>
                <a:latin typeface="Arial"/>
                <a:cs typeface="Arial"/>
              </a:rPr>
              <a:t>ALEX CHAPTER 3: ACADEMIC, </a:t>
            </a:r>
            <a:r>
              <a:rPr lang="en-US" sz="2400" b="1" u="sng">
                <a:solidFill>
                  <a:srgbClr val="FFFF00"/>
                </a:solidFill>
                <a:latin typeface="Arial"/>
                <a:cs typeface="Arial"/>
              </a:rPr>
              <a:t>EMOTIONAL,</a:t>
            </a:r>
            <a:r>
              <a:rPr lang="en-US" sz="2400" b="1">
                <a:solidFill>
                  <a:srgbClr val="FFFF00"/>
                </a:solidFill>
                <a:latin typeface="Arial"/>
                <a:cs typeface="Arial"/>
              </a:rPr>
              <a:t> </a:t>
            </a:r>
            <a:r>
              <a:rPr lang="en-US" sz="2400" b="1">
                <a:solidFill>
                  <a:srgbClr val="FFFFFF"/>
                </a:solidFill>
                <a:latin typeface="Arial"/>
                <a:cs typeface="Arial"/>
              </a:rPr>
              <a:t>AND SOCIAL CHALLENGES</a:t>
            </a:r>
            <a:br>
              <a:rPr lang="en-US" sz="2400" b="1">
                <a:latin typeface="Arial"/>
                <a:cs typeface="Arial"/>
              </a:rPr>
            </a:br>
            <a:r>
              <a:rPr lang="en-US" sz="2400" b="1">
                <a:solidFill>
                  <a:srgbClr val="FFFFFF"/>
                </a:solidFill>
                <a:latin typeface="Arial"/>
                <a:cs typeface="Arial"/>
              </a:rPr>
              <a:t>(KINDERGARTEN – GRADE 2)</a:t>
            </a:r>
            <a:endParaRPr lang="en-US" sz="2400"/>
          </a:p>
        </p:txBody>
      </p:sp>
      <p:sp>
        <p:nvSpPr>
          <p:cNvPr id="438" name="Google Shape;438;g2afd7cfc130_0_60">
            <a:extLst>
              <a:ext uri="{FF2B5EF4-FFF2-40B4-BE49-F238E27FC236}">
                <a16:creationId xmlns:a16="http://schemas.microsoft.com/office/drawing/2014/main" id="{732FAFCA-186D-2E47-CB1B-F87508887360}"/>
              </a:ext>
            </a:extLst>
          </p:cNvPr>
          <p:cNvSpPr txBox="1">
            <a:spLocks noGrp="1"/>
          </p:cNvSpPr>
          <p:nvPr>
            <p:ph type="body" idx="1"/>
          </p:nvPr>
        </p:nvSpPr>
        <p:spPr>
          <a:xfrm>
            <a:off x="454377" y="1718707"/>
            <a:ext cx="11156308" cy="4748514"/>
          </a:xfrm>
          <a:prstGeom prst="rect">
            <a:avLst/>
          </a:prstGeom>
        </p:spPr>
        <p:txBody>
          <a:bodyPr spcFirstLastPara="1" wrap="square" lIns="91425" tIns="45700" rIns="91425" bIns="45700" anchor="ctr" anchorCtr="0">
            <a:noAutofit/>
          </a:bodyPr>
          <a:lstStyle/>
          <a:p>
            <a:pPr marL="0" indent="0">
              <a:spcBef>
                <a:spcPts val="0"/>
              </a:spcBef>
              <a:spcAft>
                <a:spcPts val="600"/>
              </a:spcAft>
              <a:buNone/>
            </a:pPr>
            <a:endParaRPr lang="en-US" sz="1800" b="1">
              <a:latin typeface="Arial"/>
            </a:endParaRPr>
          </a:p>
          <a:p>
            <a:pPr marL="0" indent="0">
              <a:spcBef>
                <a:spcPts val="0"/>
              </a:spcBef>
              <a:spcAft>
                <a:spcPts val="600"/>
              </a:spcAft>
              <a:buNone/>
            </a:pPr>
            <a:r>
              <a:rPr lang="en-US" sz="2000" b="1">
                <a:highlight>
                  <a:srgbClr val="FFFF00"/>
                </a:highlight>
                <a:latin typeface="Arial"/>
              </a:rPr>
              <a:t>Fight – Flight – Freeze</a:t>
            </a:r>
            <a:r>
              <a:rPr lang="en-US" sz="2000" b="1">
                <a:latin typeface="Arial"/>
              </a:rPr>
              <a:t> Reactions Are Automatic &amp; Unconscious</a:t>
            </a:r>
          </a:p>
          <a:p>
            <a:pPr marL="0" indent="0">
              <a:spcBef>
                <a:spcPts val="0"/>
              </a:spcBef>
              <a:buNone/>
            </a:pPr>
            <a:endParaRPr lang="en-US" sz="2000" b="1">
              <a:latin typeface="Arial"/>
            </a:endParaRPr>
          </a:p>
          <a:p>
            <a:pPr marL="0" indent="0">
              <a:spcBef>
                <a:spcPts val="0"/>
              </a:spcBef>
              <a:spcAft>
                <a:spcPts val="600"/>
              </a:spcAft>
              <a:buNone/>
            </a:pPr>
            <a:r>
              <a:rPr lang="en-US" sz="2000" b="1">
                <a:highlight>
                  <a:srgbClr val="FFFF00"/>
                </a:highlight>
                <a:latin typeface="Arial"/>
              </a:rPr>
              <a:t>Difficulty</a:t>
            </a:r>
            <a:r>
              <a:rPr lang="en-US" sz="2000" b="1">
                <a:latin typeface="Arial"/>
              </a:rPr>
              <a:t> with unstructured time, transitions, fire drills:</a:t>
            </a:r>
          </a:p>
          <a:p>
            <a:pPr indent="-457200">
              <a:spcBef>
                <a:spcPts val="0"/>
              </a:spcBef>
              <a:spcAft>
                <a:spcPts val="600"/>
              </a:spcAft>
            </a:pPr>
            <a:r>
              <a:rPr lang="en-US" sz="2000">
                <a:latin typeface="Arial"/>
              </a:rPr>
              <a:t>Run and Hide (Flight)</a:t>
            </a:r>
          </a:p>
          <a:p>
            <a:pPr indent="-457200">
              <a:spcBef>
                <a:spcPts val="0"/>
              </a:spcBef>
              <a:spcAft>
                <a:spcPts val="600"/>
              </a:spcAft>
            </a:pPr>
            <a:r>
              <a:rPr lang="en-US" sz="2000">
                <a:latin typeface="Arial"/>
                <a:cs typeface="Arial"/>
              </a:rPr>
              <a:t>Cry and Kick (Fight)</a:t>
            </a:r>
            <a:endParaRPr lang="en-US" sz="2000">
              <a:latin typeface="Arial"/>
            </a:endParaRPr>
          </a:p>
          <a:p>
            <a:pPr indent="-457200">
              <a:spcBef>
                <a:spcPts val="0"/>
              </a:spcBef>
              <a:spcAft>
                <a:spcPts val="600"/>
              </a:spcAft>
            </a:pPr>
            <a:r>
              <a:rPr lang="en-US" sz="2000">
                <a:latin typeface="Arial"/>
              </a:rPr>
              <a:t>Disengage/Shut Down </a:t>
            </a:r>
            <a:endParaRPr lang="en-US" sz="2000"/>
          </a:p>
          <a:p>
            <a:pPr lvl="1" indent="-457200">
              <a:spcBef>
                <a:spcPts val="0"/>
              </a:spcBef>
              <a:spcAft>
                <a:spcPts val="600"/>
              </a:spcAft>
              <a:buFont typeface="Courier New"/>
              <a:buChar char="o"/>
            </a:pPr>
            <a:r>
              <a:rPr lang="en-US" sz="2000">
                <a:latin typeface="Arial"/>
              </a:rPr>
              <a:t>Appearing Inattentive (Freeze)</a:t>
            </a:r>
            <a:endParaRPr lang="en-US" sz="2000"/>
          </a:p>
          <a:p>
            <a:pPr marL="1028700" lvl="2" indent="0">
              <a:spcBef>
                <a:spcPts val="0"/>
              </a:spcBef>
              <a:buNone/>
            </a:pPr>
            <a:endParaRPr lang="en-US">
              <a:highlight>
                <a:srgbClr val="FFFF00"/>
              </a:highlight>
              <a:latin typeface="Arial"/>
            </a:endParaRPr>
          </a:p>
          <a:p>
            <a:pPr marL="0" indent="0">
              <a:spcBef>
                <a:spcPts val="0"/>
              </a:spcBef>
              <a:spcAft>
                <a:spcPts val="600"/>
              </a:spcAft>
              <a:buNone/>
            </a:pPr>
            <a:r>
              <a:rPr lang="en-US" sz="2000" b="1">
                <a:highlight>
                  <a:srgbClr val="FFFF00"/>
                </a:highlight>
                <a:latin typeface="Arial"/>
              </a:rPr>
              <a:t>What to Do?</a:t>
            </a:r>
          </a:p>
          <a:p>
            <a:pPr indent="-457200">
              <a:spcBef>
                <a:spcPts val="0"/>
              </a:spcBef>
              <a:spcAft>
                <a:spcPts val="600"/>
              </a:spcAft>
            </a:pPr>
            <a:r>
              <a:rPr lang="en-US" sz="2000">
                <a:latin typeface="Arial"/>
              </a:rPr>
              <a:t>Recognize that these brain states help the brain decrease, end or escape threat and return to peaceful state</a:t>
            </a:r>
          </a:p>
          <a:p>
            <a:pPr indent="-457200">
              <a:spcBef>
                <a:spcPts val="0"/>
              </a:spcBef>
              <a:spcAft>
                <a:spcPts val="600"/>
              </a:spcAft>
            </a:pPr>
            <a:r>
              <a:rPr lang="en-US" sz="2000">
                <a:latin typeface="Arial"/>
              </a:rPr>
              <a:t>Teach Alex about the brain and increase feeling recognition</a:t>
            </a:r>
          </a:p>
          <a:p>
            <a:pPr indent="-457200">
              <a:spcBef>
                <a:spcPts val="0"/>
              </a:spcBef>
              <a:spcAft>
                <a:spcPts val="600"/>
              </a:spcAft>
            </a:pPr>
            <a:r>
              <a:rPr lang="en-US" sz="2000">
                <a:latin typeface="Arial"/>
              </a:rPr>
              <a:t>Educate school staff </a:t>
            </a:r>
          </a:p>
          <a:p>
            <a:pPr lvl="1" indent="-457200">
              <a:spcBef>
                <a:spcPts val="0"/>
              </a:spcBef>
              <a:spcAft>
                <a:spcPts val="600"/>
              </a:spcAft>
              <a:buFont typeface="Courier New"/>
              <a:buChar char="o"/>
            </a:pPr>
            <a:r>
              <a:rPr lang="en-US" sz="2000">
                <a:latin typeface="Arial"/>
              </a:rPr>
              <a:t>View  behaviors as adaptations to toxic stress</a:t>
            </a:r>
          </a:p>
          <a:p>
            <a:pPr lvl="1" indent="-457200">
              <a:spcBef>
                <a:spcPts val="0"/>
              </a:spcBef>
              <a:spcAft>
                <a:spcPts val="600"/>
              </a:spcAft>
              <a:buFont typeface="Courier New"/>
              <a:buChar char="o"/>
            </a:pPr>
            <a:r>
              <a:rPr lang="en-US" sz="2000">
                <a:latin typeface="Arial"/>
              </a:rPr>
              <a:t>Develop universal focused attention practices for all students</a:t>
            </a:r>
          </a:p>
          <a:p>
            <a:pPr marL="0" indent="0">
              <a:spcBef>
                <a:spcPts val="0"/>
              </a:spcBef>
              <a:spcAft>
                <a:spcPts val="600"/>
              </a:spcAft>
              <a:buNone/>
            </a:pPr>
            <a:endParaRPr lang="en-US" sz="1100"/>
          </a:p>
        </p:txBody>
      </p:sp>
      <p:sp>
        <p:nvSpPr>
          <p:cNvPr id="3" name="TextBox 2">
            <a:extLst>
              <a:ext uri="{FF2B5EF4-FFF2-40B4-BE49-F238E27FC236}">
                <a16:creationId xmlns:a16="http://schemas.microsoft.com/office/drawing/2014/main" id="{2BFB9CF8-B69C-7C56-5492-4346191F96DE}"/>
              </a:ext>
            </a:extLst>
          </p:cNvPr>
          <p:cNvSpPr txBox="1"/>
          <p:nvPr/>
        </p:nvSpPr>
        <p:spPr>
          <a:xfrm>
            <a:off x="8160107" y="2654635"/>
            <a:ext cx="3323634" cy="1200329"/>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a:t>These reactions are automatic and unconscious. </a:t>
            </a:r>
          </a:p>
        </p:txBody>
      </p:sp>
      <p:pic>
        <p:nvPicPr>
          <p:cNvPr id="2" name="Google Shape;358;g2ac08e1b665_0_0" descr="Image result for pa commission on crime and delinquency logo">
            <a:extLst>
              <a:ext uri="{FF2B5EF4-FFF2-40B4-BE49-F238E27FC236}">
                <a16:creationId xmlns:a16="http://schemas.microsoft.com/office/drawing/2014/main" id="{1AD20CC3-195F-C5F4-D88D-DB633B973DD8}"/>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861385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useBgFill="1">
        <p:nvSpPr>
          <p:cNvPr id="450" name="Rectangle 44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Google Shape;444;g2afd7cfc130_0_42"/>
          <p:cNvSpPr txBox="1">
            <a:spLocks noGrp="1"/>
          </p:cNvSpPr>
          <p:nvPr>
            <p:ph type="title"/>
          </p:nvPr>
        </p:nvSpPr>
        <p:spPr>
          <a:xfrm>
            <a:off x="630766" y="294538"/>
            <a:ext cx="11008259" cy="1033669"/>
          </a:xfrm>
          <a:prstGeom prst="rect">
            <a:avLst/>
          </a:prstGeom>
        </p:spPr>
        <p:txBody>
          <a:bodyPr spcFirstLastPara="1" wrap="square" lIns="91425" tIns="45700" rIns="91425" bIns="45700" anchor="ctr" anchorCtr="0">
            <a:noAutofit/>
          </a:bodyPr>
          <a:lstStyle/>
          <a:p>
            <a:pPr algn="ctr">
              <a:buSzPct val="100000"/>
            </a:pPr>
            <a:r>
              <a:rPr lang="en-US" sz="2400" b="1">
                <a:solidFill>
                  <a:srgbClr val="FFFFFF"/>
                </a:solidFill>
                <a:latin typeface="Arial"/>
                <a:cs typeface="Arial"/>
              </a:rPr>
              <a:t>ALEX CHAPTER 3: ACADEMIC, EMOTIONAL, AND </a:t>
            </a:r>
            <a:r>
              <a:rPr lang="en-US" sz="2400" b="1" u="sng">
                <a:solidFill>
                  <a:srgbClr val="FFFF00"/>
                </a:solidFill>
                <a:latin typeface="Arial"/>
                <a:cs typeface="Arial"/>
              </a:rPr>
              <a:t>SOCIAL</a:t>
            </a:r>
            <a:r>
              <a:rPr lang="en-US" sz="2400" b="1">
                <a:solidFill>
                  <a:srgbClr val="FFFFFF"/>
                </a:solidFill>
                <a:latin typeface="Arial"/>
                <a:cs typeface="Arial"/>
              </a:rPr>
              <a:t> CHALLENGES</a:t>
            </a:r>
            <a:br>
              <a:rPr lang="en-US" sz="2400" b="1">
                <a:latin typeface="Arial"/>
                <a:cs typeface="Arial"/>
              </a:rPr>
            </a:br>
            <a:r>
              <a:rPr lang="en-US" sz="2400" b="1">
                <a:solidFill>
                  <a:srgbClr val="FFFFFF"/>
                </a:solidFill>
                <a:latin typeface="Arial"/>
                <a:cs typeface="Arial"/>
              </a:rPr>
              <a:t>(KINDERGARTEN – GRADE 2)</a:t>
            </a:r>
            <a:endParaRPr lang="en-US" sz="2400"/>
          </a:p>
        </p:txBody>
      </p:sp>
      <p:sp>
        <p:nvSpPr>
          <p:cNvPr id="445" name="Google Shape;445;g2afd7cfc130_0_42"/>
          <p:cNvSpPr txBox="1">
            <a:spLocks noGrp="1"/>
          </p:cNvSpPr>
          <p:nvPr>
            <p:ph type="body" idx="1"/>
          </p:nvPr>
        </p:nvSpPr>
        <p:spPr>
          <a:xfrm>
            <a:off x="708377" y="1824309"/>
            <a:ext cx="10641252" cy="4868690"/>
          </a:xfrm>
          <a:prstGeom prst="rect">
            <a:avLst/>
          </a:prstGeom>
        </p:spPr>
        <p:txBody>
          <a:bodyPr spcFirstLastPara="1" lIns="91425" tIns="45700" rIns="91425" bIns="45700" anchor="ctr" anchorCtr="0">
            <a:normAutofit/>
          </a:bodyPr>
          <a:lstStyle/>
          <a:p>
            <a:pPr marL="0" indent="0">
              <a:spcBef>
                <a:spcPts val="0"/>
              </a:spcBef>
              <a:buNone/>
            </a:pPr>
            <a:r>
              <a:rPr lang="en-US" sz="2000" b="1">
                <a:latin typeface="Arial"/>
              </a:rPr>
              <a:t>The following areas are linked to trauma exposure:</a:t>
            </a:r>
            <a:endParaRPr lang="en-US" sz="2000">
              <a:latin typeface="Arial"/>
            </a:endParaRPr>
          </a:p>
          <a:p>
            <a:pPr marL="285750" indent="-285750">
              <a:spcBef>
                <a:spcPts val="0"/>
              </a:spcBef>
            </a:pPr>
            <a:endParaRPr lang="en-US" sz="2000" b="1">
              <a:latin typeface="Arial"/>
            </a:endParaRPr>
          </a:p>
          <a:p>
            <a:pPr marL="0" indent="0">
              <a:spcBef>
                <a:spcPts val="0"/>
              </a:spcBef>
              <a:buNone/>
            </a:pPr>
            <a:r>
              <a:rPr lang="en-US" sz="2000" b="1">
                <a:highlight>
                  <a:srgbClr val="FFFF00"/>
                </a:highlight>
                <a:latin typeface="Arial"/>
              </a:rPr>
              <a:t>Peer Relationship</a:t>
            </a:r>
            <a:r>
              <a:rPr lang="en-US" sz="2000" b="1">
                <a:latin typeface="Arial"/>
              </a:rPr>
              <a:t>:</a:t>
            </a:r>
            <a:endParaRPr lang="en-US" sz="2000">
              <a:latin typeface="Arial"/>
            </a:endParaRPr>
          </a:p>
          <a:p>
            <a:pPr indent="-457200">
              <a:spcBef>
                <a:spcPts val="0"/>
              </a:spcBef>
            </a:pPr>
            <a:r>
              <a:rPr lang="en-US" sz="2000">
                <a:latin typeface="Arial"/>
              </a:rPr>
              <a:t>Trouble engaging in group activities</a:t>
            </a:r>
          </a:p>
          <a:p>
            <a:pPr indent="-457200">
              <a:spcBef>
                <a:spcPts val="0"/>
              </a:spcBef>
            </a:pPr>
            <a:r>
              <a:rPr lang="en-US" sz="2000">
                <a:latin typeface="Arial"/>
              </a:rPr>
              <a:t>Difficulty reading social cues</a:t>
            </a:r>
          </a:p>
          <a:p>
            <a:pPr indent="-457200">
              <a:spcBef>
                <a:spcPts val="0"/>
              </a:spcBef>
            </a:pPr>
            <a:r>
              <a:rPr lang="en-US" sz="2000">
                <a:latin typeface="Arial"/>
              </a:rPr>
              <a:t>Issues with regulating emotions in interpersonal conflict </a:t>
            </a:r>
          </a:p>
          <a:p>
            <a:pPr marL="342900">
              <a:spcBef>
                <a:spcPts val="0"/>
              </a:spcBef>
              <a:buSzPts val="1100"/>
            </a:pPr>
            <a:endParaRPr lang="en-US" sz="2000" b="1" i="1">
              <a:latin typeface="Arial"/>
            </a:endParaRPr>
          </a:p>
          <a:p>
            <a:pPr marL="0" indent="0">
              <a:buSzPts val="1100"/>
              <a:buNone/>
            </a:pPr>
            <a:r>
              <a:rPr lang="en-US" sz="2000" b="1">
                <a:highlight>
                  <a:srgbClr val="FFFF00"/>
                </a:highlight>
                <a:latin typeface="Arial"/>
              </a:rPr>
              <a:t>Bullying</a:t>
            </a:r>
            <a:r>
              <a:rPr lang="en-US" sz="2000" b="1">
                <a:latin typeface="Arial"/>
              </a:rPr>
              <a:t> Related to Social Struggles:</a:t>
            </a:r>
          </a:p>
          <a:p>
            <a:pPr indent="-457200">
              <a:spcBef>
                <a:spcPts val="0"/>
              </a:spcBef>
              <a:buSzPts val="1100"/>
            </a:pPr>
            <a:r>
              <a:rPr lang="en-US" sz="2000">
                <a:latin typeface="Arial"/>
              </a:rPr>
              <a:t>Becoming an easy target due to excessive emotional reactions</a:t>
            </a:r>
            <a:endParaRPr lang="en-US" sz="2000" b="1" i="1">
              <a:latin typeface="Arial"/>
            </a:endParaRPr>
          </a:p>
          <a:p>
            <a:pPr indent="-457200">
              <a:spcBef>
                <a:spcPts val="0"/>
              </a:spcBef>
              <a:buSzPts val="1100"/>
            </a:pPr>
            <a:r>
              <a:rPr lang="en-US" sz="2000">
                <a:latin typeface="Arial"/>
              </a:rPr>
              <a:t>Internal reactions to bullying increases withdrawal, avoidance and declining self-esteem</a:t>
            </a:r>
            <a:endParaRPr lang="en-US" sz="2000" b="1" i="1">
              <a:latin typeface="Arial"/>
            </a:endParaRPr>
          </a:p>
          <a:p>
            <a:pPr indent="-457200">
              <a:spcBef>
                <a:spcPts val="0"/>
              </a:spcBef>
              <a:buSzPts val="1100"/>
            </a:pPr>
            <a:r>
              <a:rPr lang="en-US" sz="2000">
                <a:latin typeface="Arial"/>
              </a:rPr>
              <a:t>Attempts to fit and avoid confrontation in by acquiescing to peer demands  </a:t>
            </a:r>
            <a:endParaRPr lang="en-US" sz="2000" b="1" i="1">
              <a:latin typeface="Arial"/>
            </a:endParaRPr>
          </a:p>
          <a:p>
            <a:pPr indent="-457200">
              <a:spcBef>
                <a:spcPts val="0"/>
              </a:spcBef>
              <a:buSzPts val="1100"/>
            </a:pPr>
            <a:endParaRPr lang="en-US" sz="2000">
              <a:latin typeface="Arial"/>
            </a:endParaRPr>
          </a:p>
          <a:p>
            <a:pPr marL="0" indent="0">
              <a:buSzPts val="1100"/>
              <a:buNone/>
            </a:pPr>
            <a:r>
              <a:rPr lang="en-US" sz="2000" b="1">
                <a:highlight>
                  <a:srgbClr val="FFFF00"/>
                </a:highlight>
                <a:latin typeface="Arial"/>
              </a:rPr>
              <a:t>What to Do?</a:t>
            </a:r>
          </a:p>
          <a:p>
            <a:pPr marL="342900">
              <a:buSzPts val="1100"/>
            </a:pPr>
            <a:r>
              <a:rPr lang="en-US" sz="2000">
                <a:latin typeface="Arial"/>
              </a:rPr>
              <a:t>Implement school policy; provide social skill development at Tier 1 &amp; 2</a:t>
            </a:r>
          </a:p>
          <a:p>
            <a:pPr marL="457200" indent="0">
              <a:buSzPts val="1100"/>
            </a:pPr>
            <a:endParaRPr lang="en-US" sz="1700" b="1" i="1"/>
          </a:p>
        </p:txBody>
      </p:sp>
      <p:sp>
        <p:nvSpPr>
          <p:cNvPr id="17" name="TextBox 16">
            <a:extLst>
              <a:ext uri="{FF2B5EF4-FFF2-40B4-BE49-F238E27FC236}">
                <a16:creationId xmlns:a16="http://schemas.microsoft.com/office/drawing/2014/main" id="{D0E2B96A-751E-A7C4-4E45-BE8BA19B6219}"/>
              </a:ext>
            </a:extLst>
          </p:cNvPr>
          <p:cNvSpPr txBox="1"/>
          <p:nvPr/>
        </p:nvSpPr>
        <p:spPr>
          <a:xfrm>
            <a:off x="8396358" y="2330356"/>
            <a:ext cx="3323634" cy="1200329"/>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a:t>Struggles which may be related to early attachment disruption.</a:t>
            </a:r>
          </a:p>
        </p:txBody>
      </p:sp>
      <p:pic>
        <p:nvPicPr>
          <p:cNvPr id="3" name="Google Shape;358;g2ac08e1b665_0_0" descr="Image result for pa commission on crime and delinquency logo">
            <a:extLst>
              <a:ext uri="{FF2B5EF4-FFF2-40B4-BE49-F238E27FC236}">
                <a16:creationId xmlns:a16="http://schemas.microsoft.com/office/drawing/2014/main" id="{68185AFF-52F0-D6FC-95C8-5C16672A8F08}"/>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3">
          <a:extLst>
            <a:ext uri="{FF2B5EF4-FFF2-40B4-BE49-F238E27FC236}">
              <a16:creationId xmlns:a16="http://schemas.microsoft.com/office/drawing/2014/main" id="{20649365-5C2D-115E-5F46-8060F8DE6764}"/>
            </a:ext>
          </a:extLst>
        </p:cNvPr>
        <p:cNvGrpSpPr/>
        <p:nvPr/>
      </p:nvGrpSpPr>
      <p:grpSpPr>
        <a:xfrm>
          <a:off x="0" y="0"/>
          <a:ext cx="0" cy="0"/>
          <a:chOff x="0" y="0"/>
          <a:chExt cx="0" cy="0"/>
        </a:xfrm>
      </p:grpSpPr>
      <p:sp useBgFill="1">
        <p:nvSpPr>
          <p:cNvPr id="450" name="Rectangle 44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Google Shape;444;g2afd7cfc130_0_42">
            <a:extLst>
              <a:ext uri="{FF2B5EF4-FFF2-40B4-BE49-F238E27FC236}">
                <a16:creationId xmlns:a16="http://schemas.microsoft.com/office/drawing/2014/main" id="{C9B2CF7D-7427-8667-7727-C00451B3DA03}"/>
              </a:ext>
            </a:extLst>
          </p:cNvPr>
          <p:cNvSpPr txBox="1">
            <a:spLocks noGrp="1"/>
          </p:cNvSpPr>
          <p:nvPr>
            <p:ph type="title"/>
          </p:nvPr>
        </p:nvSpPr>
        <p:spPr>
          <a:xfrm>
            <a:off x="527732" y="294538"/>
            <a:ext cx="11035801" cy="1033669"/>
          </a:xfrm>
          <a:prstGeom prst="rect">
            <a:avLst/>
          </a:prstGeom>
        </p:spPr>
        <p:txBody>
          <a:bodyPr spcFirstLastPara="1" lIns="91425" tIns="45700" rIns="91425" bIns="45700" anchorCtr="0">
            <a:normAutofit/>
          </a:bodyPr>
          <a:lstStyle/>
          <a:p>
            <a:pPr algn="ctr">
              <a:buSzPct val="100000"/>
            </a:pPr>
            <a:r>
              <a:rPr lang="en-US" sz="3100" b="1">
                <a:solidFill>
                  <a:srgbClr val="FFFFFF"/>
                </a:solidFill>
                <a:latin typeface="Arial"/>
                <a:cs typeface="Arial"/>
              </a:rPr>
              <a:t>ALEX CHAPTER 3: CHALLENGES IN MUSIC CLASS</a:t>
            </a:r>
            <a:br>
              <a:rPr lang="en-US" sz="3100" b="1">
                <a:latin typeface="Arial"/>
                <a:cs typeface="Arial"/>
              </a:rPr>
            </a:br>
            <a:r>
              <a:rPr lang="en-US" sz="3100" b="1">
                <a:solidFill>
                  <a:srgbClr val="FFFFFF"/>
                </a:solidFill>
                <a:latin typeface="Arial"/>
                <a:cs typeface="Arial"/>
              </a:rPr>
              <a:t>(KINDERGARTEN – GRADE 2)</a:t>
            </a:r>
            <a:endParaRPr lang="en-US"/>
          </a:p>
        </p:txBody>
      </p:sp>
      <p:sp>
        <p:nvSpPr>
          <p:cNvPr id="445" name="Google Shape;445;g2afd7cfc130_0_42">
            <a:extLst>
              <a:ext uri="{FF2B5EF4-FFF2-40B4-BE49-F238E27FC236}">
                <a16:creationId xmlns:a16="http://schemas.microsoft.com/office/drawing/2014/main" id="{0E01F213-3F91-7CF5-7FD5-29D2ED33D592}"/>
              </a:ext>
            </a:extLst>
          </p:cNvPr>
          <p:cNvSpPr txBox="1">
            <a:spLocks noGrp="1"/>
          </p:cNvSpPr>
          <p:nvPr>
            <p:ph type="body" idx="1"/>
          </p:nvPr>
        </p:nvSpPr>
        <p:spPr>
          <a:xfrm>
            <a:off x="797490" y="2922602"/>
            <a:ext cx="10910426" cy="3683358"/>
          </a:xfrm>
          <a:prstGeom prst="rect">
            <a:avLst/>
          </a:prstGeom>
        </p:spPr>
        <p:txBody>
          <a:bodyPr spcFirstLastPara="1" wrap="square" lIns="91425" tIns="45700" rIns="91425" bIns="45700" anchor="ctr" anchorCtr="0">
            <a:noAutofit/>
          </a:bodyPr>
          <a:lstStyle/>
          <a:p>
            <a:pPr marL="0" indent="0">
              <a:spcBef>
                <a:spcPts val="0"/>
              </a:spcBef>
              <a:buNone/>
            </a:pPr>
            <a:r>
              <a:rPr lang="en-US" sz="2000" b="1">
                <a:latin typeface="Arial"/>
              </a:rPr>
              <a:t>The following areas are linked to trauma exposure:</a:t>
            </a:r>
            <a:endParaRPr lang="en-US" sz="2000">
              <a:latin typeface="Arial"/>
            </a:endParaRPr>
          </a:p>
          <a:p>
            <a:pPr marL="0" indent="0">
              <a:spcBef>
                <a:spcPts val="0"/>
              </a:spcBef>
              <a:buNone/>
            </a:pPr>
            <a:endParaRPr lang="en-US" sz="2000" b="1">
              <a:latin typeface="Arial"/>
            </a:endParaRPr>
          </a:p>
          <a:p>
            <a:pPr marL="0" indent="0">
              <a:spcBef>
                <a:spcPts val="0"/>
              </a:spcBef>
              <a:buNone/>
            </a:pPr>
            <a:r>
              <a:rPr lang="en-US" sz="2000" b="1">
                <a:latin typeface="Arial"/>
              </a:rPr>
              <a:t>What the </a:t>
            </a:r>
            <a:r>
              <a:rPr lang="en-US" sz="2000" b="1">
                <a:highlight>
                  <a:srgbClr val="FFFF00"/>
                </a:highlight>
                <a:latin typeface="Arial"/>
              </a:rPr>
              <a:t>Teacher Perceives'</a:t>
            </a:r>
            <a:r>
              <a:rPr lang="en-US" sz="2000" b="1">
                <a:latin typeface="Arial"/>
              </a:rPr>
              <a:t> as 'Willful' </a:t>
            </a:r>
          </a:p>
          <a:p>
            <a:pPr marL="0" indent="0">
              <a:spcBef>
                <a:spcPts val="0"/>
              </a:spcBef>
              <a:buNone/>
            </a:pPr>
            <a:endParaRPr lang="en-US" sz="2000" b="1">
              <a:latin typeface="Arial"/>
            </a:endParaRPr>
          </a:p>
          <a:p>
            <a:pPr marL="342900">
              <a:spcBef>
                <a:spcPts val="0"/>
              </a:spcBef>
            </a:pPr>
            <a:r>
              <a:rPr lang="en-US" sz="2000">
                <a:latin typeface="Arial"/>
              </a:rPr>
              <a:t>Covers his ears with loud 'noise'</a:t>
            </a:r>
          </a:p>
          <a:p>
            <a:pPr marL="342900">
              <a:spcBef>
                <a:spcPts val="0"/>
              </a:spcBef>
            </a:pPr>
            <a:r>
              <a:rPr lang="en-US" sz="2000">
                <a:latin typeface="Arial"/>
              </a:rPr>
              <a:t>Refuses to answer questions</a:t>
            </a:r>
          </a:p>
          <a:p>
            <a:pPr marL="342900">
              <a:spcBef>
                <a:spcPts val="0"/>
              </a:spcBef>
            </a:pPr>
            <a:r>
              <a:rPr lang="en-US" sz="2000">
                <a:latin typeface="Arial"/>
              </a:rPr>
              <a:t>Runs out of class</a:t>
            </a:r>
          </a:p>
          <a:p>
            <a:pPr marL="0" indent="0">
              <a:buSzPts val="1100"/>
              <a:buNone/>
            </a:pPr>
            <a:r>
              <a:rPr lang="en-US" sz="2000" b="1">
                <a:highlight>
                  <a:srgbClr val="FFFF00"/>
                </a:highlight>
                <a:latin typeface="Arial"/>
              </a:rPr>
              <a:t>What to Do?  </a:t>
            </a:r>
          </a:p>
          <a:p>
            <a:pPr marL="0" indent="0">
              <a:buSzPts val="1100"/>
              <a:buNone/>
            </a:pPr>
            <a:r>
              <a:rPr lang="en-US" sz="2000" b="1">
                <a:highlight>
                  <a:srgbClr val="FFFF00"/>
                </a:highlight>
                <a:latin typeface="Arial"/>
              </a:rPr>
              <a:t>Reframe</a:t>
            </a:r>
            <a:r>
              <a:rPr lang="en-US" sz="2000" b="1">
                <a:latin typeface="Arial"/>
              </a:rPr>
              <a:t> Discipline to Consequences that </a:t>
            </a:r>
            <a:r>
              <a:rPr lang="en-US" sz="2000" b="1">
                <a:highlight>
                  <a:srgbClr val="FFFF00"/>
                </a:highlight>
                <a:latin typeface="Arial"/>
              </a:rPr>
              <a:t>Teach</a:t>
            </a:r>
            <a:endParaRPr lang="en-US" sz="2000">
              <a:highlight>
                <a:srgbClr val="FFFF00"/>
              </a:highlight>
            </a:endParaRPr>
          </a:p>
          <a:p>
            <a:pPr indent="-457200">
              <a:spcBef>
                <a:spcPts val="0"/>
              </a:spcBef>
              <a:buSzPts val="1100"/>
            </a:pPr>
            <a:r>
              <a:rPr lang="en-US" sz="2000">
                <a:latin typeface="Arial"/>
              </a:rPr>
              <a:t>Implement universal trauma-informed education for all staff</a:t>
            </a:r>
          </a:p>
          <a:p>
            <a:pPr indent="-457200">
              <a:spcBef>
                <a:spcPts val="0"/>
              </a:spcBef>
              <a:buSzPts val="1100"/>
            </a:pPr>
            <a:r>
              <a:rPr lang="en-US" sz="2000">
                <a:latin typeface="Arial"/>
              </a:rPr>
              <a:t>Establish predictable routines </a:t>
            </a:r>
          </a:p>
          <a:p>
            <a:pPr indent="-457200">
              <a:spcBef>
                <a:spcPts val="0"/>
              </a:spcBef>
              <a:buSzPts val="1100"/>
            </a:pPr>
            <a:r>
              <a:rPr lang="en-US" sz="2000">
                <a:latin typeface="Arial"/>
              </a:rPr>
              <a:t>Music teacher focuses on relationship building</a:t>
            </a:r>
          </a:p>
          <a:p>
            <a:pPr indent="-457200">
              <a:spcBef>
                <a:spcPts val="0"/>
              </a:spcBef>
              <a:buSzPts val="1100"/>
            </a:pPr>
            <a:r>
              <a:rPr lang="en-US" sz="2000">
                <a:latin typeface="Arial"/>
              </a:rPr>
              <a:t>Music-specific self-regulation activities in music with appropriate acknowledgement of positive behaviors</a:t>
            </a:r>
          </a:p>
          <a:p>
            <a:pPr indent="-457200">
              <a:spcBef>
                <a:spcPts val="0"/>
              </a:spcBef>
              <a:buSzPts val="1100"/>
            </a:pPr>
            <a:r>
              <a:rPr lang="en-US" sz="2000">
                <a:latin typeface="Arial"/>
              </a:rPr>
              <a:t>Collaborative problem solving – choice voice and empowerment</a:t>
            </a:r>
          </a:p>
          <a:p>
            <a:pPr lvl="1" indent="-457200">
              <a:buSzPts val="1100"/>
              <a:buFont typeface="Courier New"/>
              <a:buChar char="o"/>
            </a:pPr>
            <a:endParaRPr lang="en-US" sz="1400"/>
          </a:p>
          <a:p>
            <a:pPr indent="0">
              <a:buSzPts val="1100"/>
              <a:buNone/>
            </a:pPr>
            <a:endParaRPr lang="en-US" sz="1400" b="1" i="1"/>
          </a:p>
          <a:p>
            <a:pPr indent="0">
              <a:buSzPts val="1100"/>
            </a:pPr>
            <a:endParaRPr lang="en-US" sz="1400" b="1" i="1"/>
          </a:p>
          <a:p>
            <a:pPr indent="0">
              <a:buSzPts val="1100"/>
            </a:pPr>
            <a:endParaRPr lang="en-US" sz="1400" b="1" i="1"/>
          </a:p>
        </p:txBody>
      </p:sp>
      <p:sp>
        <p:nvSpPr>
          <p:cNvPr id="3" name="TextBox 2">
            <a:extLst>
              <a:ext uri="{FF2B5EF4-FFF2-40B4-BE49-F238E27FC236}">
                <a16:creationId xmlns:a16="http://schemas.microsoft.com/office/drawing/2014/main" id="{43E5A045-B81D-0FC5-E68C-FB7DEBFCF46A}"/>
              </a:ext>
            </a:extLst>
          </p:cNvPr>
          <p:cNvSpPr txBox="1"/>
          <p:nvPr/>
        </p:nvSpPr>
        <p:spPr>
          <a:xfrm>
            <a:off x="8496292" y="2140286"/>
            <a:ext cx="3323634" cy="1569660"/>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a:t>Teacher Uses "Three Strikes Rule" to Punish Alex:</a:t>
            </a:r>
            <a:endParaRPr lang="en-US"/>
          </a:p>
          <a:p>
            <a:pPr algn="ctr"/>
            <a:r>
              <a:rPr lang="en-US" sz="2400" b="1" i="1"/>
              <a:t>Helping or Hurting?</a:t>
            </a:r>
            <a:endParaRPr lang="en-US" b="1"/>
          </a:p>
        </p:txBody>
      </p:sp>
      <p:pic>
        <p:nvPicPr>
          <p:cNvPr id="2" name="Google Shape;358;g2ac08e1b665_0_0" descr="Image result for pa commission on crime and delinquency logo">
            <a:extLst>
              <a:ext uri="{FF2B5EF4-FFF2-40B4-BE49-F238E27FC236}">
                <a16:creationId xmlns:a16="http://schemas.microsoft.com/office/drawing/2014/main" id="{D156F641-4A86-44F3-A3D5-16E358185E1D}"/>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840511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g2afd7cfc130_0_6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4" cy="3240750"/>
          </a:xfrm>
          <a:prstGeom prst="rect">
            <a:avLst/>
          </a:prstGeom>
          <a:noFill/>
          <a:ln>
            <a:noFill/>
          </a:ln>
        </p:spPr>
      </p:pic>
      <p:sp>
        <p:nvSpPr>
          <p:cNvPr id="460" name="Google Shape;460;g2afd7cfc130_0_68"/>
          <p:cNvSpPr/>
          <p:nvPr/>
        </p:nvSpPr>
        <p:spPr>
          <a:xfrm>
            <a:off x="1838" y="-252405"/>
            <a:ext cx="12188400" cy="6840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461" name="Google Shape;461;g2afd7cfc130_0_68"/>
          <p:cNvSpPr/>
          <p:nvPr/>
        </p:nvSpPr>
        <p:spPr>
          <a:xfrm>
            <a:off x="8095" y="2863022"/>
            <a:ext cx="12250555" cy="1628242"/>
          </a:xfrm>
          <a:prstGeom prst="rect">
            <a:avLst/>
          </a:prstGeom>
          <a:solidFill>
            <a:srgbClr val="222A35">
              <a:alpha val="4627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462" name="Google Shape;462;g2afd7cfc130_0_68"/>
          <p:cNvSpPr txBox="1"/>
          <p:nvPr/>
        </p:nvSpPr>
        <p:spPr>
          <a:xfrm>
            <a:off x="66738" y="2863404"/>
            <a:ext cx="4585200" cy="1661953"/>
          </a:xfrm>
          <a:prstGeom prst="rect">
            <a:avLst/>
          </a:prstGeom>
          <a:noFill/>
          <a:ln>
            <a:noFill/>
          </a:ln>
        </p:spPr>
        <p:txBody>
          <a:bodyPr spcFirstLastPara="1" wrap="square" lIns="91425" tIns="45700" rIns="91425" bIns="45700" anchor="t" anchorCtr="0">
            <a:spAutoFit/>
          </a:bodyPr>
          <a:lstStyle/>
          <a:p>
            <a:pPr marL="285750" indent="-285750">
              <a:buClr>
                <a:schemeClr val="dk1"/>
              </a:buClr>
              <a:buSzPts val="1100"/>
              <a:buFont typeface="Arial" panose="020B0604020202020204" pitchFamily="34" charset="0"/>
              <a:buChar char="•"/>
            </a:pPr>
            <a:r>
              <a:rPr lang="en-US" sz="1700" b="1">
                <a:solidFill>
                  <a:schemeClr val="tx1"/>
                </a:solidFill>
                <a:ea typeface="Calibri"/>
                <a:cs typeface="Calibri"/>
                <a:sym typeface="Calibri"/>
              </a:rPr>
              <a:t>Describe Alex's academic challenges.  </a:t>
            </a:r>
            <a:endParaRPr lang="en-US" sz="3700" b="1">
              <a:solidFill>
                <a:schemeClr val="tx1"/>
              </a:solidFill>
              <a:ea typeface="Calibri"/>
              <a:cs typeface="Calibri"/>
            </a:endParaRPr>
          </a:p>
          <a:p>
            <a:pPr marL="285750" indent="-285750">
              <a:buSzPts val="1100"/>
              <a:buFont typeface="Arial" panose="020B0604020202020204" pitchFamily="34" charset="0"/>
              <a:buChar char="•"/>
            </a:pPr>
            <a:r>
              <a:rPr lang="en-US" sz="1700" b="1">
                <a:solidFill>
                  <a:schemeClr val="tx1"/>
                </a:solidFill>
                <a:ea typeface="Calibri"/>
                <a:cs typeface="Calibri"/>
                <a:sym typeface="Calibri"/>
              </a:rPr>
              <a:t>What struggles did he have with peer relationships? </a:t>
            </a:r>
            <a:endParaRPr lang="en-US" sz="3700" b="1">
              <a:solidFill>
                <a:schemeClr val="tx1"/>
              </a:solidFill>
              <a:ea typeface="Calibri"/>
              <a:cs typeface="Calibri"/>
            </a:endParaRPr>
          </a:p>
          <a:p>
            <a:pPr marL="285750" indent="-285750">
              <a:buSzPts val="1100"/>
              <a:buFont typeface="Arial" panose="020B0604020202020204" pitchFamily="34" charset="0"/>
              <a:buChar char="•"/>
            </a:pPr>
            <a:r>
              <a:rPr lang="en-US" sz="1700" b="1">
                <a:solidFill>
                  <a:schemeClr val="tx1"/>
                </a:solidFill>
                <a:ea typeface="Calibri"/>
                <a:cs typeface="Calibri"/>
                <a:sym typeface="Calibri"/>
              </a:rPr>
              <a:t>What made Alex a target for bullying? </a:t>
            </a:r>
            <a:endParaRPr lang="en-US" sz="3700" b="1">
              <a:solidFill>
                <a:schemeClr val="tx1"/>
              </a:solidFill>
              <a:ea typeface="Calibri"/>
              <a:cs typeface="Calibri"/>
            </a:endParaRPr>
          </a:p>
          <a:p>
            <a:pPr marL="285750" indent="-285750">
              <a:buSzPts val="1100"/>
              <a:buFont typeface="Arial" panose="020B0604020202020204" pitchFamily="34" charset="0"/>
              <a:buChar char="•"/>
            </a:pPr>
            <a:r>
              <a:rPr lang="en-US" sz="1700" b="1">
                <a:solidFill>
                  <a:schemeClr val="tx1"/>
                </a:solidFill>
                <a:ea typeface="Calibri"/>
                <a:cs typeface="Calibri"/>
                <a:sym typeface="Calibri"/>
              </a:rPr>
              <a:t>How did his experiences with toxic stress influence these challenges?</a:t>
            </a:r>
            <a:endParaRPr lang="en-US" sz="3700" b="1" i="0" u="none" strike="noStrike" cap="none">
              <a:solidFill>
                <a:schemeClr val="tx1"/>
              </a:solidFill>
              <a:ea typeface="Calibri"/>
              <a:cs typeface="Calibri"/>
            </a:endParaRPr>
          </a:p>
        </p:txBody>
      </p:sp>
      <p:pic>
        <p:nvPicPr>
          <p:cNvPr id="463" name="Google Shape;463;g2afd7cfc130_0_6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653700" y="8700"/>
            <a:ext cx="7604951" cy="6840602"/>
          </a:xfrm>
          <a:prstGeom prst="rect">
            <a:avLst/>
          </a:prstGeom>
          <a:noFill/>
          <a:ln>
            <a:noFill/>
          </a:ln>
        </p:spPr>
      </p:pic>
      <p:sp>
        <p:nvSpPr>
          <p:cNvPr id="464" name="Google Shape;464;g2afd7cfc130_0_68"/>
          <p:cNvSpPr txBox="1"/>
          <p:nvPr/>
        </p:nvSpPr>
        <p:spPr>
          <a:xfrm>
            <a:off x="19800" y="1450675"/>
            <a:ext cx="5006700" cy="1323399"/>
          </a:xfrm>
          <a:prstGeom prst="rect">
            <a:avLst/>
          </a:prstGeom>
          <a:noFill/>
          <a:ln>
            <a:noFill/>
          </a:ln>
        </p:spPr>
        <p:txBody>
          <a:bodyPr spcFirstLastPara="1" wrap="square" lIns="91425" tIns="45700" rIns="91425" bIns="45700" anchor="t" anchorCtr="0">
            <a:spAutoFit/>
          </a:bodyPr>
          <a:lstStyle/>
          <a:p>
            <a:pPr algn="ctr">
              <a:buClr>
                <a:schemeClr val="dk1"/>
              </a:buClr>
              <a:buSzPts val="1100"/>
            </a:pPr>
            <a:r>
              <a:rPr lang="en-US" sz="4000" b="1">
                <a:solidFill>
                  <a:schemeClr val="dk1"/>
                </a:solidFill>
                <a:ea typeface="Calibri"/>
                <a:cs typeface="Calibri"/>
                <a:sym typeface="Calibri"/>
              </a:rPr>
              <a:t>PARTICIPANT REFLECTION </a:t>
            </a:r>
            <a:endParaRPr lang="en-US" sz="6000" b="1" strike="noStrike" cap="none">
              <a:solidFill>
                <a:schemeClr val="dk1"/>
              </a:solidFill>
              <a:latin typeface="Calibri"/>
              <a:ea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1" name="Google Shape;471;p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3" cy="3240750"/>
          </a:xfrm>
          <a:prstGeom prst="rect">
            <a:avLst/>
          </a:prstGeom>
          <a:noFill/>
          <a:ln>
            <a:noFill/>
          </a:ln>
        </p:spPr>
      </p:pic>
      <p:sp>
        <p:nvSpPr>
          <p:cNvPr id="473" name="Google Shape;473;p37"/>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pic>
        <p:nvPicPr>
          <p:cNvPr id="474" name="Google Shape;474;p3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83" y="1715865"/>
            <a:ext cx="8260348" cy="5124838"/>
          </a:xfrm>
          <a:prstGeom prst="rect">
            <a:avLst/>
          </a:prstGeom>
          <a:noFill/>
          <a:ln>
            <a:noFill/>
          </a:ln>
        </p:spPr>
      </p:pic>
      <p:pic>
        <p:nvPicPr>
          <p:cNvPr id="475" name="Google Shape;475;p3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066023" y="3647755"/>
            <a:ext cx="5192607" cy="3267018"/>
          </a:xfrm>
          <a:prstGeom prst="rect">
            <a:avLst/>
          </a:prstGeom>
          <a:noFill/>
          <a:ln>
            <a:noFill/>
          </a:ln>
        </p:spPr>
      </p:pic>
      <p:pic>
        <p:nvPicPr>
          <p:cNvPr id="476" name="Google Shape;476;p3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334853" y="-143672"/>
            <a:ext cx="4844787" cy="3418784"/>
          </a:xfrm>
          <a:prstGeom prst="rect">
            <a:avLst/>
          </a:prstGeom>
          <a:noFill/>
          <a:ln>
            <a:noFill/>
          </a:ln>
        </p:spPr>
      </p:pic>
      <p:pic>
        <p:nvPicPr>
          <p:cNvPr id="477" name="Google Shape;477;p3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7187" y="-140132"/>
            <a:ext cx="4756622" cy="3114772"/>
          </a:xfrm>
          <a:prstGeom prst="rect">
            <a:avLst/>
          </a:prstGeom>
          <a:noFill/>
          <a:ln>
            <a:noFill/>
          </a:ln>
        </p:spPr>
      </p:pic>
      <p:pic>
        <p:nvPicPr>
          <p:cNvPr id="478" name="Google Shape;478;p37"/>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979722" y="-142444"/>
            <a:ext cx="4822543" cy="3000862"/>
          </a:xfrm>
          <a:prstGeom prst="rect">
            <a:avLst/>
          </a:prstGeom>
          <a:noFill/>
          <a:ln>
            <a:noFill/>
          </a:ln>
        </p:spPr>
      </p:pic>
      <p:sp>
        <p:nvSpPr>
          <p:cNvPr id="480" name="Google Shape;480;p37"/>
          <p:cNvSpPr/>
          <p:nvPr/>
        </p:nvSpPr>
        <p:spPr>
          <a:xfrm>
            <a:off x="19802" y="3056961"/>
            <a:ext cx="12207200" cy="854580"/>
          </a:xfrm>
          <a:prstGeom prst="rect">
            <a:avLst/>
          </a:prstGeom>
          <a:solidFill>
            <a:srgbClr val="222A35">
              <a:alpha val="4627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482" name="Google Shape;482;p37"/>
          <p:cNvSpPr txBox="1"/>
          <p:nvPr/>
        </p:nvSpPr>
        <p:spPr>
          <a:xfrm>
            <a:off x="328507" y="3168909"/>
            <a:ext cx="11972504"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orbel"/>
              <a:buNone/>
            </a:pPr>
            <a:r>
              <a:rPr lang="en-US" sz="3200" b="1" i="0" u="none" strike="noStrike" cap="none">
                <a:solidFill>
                  <a:schemeClr val="lt1"/>
                </a:solidFill>
                <a:ea typeface="Corbel"/>
                <a:cs typeface="Corbel"/>
                <a:sym typeface="Corbel"/>
              </a:rPr>
              <a:t>BREAK: 10 </a:t>
            </a:r>
            <a:r>
              <a:rPr lang="en-US" sz="3200" b="1">
                <a:solidFill>
                  <a:schemeClr val="lt1"/>
                </a:solidFill>
                <a:ea typeface="Corbel"/>
                <a:cs typeface="Corbel"/>
                <a:sym typeface="Corbel"/>
              </a:rPr>
              <a:t>MINUTES</a:t>
            </a:r>
            <a:endParaRPr lang="en-US" sz="3200" b="0" i="0" u="none" strike="noStrike" cap="none">
              <a:solidFill>
                <a:schemeClr val="lt1"/>
              </a:solidFill>
              <a:ea typeface="Calibri"/>
              <a:cs typeface="Calibri"/>
            </a:endParaRPr>
          </a:p>
        </p:txBody>
      </p:sp>
      <p:sp>
        <p:nvSpPr>
          <p:cNvPr id="484" name="Google Shape;484;p37"/>
          <p:cNvSpPr txBox="1"/>
          <p:nvPr/>
        </p:nvSpPr>
        <p:spPr>
          <a:xfrm>
            <a:off x="-723900" y="731520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2" name="Google Shape;492;g1ed868a2790_0_9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43" y="-495"/>
            <a:ext cx="12256196" cy="6915510"/>
          </a:xfrm>
          <a:prstGeom prst="rect">
            <a:avLst/>
          </a:prstGeom>
          <a:noFill/>
          <a:ln>
            <a:noFill/>
          </a:ln>
        </p:spPr>
      </p:pic>
      <p:pic>
        <p:nvPicPr>
          <p:cNvPr id="493" name="Google Shape;493;g1ed868a2790_0_9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5725" y="2835525"/>
            <a:ext cx="11995551" cy="1186950"/>
          </a:xfrm>
          <a:prstGeom prst="rect">
            <a:avLst/>
          </a:prstGeom>
          <a:noFill/>
          <a:ln>
            <a:noFill/>
          </a:ln>
        </p:spPr>
      </p:pic>
      <p:sp>
        <p:nvSpPr>
          <p:cNvPr id="3" name="TextBox 2">
            <a:extLst>
              <a:ext uri="{FF2B5EF4-FFF2-40B4-BE49-F238E27FC236}">
                <a16:creationId xmlns:a16="http://schemas.microsoft.com/office/drawing/2014/main" id="{D19542C4-0F31-1B29-968A-96B3812A23DB}"/>
              </a:ext>
            </a:extLst>
          </p:cNvPr>
          <p:cNvSpPr txBox="1"/>
          <p:nvPr/>
        </p:nvSpPr>
        <p:spPr>
          <a:xfrm>
            <a:off x="1520328" y="3200400"/>
            <a:ext cx="87014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FFFFFF"/>
                </a:solidFill>
              </a:rPr>
              <a:t>TRAUMA INFORMED APPROACHES</a:t>
            </a:r>
            <a:endParaRPr lang="en-US" b="1">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CE2C0E-C4B1-41F1-9961-372895935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A6979E6-583B-4C21-5A69-02F7FD72053B}"/>
              </a:ext>
            </a:extLst>
          </p:cNvPr>
          <p:cNvSpPr txBox="1"/>
          <p:nvPr/>
        </p:nvSpPr>
        <p:spPr>
          <a:xfrm>
            <a:off x="151342" y="514350"/>
            <a:ext cx="119577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rPr>
              <a:t>INTRODUCTION: TRAUMA-INFORMED APPROACHES</a:t>
            </a:r>
            <a:endParaRPr lang="en-US"/>
          </a:p>
        </p:txBody>
      </p:sp>
      <p:sp>
        <p:nvSpPr>
          <p:cNvPr id="8" name="Google Shape;559;p39">
            <a:extLst>
              <a:ext uri="{FF2B5EF4-FFF2-40B4-BE49-F238E27FC236}">
                <a16:creationId xmlns:a16="http://schemas.microsoft.com/office/drawing/2014/main" id="{39E8F3F9-0B34-32F0-177C-E7DA97759FE1}"/>
              </a:ext>
            </a:extLst>
          </p:cNvPr>
          <p:cNvSpPr txBox="1">
            <a:spLocks/>
          </p:cNvSpPr>
          <p:nvPr/>
        </p:nvSpPr>
        <p:spPr>
          <a:xfrm>
            <a:off x="464103" y="2205317"/>
            <a:ext cx="7962721" cy="315557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1" indent="0">
              <a:spcBef>
                <a:spcPts val="0"/>
              </a:spcBef>
              <a:buSzPts val="2400"/>
              <a:buFont typeface="Arial"/>
              <a:buNone/>
            </a:pPr>
            <a:r>
              <a:rPr lang="en-US" sz="2800" b="1">
                <a:highlight>
                  <a:srgbClr val="FFFF00"/>
                </a:highlight>
                <a:latin typeface="Arial"/>
              </a:rPr>
              <a:t>BIG IDEA</a:t>
            </a:r>
            <a:r>
              <a:rPr lang="en-US" sz="2800" b="1">
                <a:latin typeface="Arial"/>
              </a:rPr>
              <a:t>: Trauma impacts everything, and we need to understand it to help students.</a:t>
            </a:r>
          </a:p>
          <a:p>
            <a:pPr marL="0" lvl="1" indent="0">
              <a:spcBef>
                <a:spcPts val="0"/>
              </a:spcBef>
              <a:buSzPts val="2400"/>
              <a:buFont typeface="Arial"/>
              <a:buNone/>
            </a:pPr>
            <a:endParaRPr lang="en-US" sz="2000" b="1">
              <a:latin typeface="Arial"/>
            </a:endParaRPr>
          </a:p>
          <a:p>
            <a:pPr marL="0" indent="0">
              <a:lnSpc>
                <a:spcPct val="120000"/>
              </a:lnSpc>
              <a:spcBef>
                <a:spcPts val="0"/>
              </a:spcBef>
              <a:buSzPts val="1100"/>
              <a:buNone/>
            </a:pPr>
            <a:r>
              <a:rPr lang="en-US" sz="2400">
                <a:latin typeface="Arial"/>
              </a:rPr>
              <a:t>A </a:t>
            </a:r>
            <a:r>
              <a:rPr lang="en-US" sz="2400">
                <a:highlight>
                  <a:srgbClr val="FFFF00"/>
                </a:highlight>
                <a:latin typeface="Arial"/>
              </a:rPr>
              <a:t>trauma-informed perspective</a:t>
            </a:r>
            <a:r>
              <a:rPr lang="en-US" sz="2400">
                <a:latin typeface="Arial"/>
              </a:rPr>
              <a:t> serves as the </a:t>
            </a:r>
            <a:r>
              <a:rPr lang="en-US" sz="2400" b="1">
                <a:highlight>
                  <a:srgbClr val="FFFF00"/>
                </a:highlight>
                <a:latin typeface="Arial"/>
              </a:rPr>
              <a:t>umbrella, mindset, and culture</a:t>
            </a:r>
            <a:r>
              <a:rPr lang="en-US" sz="2400">
                <a:latin typeface="Arial"/>
              </a:rPr>
              <a:t> for our work in schools. </a:t>
            </a:r>
          </a:p>
          <a:p>
            <a:pPr marL="0" indent="0">
              <a:lnSpc>
                <a:spcPct val="120000"/>
              </a:lnSpc>
              <a:spcBef>
                <a:spcPts val="0"/>
              </a:spcBef>
              <a:buSzPts val="1100"/>
              <a:buNone/>
            </a:pPr>
            <a:endParaRPr lang="en-US" sz="2400">
              <a:latin typeface="Arial"/>
            </a:endParaRPr>
          </a:p>
          <a:p>
            <a:pPr marL="0" indent="0">
              <a:lnSpc>
                <a:spcPct val="120000"/>
              </a:lnSpc>
              <a:spcBef>
                <a:spcPts val="0"/>
              </a:spcBef>
              <a:buSzPts val="1100"/>
              <a:buNone/>
            </a:pPr>
            <a:r>
              <a:rPr lang="en-US" sz="2400">
                <a:highlight>
                  <a:srgbClr val="FFFF00"/>
                </a:highlight>
                <a:latin typeface="Arial"/>
              </a:rPr>
              <a:t>Toxic stress</a:t>
            </a:r>
            <a:r>
              <a:rPr lang="en-US" sz="2400">
                <a:latin typeface="Arial"/>
              </a:rPr>
              <a:t> impacts brains and bodies.</a:t>
            </a:r>
          </a:p>
        </p:txBody>
      </p:sp>
      <p:pic>
        <p:nvPicPr>
          <p:cNvPr id="3" name="Google Shape;358;g2ac08e1b665_0_0" descr="Image result for pa commission on crime and delinquency logo">
            <a:extLst>
              <a:ext uri="{FF2B5EF4-FFF2-40B4-BE49-F238E27FC236}">
                <a16:creationId xmlns:a16="http://schemas.microsoft.com/office/drawing/2014/main" id="{AD68D133-44BE-EF74-B2C3-1854EDB07963}"/>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pic>
        <p:nvPicPr>
          <p:cNvPr id="4" name="Picture 3" descr="A diagram of a funnel with a colorful umbrella&#10;&#10;Description automatically generated">
            <a:extLst>
              <a:ext uri="{FF2B5EF4-FFF2-40B4-BE49-F238E27FC236}">
                <a16:creationId xmlns:a16="http://schemas.microsoft.com/office/drawing/2014/main" id="{4BE45D1D-1541-A946-0110-18D78E1661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67521" y="1862916"/>
            <a:ext cx="2503526" cy="3684138"/>
          </a:xfrm>
          <a:prstGeom prst="rect">
            <a:avLst/>
          </a:prstGeom>
        </p:spPr>
      </p:pic>
    </p:spTree>
    <p:extLst>
      <p:ext uri="{BB962C8B-B14F-4D97-AF65-F5344CB8AC3E}">
        <p14:creationId xmlns:p14="http://schemas.microsoft.com/office/powerpoint/2010/main" val="1244470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3" cy="3240750"/>
          </a:xfrm>
          <a:prstGeom prst="rect">
            <a:avLst/>
          </a:prstGeom>
          <a:noFill/>
          <a:ln>
            <a:noFill/>
          </a:ln>
        </p:spPr>
      </p:pic>
      <p:sp>
        <p:nvSpPr>
          <p:cNvPr id="502" name="Google Shape;502;p23"/>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503" name="Google Shape;503;p23"/>
          <p:cNvSpPr/>
          <p:nvPr/>
        </p:nvSpPr>
        <p:spPr>
          <a:xfrm>
            <a:off x="19802" y="3056960"/>
            <a:ext cx="12207200" cy="1158581"/>
          </a:xfrm>
          <a:prstGeom prst="rect">
            <a:avLst/>
          </a:prstGeom>
          <a:solidFill>
            <a:srgbClr val="222A35">
              <a:alpha val="4627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cxnSp>
        <p:nvCxnSpPr>
          <p:cNvPr id="504" name="Google Shape;504;p23"/>
          <p:cNvCxnSpPr/>
          <p:nvPr/>
        </p:nvCxnSpPr>
        <p:spPr>
          <a:xfrm>
            <a:off x="1840" y="4246028"/>
            <a:ext cx="12256790" cy="0"/>
          </a:xfrm>
          <a:prstGeom prst="straightConnector1">
            <a:avLst/>
          </a:prstGeom>
          <a:noFill/>
          <a:ln w="12700" cap="flat" cmpd="sng">
            <a:solidFill>
              <a:schemeClr val="lt1"/>
            </a:solidFill>
            <a:prstDash val="solid"/>
            <a:miter lim="800000"/>
            <a:headEnd type="none" w="sm" len="sm"/>
            <a:tailEnd type="none" w="sm" len="sm"/>
          </a:ln>
        </p:spPr>
      </p:cxnSp>
      <p:sp>
        <p:nvSpPr>
          <p:cNvPr id="505" name="Google Shape;505;p23"/>
          <p:cNvSpPr txBox="1"/>
          <p:nvPr/>
        </p:nvSpPr>
        <p:spPr>
          <a:xfrm>
            <a:off x="328505" y="3168900"/>
            <a:ext cx="4062600" cy="954067"/>
          </a:xfrm>
          <a:prstGeom prst="rect">
            <a:avLst/>
          </a:prstGeom>
          <a:noFill/>
          <a:ln>
            <a:noFill/>
          </a:ln>
        </p:spPr>
        <p:txBody>
          <a:bodyPr spcFirstLastPara="1" wrap="square" lIns="91425" tIns="45700" rIns="91425" bIns="45700" anchor="t" anchorCtr="0">
            <a:spAutoFit/>
          </a:bodyPr>
          <a:lstStyle/>
          <a:p>
            <a:pPr algn="ctr">
              <a:buClr>
                <a:schemeClr val="lt1"/>
              </a:buClr>
              <a:buSzPts val="3200"/>
            </a:pPr>
            <a:r>
              <a:rPr lang="en-US" sz="2800" b="1" i="0" u="none" strike="noStrike" cap="none">
                <a:solidFill>
                  <a:schemeClr val="lt1"/>
                </a:solidFill>
                <a:ea typeface="Corbel"/>
                <a:cs typeface="Corbel"/>
                <a:sym typeface="Corbel"/>
              </a:rPr>
              <a:t>CASE STUDY: ALEX </a:t>
            </a:r>
            <a:r>
              <a:rPr lang="en-US" sz="2800" b="1">
                <a:solidFill>
                  <a:schemeClr val="lt1"/>
                </a:solidFill>
                <a:ea typeface="Corbel"/>
                <a:cs typeface="Corbel"/>
                <a:sym typeface="Corbel"/>
              </a:rPr>
              <a:t>CHAPTER 4 + 5 </a:t>
            </a:r>
            <a:endParaRPr sz="2800" b="0" i="0" u="none" strike="noStrike" cap="none">
              <a:solidFill>
                <a:schemeClr val="lt1"/>
              </a:solidFill>
              <a:latin typeface="Calibri"/>
              <a:ea typeface="Calibri"/>
              <a:cs typeface="Calibri"/>
              <a:sym typeface="Calibri"/>
            </a:endParaRPr>
          </a:p>
        </p:txBody>
      </p:sp>
      <p:pic>
        <p:nvPicPr>
          <p:cNvPr id="506" name="Google Shape;506;p2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85300" y="0"/>
            <a:ext cx="7604849" cy="68406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6">
          <a:extLst>
            <a:ext uri="{FF2B5EF4-FFF2-40B4-BE49-F238E27FC236}">
              <a16:creationId xmlns:a16="http://schemas.microsoft.com/office/drawing/2014/main" id="{4EB4BE08-A75A-C5AB-CB76-25CFC10072C2}"/>
            </a:ext>
          </a:extLst>
        </p:cNvPr>
        <p:cNvGrpSpPr/>
        <p:nvPr/>
      </p:nvGrpSpPr>
      <p:grpSpPr>
        <a:xfrm>
          <a:off x="0" y="0"/>
          <a:ext cx="0" cy="0"/>
          <a:chOff x="0" y="0"/>
          <a:chExt cx="0" cy="0"/>
        </a:xfrm>
      </p:grpSpPr>
      <p:sp useBgFill="1">
        <p:nvSpPr>
          <p:cNvPr id="443" name="Rectangle 442">
            <a:extLst>
              <a:ext uri="{FF2B5EF4-FFF2-40B4-BE49-F238E27FC236}">
                <a16:creationId xmlns:a16="http://schemas.microsoft.com/office/drawing/2014/main" id="{BB23E8C9-64C4-A2DE-D7DC-2252B3DEA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ectangle 444">
            <a:extLst>
              <a:ext uri="{FF2B5EF4-FFF2-40B4-BE49-F238E27FC236}">
                <a16:creationId xmlns:a16="http://schemas.microsoft.com/office/drawing/2014/main" id="{B33C0430-3060-EBAB-F8C7-4D97C7D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DC915231-F0F7-EAEF-3DB9-3D8F9A94E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67455682-2F91-2C6E-CE45-8F250D02E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a:extLst>
              <a:ext uri="{FF2B5EF4-FFF2-40B4-BE49-F238E27FC236}">
                <a16:creationId xmlns:a16="http://schemas.microsoft.com/office/drawing/2014/main" id="{E6F4B0D6-2592-A958-B248-4D093F7AA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Google Shape;437;g2afd7cfc130_0_60">
            <a:extLst>
              <a:ext uri="{FF2B5EF4-FFF2-40B4-BE49-F238E27FC236}">
                <a16:creationId xmlns:a16="http://schemas.microsoft.com/office/drawing/2014/main" id="{676C8853-593B-1E37-AF96-DA7B02112D71}"/>
              </a:ext>
            </a:extLst>
          </p:cNvPr>
          <p:cNvSpPr txBox="1">
            <a:spLocks noGrp="1"/>
          </p:cNvSpPr>
          <p:nvPr>
            <p:ph type="title"/>
          </p:nvPr>
        </p:nvSpPr>
        <p:spPr>
          <a:xfrm>
            <a:off x="143933" y="150765"/>
            <a:ext cx="11985459" cy="1346775"/>
          </a:xfrm>
          <a:prstGeom prst="rect">
            <a:avLst/>
          </a:prstGeom>
        </p:spPr>
        <p:txBody>
          <a:bodyPr spcFirstLastPara="1" wrap="square" lIns="91425" tIns="45700" rIns="91425" bIns="45700" anchor="ctr" anchorCtr="0">
            <a:noAutofit/>
          </a:bodyPr>
          <a:lstStyle/>
          <a:p>
            <a:pPr algn="ctr">
              <a:buSzPct val="100000"/>
            </a:pPr>
            <a:r>
              <a:rPr lang="en-US" sz="2800" b="1" i="0" u="none" strike="noStrike" baseline="0">
                <a:solidFill>
                  <a:schemeClr val="bg1"/>
                </a:solidFill>
                <a:latin typeface="Arial"/>
                <a:ea typeface="Arial"/>
                <a:cs typeface="Arial"/>
              </a:rPr>
              <a:t>ALEX CHAPTER 4: EMERGING BEHAVIORAL ISSUES AND ACADEMIC CHALLENGES</a:t>
            </a:r>
            <a:r>
              <a:rPr lang="en-US" sz="2800" b="0" i="0">
                <a:solidFill>
                  <a:schemeClr val="bg1"/>
                </a:solidFill>
                <a:latin typeface="Arial"/>
                <a:ea typeface="Arial"/>
                <a:cs typeface="Arial"/>
              </a:rPr>
              <a:t>​</a:t>
            </a:r>
            <a:br>
              <a:rPr lang="en-US" sz="2800" b="0" i="0">
                <a:latin typeface="Arial"/>
                <a:ea typeface="Arial"/>
                <a:cs typeface="Arial"/>
              </a:rPr>
            </a:br>
            <a:r>
              <a:rPr lang="en-US" sz="2800" b="1" i="0" u="none" strike="noStrike" baseline="0">
                <a:solidFill>
                  <a:schemeClr val="bg1"/>
                </a:solidFill>
                <a:latin typeface="Arial"/>
                <a:ea typeface="Arial"/>
                <a:cs typeface="Arial"/>
              </a:rPr>
              <a:t>(5 – 6</a:t>
            </a:r>
            <a:r>
              <a:rPr lang="en-US" sz="2800" b="1" i="0" u="none" strike="noStrike" baseline="30000">
                <a:solidFill>
                  <a:schemeClr val="bg1"/>
                </a:solidFill>
                <a:latin typeface="Arial"/>
                <a:ea typeface="Arial"/>
                <a:cs typeface="Arial"/>
              </a:rPr>
              <a:t>TH</a:t>
            </a:r>
            <a:r>
              <a:rPr lang="en-US" sz="2800" b="1" i="0" u="none" strike="noStrike" baseline="0">
                <a:solidFill>
                  <a:schemeClr val="bg1"/>
                </a:solidFill>
                <a:latin typeface="Arial"/>
                <a:ea typeface="Arial"/>
                <a:cs typeface="Arial"/>
              </a:rPr>
              <a:t> GRADES) </a:t>
            </a:r>
            <a:endParaRPr lang="en-US" sz="2800" b="1">
              <a:solidFill>
                <a:schemeClr val="bg1"/>
              </a:solidFill>
              <a:latin typeface="Arial"/>
              <a:cs typeface="Arial"/>
            </a:endParaRPr>
          </a:p>
        </p:txBody>
      </p:sp>
      <p:pic>
        <p:nvPicPr>
          <p:cNvPr id="6" name="Graphic 1" descr="Sisyphus Overcoming Silhouette – PermaClipart">
            <a:extLst>
              <a:ext uri="{FF2B5EF4-FFF2-40B4-BE49-F238E27FC236}">
                <a16:creationId xmlns:a16="http://schemas.microsoft.com/office/drawing/2014/main" id="{0C6D17D6-8DD7-87D9-BAC6-A001FC6D296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6" y="1834952"/>
            <a:ext cx="12192234" cy="5084372"/>
          </a:xfrm>
          <a:prstGeom prst="rect">
            <a:avLst/>
          </a:prstGeom>
        </p:spPr>
      </p:pic>
      <p:sp>
        <p:nvSpPr>
          <p:cNvPr id="5" name="Google Shape;512;g2afd7cfc130_0_84">
            <a:extLst>
              <a:ext uri="{FF2B5EF4-FFF2-40B4-BE49-F238E27FC236}">
                <a16:creationId xmlns:a16="http://schemas.microsoft.com/office/drawing/2014/main" id="{CAB12E76-ADF1-D46C-D67F-6DBE0C3259DD}"/>
              </a:ext>
            </a:extLst>
          </p:cNvPr>
          <p:cNvSpPr txBox="1">
            <a:spLocks/>
          </p:cNvSpPr>
          <p:nvPr/>
        </p:nvSpPr>
        <p:spPr>
          <a:xfrm>
            <a:off x="3033285" y="1756912"/>
            <a:ext cx="8876581" cy="377050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2300"/>
              <a:buNone/>
            </a:pPr>
            <a:r>
              <a:rPr lang="en-US" sz="2000">
                <a:latin typeface="Arial"/>
                <a:cs typeface="Arial"/>
              </a:rPr>
              <a:t>Middle school increases </a:t>
            </a:r>
            <a:r>
              <a:rPr lang="en-US" sz="2000" b="1">
                <a:highlight>
                  <a:srgbClr val="FFFF00"/>
                </a:highlight>
                <a:latin typeface="Arial"/>
                <a:cs typeface="Arial"/>
              </a:rPr>
              <a:t>academic demands</a:t>
            </a:r>
            <a:r>
              <a:rPr lang="en-US" sz="2000">
                <a:latin typeface="Arial"/>
                <a:cs typeface="Arial"/>
              </a:rPr>
              <a:t> and Alex is struggling with these things:</a:t>
            </a:r>
          </a:p>
          <a:p>
            <a:pPr marL="285750" indent="-285750">
              <a:lnSpc>
                <a:spcPct val="100000"/>
              </a:lnSpc>
              <a:spcBef>
                <a:spcPts val="0"/>
              </a:spcBef>
              <a:buSzPts val="2300"/>
            </a:pPr>
            <a:r>
              <a:rPr lang="en-US" sz="2000">
                <a:latin typeface="Arial"/>
                <a:cs typeface="Arial"/>
              </a:rPr>
              <a:t>Problem solving</a:t>
            </a:r>
          </a:p>
          <a:p>
            <a:pPr marL="285750" indent="-285750">
              <a:lnSpc>
                <a:spcPct val="100000"/>
              </a:lnSpc>
              <a:spcBef>
                <a:spcPts val="0"/>
              </a:spcBef>
              <a:buSzPts val="2300"/>
            </a:pPr>
            <a:r>
              <a:rPr lang="en-US" sz="2000">
                <a:latin typeface="Arial"/>
                <a:cs typeface="Arial"/>
              </a:rPr>
              <a:t>Fluid reasoning</a:t>
            </a:r>
          </a:p>
          <a:p>
            <a:pPr marL="285750" indent="-285750">
              <a:lnSpc>
                <a:spcPct val="100000"/>
              </a:lnSpc>
              <a:spcBef>
                <a:spcPts val="0"/>
              </a:spcBef>
              <a:buSzPts val="2300"/>
            </a:pPr>
            <a:r>
              <a:rPr lang="en-US" sz="2000">
                <a:latin typeface="Arial"/>
                <a:cs typeface="Arial"/>
              </a:rPr>
              <a:t>Integration of concepts</a:t>
            </a:r>
          </a:p>
          <a:p>
            <a:pPr marL="285750" indent="-285750">
              <a:lnSpc>
                <a:spcPct val="100000"/>
              </a:lnSpc>
              <a:spcBef>
                <a:spcPts val="0"/>
              </a:spcBef>
              <a:buSzPts val="2300"/>
            </a:pPr>
            <a:r>
              <a:rPr lang="en-US" sz="2000">
                <a:latin typeface="Arial"/>
                <a:cs typeface="Arial"/>
              </a:rPr>
              <a:t>Working memory</a:t>
            </a:r>
          </a:p>
          <a:p>
            <a:pPr marL="0" indent="0">
              <a:lnSpc>
                <a:spcPct val="100000"/>
              </a:lnSpc>
              <a:spcBef>
                <a:spcPts val="0"/>
              </a:spcBef>
              <a:buSzPts val="2300"/>
              <a:buFont typeface="Arial"/>
              <a:buNone/>
            </a:pPr>
            <a:endParaRPr lang="en-US" sz="2400">
              <a:latin typeface="Arial"/>
            </a:endParaRPr>
          </a:p>
          <a:p>
            <a:pPr marL="0" indent="0">
              <a:lnSpc>
                <a:spcPct val="100000"/>
              </a:lnSpc>
              <a:spcBef>
                <a:spcPts val="0"/>
              </a:spcBef>
              <a:buSzPts val="2300"/>
              <a:buNone/>
            </a:pPr>
            <a:r>
              <a:rPr lang="en-US" sz="2400">
                <a:latin typeface="Arial"/>
                <a:cs typeface="Arial"/>
              </a:rPr>
              <a:t>                </a:t>
            </a:r>
            <a:r>
              <a:rPr lang="en-US" sz="2000">
                <a:latin typeface="Arial"/>
                <a:cs typeface="Arial"/>
              </a:rPr>
              <a:t> Teachers observe Alex's </a:t>
            </a:r>
            <a:r>
              <a:rPr lang="en-US" sz="2000" b="1">
                <a:highlight>
                  <a:srgbClr val="FFFF00"/>
                </a:highlight>
                <a:latin typeface="Arial"/>
                <a:cs typeface="Arial"/>
              </a:rPr>
              <a:t>attentional challenges: </a:t>
            </a:r>
          </a:p>
          <a:p>
            <a:pPr marL="2514600" indent="-400050">
              <a:lnSpc>
                <a:spcPct val="100000"/>
              </a:lnSpc>
              <a:spcBef>
                <a:spcPts val="0"/>
              </a:spcBef>
              <a:buSzPts val="2300"/>
            </a:pPr>
            <a:r>
              <a:rPr lang="en-US" sz="2000">
                <a:latin typeface="Arial"/>
                <a:cs typeface="Arial"/>
              </a:rPr>
              <a:t>Absent minded and forgetful</a:t>
            </a:r>
          </a:p>
          <a:p>
            <a:pPr marL="2514600" indent="-400050">
              <a:lnSpc>
                <a:spcPct val="100000"/>
              </a:lnSpc>
              <a:spcBef>
                <a:spcPts val="0"/>
              </a:spcBef>
              <a:buSzPts val="2300"/>
            </a:pPr>
            <a:r>
              <a:rPr lang="en-US" sz="2000">
                <a:latin typeface="Arial"/>
                <a:cs typeface="Arial"/>
              </a:rPr>
              <a:t>Inattentive</a:t>
            </a:r>
          </a:p>
          <a:p>
            <a:pPr marL="2514600" indent="-400050">
              <a:lnSpc>
                <a:spcPct val="100000"/>
              </a:lnSpc>
              <a:spcBef>
                <a:spcPts val="0"/>
              </a:spcBef>
              <a:buSzPts val="2300"/>
            </a:pPr>
            <a:r>
              <a:rPr lang="en-US" sz="2000">
                <a:latin typeface="Arial"/>
                <a:cs typeface="Arial"/>
              </a:rPr>
              <a:t>Disorganized</a:t>
            </a:r>
          </a:p>
          <a:p>
            <a:pPr marL="1771650" indent="0">
              <a:lnSpc>
                <a:spcPct val="100000"/>
              </a:lnSpc>
              <a:spcBef>
                <a:spcPts val="0"/>
              </a:spcBef>
              <a:buSzPts val="2300"/>
              <a:buNone/>
            </a:pPr>
            <a:endParaRPr lang="en-US" sz="2400">
              <a:latin typeface="Arial"/>
              <a:cs typeface="Arial"/>
            </a:endParaRPr>
          </a:p>
          <a:p>
            <a:pPr marL="285750" indent="-285750">
              <a:lnSpc>
                <a:spcPct val="100000"/>
              </a:lnSpc>
              <a:spcBef>
                <a:spcPts val="0"/>
              </a:spcBef>
              <a:buSzPts val="2300"/>
            </a:pPr>
            <a:endParaRPr lang="en-US" sz="2400">
              <a:latin typeface="Arial"/>
            </a:endParaRPr>
          </a:p>
          <a:p>
            <a:pPr marL="285750" indent="-285750">
              <a:lnSpc>
                <a:spcPct val="100000"/>
              </a:lnSpc>
              <a:spcBef>
                <a:spcPts val="0"/>
              </a:spcBef>
              <a:buSzPts val="2300"/>
            </a:pPr>
            <a:endParaRPr lang="en-US" sz="2400"/>
          </a:p>
          <a:p>
            <a:pPr marL="285750" indent="-285750">
              <a:lnSpc>
                <a:spcPct val="100000"/>
              </a:lnSpc>
              <a:spcBef>
                <a:spcPts val="0"/>
              </a:spcBef>
              <a:buSzPts val="2300"/>
            </a:pPr>
            <a:endParaRPr lang="en-US" sz="2400"/>
          </a:p>
          <a:p>
            <a:pPr marL="0" indent="0">
              <a:lnSpc>
                <a:spcPct val="100000"/>
              </a:lnSpc>
              <a:spcBef>
                <a:spcPts val="0"/>
              </a:spcBef>
              <a:buSzPts val="2300"/>
              <a:buFont typeface="Arial"/>
              <a:buNone/>
            </a:pPr>
            <a:endParaRPr lang="en-US" sz="2400"/>
          </a:p>
          <a:p>
            <a:pPr marL="0" indent="0">
              <a:lnSpc>
                <a:spcPct val="100000"/>
              </a:lnSpc>
              <a:spcBef>
                <a:spcPts val="0"/>
              </a:spcBef>
              <a:buSzPts val="2300"/>
              <a:buFont typeface="Arial"/>
              <a:buNone/>
            </a:pPr>
            <a:endParaRPr lang="en-US" sz="2400"/>
          </a:p>
        </p:txBody>
      </p:sp>
      <p:sp>
        <p:nvSpPr>
          <p:cNvPr id="3" name="TextBox 2">
            <a:extLst>
              <a:ext uri="{FF2B5EF4-FFF2-40B4-BE49-F238E27FC236}">
                <a16:creationId xmlns:a16="http://schemas.microsoft.com/office/drawing/2014/main" id="{AB0E01C1-ED83-8B33-46C4-37AB948D3840}"/>
              </a:ext>
            </a:extLst>
          </p:cNvPr>
          <p:cNvSpPr txBox="1"/>
          <p:nvPr/>
        </p:nvSpPr>
        <p:spPr>
          <a:xfrm>
            <a:off x="461214" y="5066252"/>
            <a:ext cx="3323634" cy="1569660"/>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a:t>Falling behind peers in classes makes Alex feel overwhelmed and discouraged. </a:t>
            </a:r>
            <a:endParaRPr lang="en-US" i="1"/>
          </a:p>
        </p:txBody>
      </p:sp>
      <p:pic>
        <p:nvPicPr>
          <p:cNvPr id="2" name="Google Shape;358;g2ac08e1b665_0_0" descr="Image result for pa commission on crime and delinquency logo">
            <a:extLst>
              <a:ext uri="{FF2B5EF4-FFF2-40B4-BE49-F238E27FC236}">
                <a16:creationId xmlns:a16="http://schemas.microsoft.com/office/drawing/2014/main" id="{F4933636-7F67-CF99-5E0F-E2F93A7D9B5D}"/>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961414" y="6284564"/>
            <a:ext cx="2163240" cy="570547"/>
          </a:xfrm>
          <a:prstGeom prst="rect">
            <a:avLst/>
          </a:prstGeom>
          <a:noFill/>
          <a:ln>
            <a:noFill/>
          </a:ln>
        </p:spPr>
      </p:pic>
    </p:spTree>
    <p:extLst>
      <p:ext uri="{BB962C8B-B14F-4D97-AF65-F5344CB8AC3E}">
        <p14:creationId xmlns:p14="http://schemas.microsoft.com/office/powerpoint/2010/main" val="3566987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useBgFill="1">
        <p:nvSpPr>
          <p:cNvPr id="160" name="Rectangle 15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oogle Shape;130;p4"/>
          <p:cNvSpPr txBox="1">
            <a:spLocks noGrp="1"/>
          </p:cNvSpPr>
          <p:nvPr>
            <p:ph type="title"/>
          </p:nvPr>
        </p:nvSpPr>
        <p:spPr>
          <a:xfrm>
            <a:off x="5720267" y="488950"/>
            <a:ext cx="5946235" cy="1330839"/>
          </a:xfrm>
          <a:prstGeom prst="rect">
            <a:avLst/>
          </a:prstGeom>
        </p:spPr>
        <p:txBody>
          <a:bodyPr spcFirstLastPara="1" lIns="91425" tIns="45700" rIns="91425" bIns="45700" anchorCtr="0">
            <a:normAutofit/>
          </a:bodyPr>
          <a:lstStyle/>
          <a:p>
            <a:pPr algn="ctr"/>
            <a:r>
              <a:rPr lang="en-US" b="1">
                <a:solidFill>
                  <a:schemeClr val="tx1">
                    <a:lumMod val="95000"/>
                    <a:lumOff val="5000"/>
                  </a:schemeClr>
                </a:solidFill>
                <a:latin typeface="Arial"/>
              </a:rPr>
              <a:t>PARTICIPANT TOOLS</a:t>
            </a:r>
          </a:p>
        </p:txBody>
      </p:sp>
      <p:pic>
        <p:nvPicPr>
          <p:cNvPr id="156" name="Picture 155" descr="Writing an appointment on a paper agenda">
            <a:extLst>
              <a:ext uri="{FF2B5EF4-FFF2-40B4-BE49-F238E27FC236}">
                <a16:creationId xmlns:a16="http://schemas.microsoft.com/office/drawing/2014/main" id="{9A8D2692-5D65-80F9-7282-0225055F5C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20" y="10"/>
            <a:ext cx="5504712"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131" name="Google Shape;131;p4"/>
          <p:cNvSpPr txBox="1">
            <a:spLocks noGrp="1"/>
          </p:cNvSpPr>
          <p:nvPr>
            <p:ph type="body" idx="1"/>
          </p:nvPr>
        </p:nvSpPr>
        <p:spPr>
          <a:xfrm>
            <a:off x="5681460" y="2076627"/>
            <a:ext cx="6011395" cy="3908586"/>
          </a:xfrm>
          <a:prstGeom prst="rect">
            <a:avLst/>
          </a:prstGeom>
        </p:spPr>
        <p:txBody>
          <a:bodyPr spcFirstLastPara="1" lIns="91425" tIns="45700" rIns="91425" bIns="45700" anchorCtr="0">
            <a:normAutofit/>
          </a:bodyPr>
          <a:lstStyle/>
          <a:p>
            <a:pPr lvl="0" indent="-457200" rtl="0">
              <a:spcBef>
                <a:spcPts val="0"/>
              </a:spcBef>
              <a:spcAft>
                <a:spcPts val="0"/>
              </a:spcAft>
              <a:buClr>
                <a:schemeClr val="dk1"/>
              </a:buClr>
              <a:buSzPts val="2800"/>
            </a:pPr>
            <a:endParaRPr lang="en-US">
              <a:latin typeface="Arial"/>
            </a:endParaRPr>
          </a:p>
          <a:p>
            <a:pPr marL="0" indent="0">
              <a:buSzPts val="2800"/>
              <a:buNone/>
            </a:pPr>
            <a:r>
              <a:rPr lang="en-US">
                <a:latin typeface="Arial"/>
              </a:rPr>
              <a:t>Participant Manual: </a:t>
            </a:r>
          </a:p>
          <a:p>
            <a:pPr lvl="1">
              <a:buSzPts val="2800"/>
            </a:pPr>
            <a:r>
              <a:rPr lang="en-US">
                <a:latin typeface="Arial"/>
              </a:rPr>
              <a:t>Print/Webpage</a:t>
            </a:r>
            <a:endParaRPr lang="en-US"/>
          </a:p>
          <a:p>
            <a:pPr lvl="1">
              <a:buSzPts val="2800"/>
            </a:pPr>
            <a:r>
              <a:rPr lang="en-US">
                <a:latin typeface="Arial"/>
              </a:rPr>
              <a:t>Appendix I: Pre-work Checklist</a:t>
            </a:r>
          </a:p>
          <a:p>
            <a:pPr lvl="1">
              <a:buSzPts val="2800"/>
            </a:pPr>
            <a:r>
              <a:rPr lang="en-US">
                <a:latin typeface="Arial"/>
              </a:rPr>
              <a:t>Appendix II: Legal</a:t>
            </a:r>
          </a:p>
          <a:p>
            <a:pPr lvl="1">
              <a:buSzPts val="2800"/>
            </a:pPr>
            <a:r>
              <a:rPr lang="en-US">
                <a:latin typeface="Arial"/>
              </a:rPr>
              <a:t>Appendix III: Resources</a:t>
            </a:r>
          </a:p>
          <a:p>
            <a:pPr lvl="1">
              <a:buSzPts val="2800"/>
            </a:pPr>
            <a:r>
              <a:rPr lang="en-US">
                <a:latin typeface="Arial"/>
              </a:rPr>
              <a:t>Appendix IV: Case Study</a:t>
            </a:r>
          </a:p>
          <a:p>
            <a:pPr marL="685800" lvl="1" indent="-76200" rtl="0">
              <a:spcBef>
                <a:spcPts val="500"/>
              </a:spcBef>
              <a:spcAft>
                <a:spcPts val="0"/>
              </a:spcAft>
              <a:buClr>
                <a:schemeClr val="dk1"/>
              </a:buClr>
              <a:buSzPts val="2400"/>
              <a:buNone/>
            </a:pPr>
            <a:endParaRPr lang="en-US" sz="2000"/>
          </a:p>
        </p:txBody>
      </p:sp>
      <p:pic>
        <p:nvPicPr>
          <p:cNvPr id="3" name="Google Shape;139;p5" descr="Image result for pa commission on crime and delinquency logo">
            <a:extLst>
              <a:ext uri="{FF2B5EF4-FFF2-40B4-BE49-F238E27FC236}">
                <a16:creationId xmlns:a16="http://schemas.microsoft.com/office/drawing/2014/main" id="{4EBF0AA2-B911-F89E-7D20-43E310AC7D3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513195" y="6379042"/>
            <a:ext cx="1629840" cy="48164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6">
          <a:extLst>
            <a:ext uri="{FF2B5EF4-FFF2-40B4-BE49-F238E27FC236}">
              <a16:creationId xmlns:a16="http://schemas.microsoft.com/office/drawing/2014/main" id="{34161AAB-33C0-485C-8C5C-5386B7D789F0}"/>
            </a:ext>
          </a:extLst>
        </p:cNvPr>
        <p:cNvGrpSpPr/>
        <p:nvPr/>
      </p:nvGrpSpPr>
      <p:grpSpPr>
        <a:xfrm>
          <a:off x="0" y="0"/>
          <a:ext cx="0" cy="0"/>
          <a:chOff x="0" y="0"/>
          <a:chExt cx="0" cy="0"/>
        </a:xfrm>
      </p:grpSpPr>
      <p:sp useBgFill="1">
        <p:nvSpPr>
          <p:cNvPr id="443" name="Rectangle 442">
            <a:extLst>
              <a:ext uri="{FF2B5EF4-FFF2-40B4-BE49-F238E27FC236}">
                <a16:creationId xmlns:a16="http://schemas.microsoft.com/office/drawing/2014/main" id="{F555807C-6E5E-2D5B-37BB-81A3B1D40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ectangle 444">
            <a:extLst>
              <a:ext uri="{FF2B5EF4-FFF2-40B4-BE49-F238E27FC236}">
                <a16:creationId xmlns:a16="http://schemas.microsoft.com/office/drawing/2014/main" id="{B55BC707-F6D2-9E35-BB8B-C2D9927331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F1EE198F-B0B6-32D7-6B0F-607B9AD8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8978AD7F-A946-7AFA-997D-3FE059A89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a:extLst>
              <a:ext uri="{FF2B5EF4-FFF2-40B4-BE49-F238E27FC236}">
                <a16:creationId xmlns:a16="http://schemas.microsoft.com/office/drawing/2014/main" id="{19889164-706F-7018-7FC9-2F2541B7E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Google Shape;437;g2afd7cfc130_0_60">
            <a:extLst>
              <a:ext uri="{FF2B5EF4-FFF2-40B4-BE49-F238E27FC236}">
                <a16:creationId xmlns:a16="http://schemas.microsoft.com/office/drawing/2014/main" id="{A71E3CEC-E7FC-C8CF-1D5E-84883117BBD7}"/>
              </a:ext>
            </a:extLst>
          </p:cNvPr>
          <p:cNvSpPr txBox="1">
            <a:spLocks noGrp="1"/>
          </p:cNvSpPr>
          <p:nvPr>
            <p:ph type="title"/>
          </p:nvPr>
        </p:nvSpPr>
        <p:spPr>
          <a:xfrm>
            <a:off x="-196799" y="114879"/>
            <a:ext cx="11927950" cy="1203002"/>
          </a:xfrm>
          <a:prstGeom prst="rect">
            <a:avLst/>
          </a:prstGeom>
        </p:spPr>
        <p:txBody>
          <a:bodyPr spcFirstLastPara="1" wrap="square" lIns="91425" tIns="45700" rIns="91425" bIns="45700" anchor="ctr" anchorCtr="0">
            <a:noAutofit/>
          </a:bodyPr>
          <a:lstStyle/>
          <a:p>
            <a:pPr algn="ctr">
              <a:buSzPct val="100000"/>
            </a:pPr>
            <a:r>
              <a:rPr lang="en-US" sz="2800" b="1" i="0" u="none" strike="noStrike" baseline="0">
                <a:solidFill>
                  <a:schemeClr val="bg1"/>
                </a:solidFill>
                <a:latin typeface="Arial"/>
                <a:ea typeface="Arial"/>
                <a:cs typeface="Arial"/>
              </a:rPr>
              <a:t>ALEX CHAPTER 4: EMERGING BEHAVIORAL ISSUES AND ACADEMIC CHALLENGES</a:t>
            </a:r>
            <a:r>
              <a:rPr lang="en-US" sz="2800" b="0" i="0">
                <a:solidFill>
                  <a:schemeClr val="bg1"/>
                </a:solidFill>
                <a:latin typeface="Arial"/>
                <a:ea typeface="Arial"/>
                <a:cs typeface="Arial"/>
              </a:rPr>
              <a:t>​</a:t>
            </a:r>
            <a:br>
              <a:rPr lang="en-US" sz="2800" b="0" i="0">
                <a:latin typeface="Arial"/>
                <a:ea typeface="Arial"/>
                <a:cs typeface="Arial"/>
              </a:rPr>
            </a:br>
            <a:r>
              <a:rPr lang="en-US" sz="2800" b="1" i="0" u="none" strike="noStrike" baseline="0">
                <a:solidFill>
                  <a:schemeClr val="bg1"/>
                </a:solidFill>
                <a:latin typeface="Arial"/>
                <a:ea typeface="Arial"/>
                <a:cs typeface="Arial"/>
              </a:rPr>
              <a:t>(5 – 6</a:t>
            </a:r>
            <a:r>
              <a:rPr lang="en-US" sz="2800" b="1" i="0" u="none" strike="noStrike" baseline="30000">
                <a:solidFill>
                  <a:schemeClr val="bg1"/>
                </a:solidFill>
                <a:latin typeface="Arial"/>
                <a:ea typeface="Arial"/>
                <a:cs typeface="Arial"/>
              </a:rPr>
              <a:t>TH</a:t>
            </a:r>
            <a:r>
              <a:rPr lang="en-US" sz="2800" b="1" i="0" u="none" strike="noStrike" baseline="0">
                <a:solidFill>
                  <a:schemeClr val="bg1"/>
                </a:solidFill>
                <a:latin typeface="Arial"/>
                <a:ea typeface="Arial"/>
                <a:cs typeface="Arial"/>
              </a:rPr>
              <a:t> GRADES) </a:t>
            </a:r>
            <a:endParaRPr lang="en-US" sz="2800" b="1">
              <a:solidFill>
                <a:schemeClr val="bg1"/>
              </a:solidFill>
              <a:latin typeface="Arial"/>
              <a:cs typeface="Arial"/>
            </a:endParaRPr>
          </a:p>
        </p:txBody>
      </p:sp>
      <p:pic>
        <p:nvPicPr>
          <p:cNvPr id="6" name="Graphic 1" descr="Sisyphus Overcoming Silhouette – PermaClipart">
            <a:extLst>
              <a:ext uri="{FF2B5EF4-FFF2-40B4-BE49-F238E27FC236}">
                <a16:creationId xmlns:a16="http://schemas.microsoft.com/office/drawing/2014/main" id="{54C831EE-5615-78F8-ADF8-42A25DD754A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77" y="1860564"/>
            <a:ext cx="12196637" cy="5486428"/>
          </a:xfrm>
          <a:prstGeom prst="rect">
            <a:avLst/>
          </a:prstGeom>
        </p:spPr>
      </p:pic>
      <p:sp>
        <p:nvSpPr>
          <p:cNvPr id="4" name="Google Shape;512;g2afd7cfc130_0_84">
            <a:extLst>
              <a:ext uri="{FF2B5EF4-FFF2-40B4-BE49-F238E27FC236}">
                <a16:creationId xmlns:a16="http://schemas.microsoft.com/office/drawing/2014/main" id="{64833C53-7AEA-AFE0-CB18-F6A2AA105623}"/>
              </a:ext>
            </a:extLst>
          </p:cNvPr>
          <p:cNvSpPr txBox="1">
            <a:spLocks noGrp="1"/>
          </p:cNvSpPr>
          <p:nvPr>
            <p:ph type="body" idx="1"/>
          </p:nvPr>
        </p:nvSpPr>
        <p:spPr>
          <a:xfrm>
            <a:off x="3562905" y="1863255"/>
            <a:ext cx="8575124" cy="4934400"/>
          </a:xfrm>
          <a:prstGeom prst="rect">
            <a:avLst/>
          </a:prstGeom>
          <a:noFill/>
          <a:ln>
            <a:noFill/>
          </a:ln>
        </p:spPr>
        <p:txBody>
          <a:bodyPr spcFirstLastPara="1" wrap="square" lIns="91425" tIns="45700" rIns="91425" bIns="45700" anchor="t" anchorCtr="0">
            <a:normAutofit/>
          </a:bodyPr>
          <a:lstStyle/>
          <a:p>
            <a:pPr marL="0" indent="0">
              <a:lnSpc>
                <a:spcPct val="100000"/>
              </a:lnSpc>
              <a:spcBef>
                <a:spcPts val="0"/>
              </a:spcBef>
              <a:buSzPts val="2300"/>
              <a:buNone/>
            </a:pPr>
            <a:r>
              <a:rPr lang="en-US" sz="2400">
                <a:latin typeface="Arial"/>
              </a:rPr>
              <a:t>Alex experiences</a:t>
            </a:r>
            <a:r>
              <a:rPr lang="en-US" sz="2400" b="1">
                <a:latin typeface="Arial"/>
              </a:rPr>
              <a:t> </a:t>
            </a:r>
            <a:r>
              <a:rPr lang="en-US" sz="2400" b="1">
                <a:highlight>
                  <a:srgbClr val="FFFF00"/>
                </a:highlight>
                <a:latin typeface="Arial"/>
              </a:rPr>
              <a:t>memory challenges</a:t>
            </a:r>
          </a:p>
          <a:p>
            <a:pPr marL="285750" indent="-285750">
              <a:lnSpc>
                <a:spcPct val="100000"/>
              </a:lnSpc>
              <a:spcBef>
                <a:spcPts val="0"/>
              </a:spcBef>
              <a:buSzPts val="2300"/>
            </a:pPr>
            <a:r>
              <a:rPr lang="en-US" sz="2400">
                <a:latin typeface="Arial"/>
              </a:rPr>
              <a:t>Short term memory gaps – forgets directions as soon as given, viewed as carelessness</a:t>
            </a:r>
          </a:p>
          <a:p>
            <a:pPr marL="285750" indent="-285750">
              <a:lnSpc>
                <a:spcPct val="100000"/>
              </a:lnSpc>
              <a:spcBef>
                <a:spcPts val="0"/>
              </a:spcBef>
              <a:buSzPts val="2300"/>
            </a:pPr>
            <a:r>
              <a:rPr lang="en-US" sz="2400">
                <a:latin typeface="Arial"/>
              </a:rPr>
              <a:t>Long term memory gaps – unable to retain and retrieve previously taught concepts</a:t>
            </a:r>
          </a:p>
          <a:p>
            <a:pPr marL="0" indent="0">
              <a:lnSpc>
                <a:spcPct val="100000"/>
              </a:lnSpc>
              <a:spcBef>
                <a:spcPts val="0"/>
              </a:spcBef>
              <a:buSzPts val="2300"/>
              <a:buNone/>
            </a:pPr>
            <a:endParaRPr lang="en-US" sz="2400">
              <a:latin typeface="Arial"/>
            </a:endParaRPr>
          </a:p>
          <a:p>
            <a:pPr marL="0" indent="0">
              <a:lnSpc>
                <a:spcPct val="100000"/>
              </a:lnSpc>
              <a:spcBef>
                <a:spcPts val="0"/>
              </a:spcBef>
              <a:buSzPts val="2300"/>
              <a:buNone/>
            </a:pPr>
            <a:r>
              <a:rPr lang="en-US" sz="2400">
                <a:latin typeface="Arial"/>
              </a:rPr>
              <a:t>Alex experiences</a:t>
            </a:r>
            <a:r>
              <a:rPr lang="en-US" sz="2400" b="1">
                <a:latin typeface="Arial"/>
              </a:rPr>
              <a:t> </a:t>
            </a:r>
            <a:r>
              <a:rPr lang="en-US" sz="2400" b="1">
                <a:highlight>
                  <a:srgbClr val="FFFF00"/>
                </a:highlight>
                <a:latin typeface="Arial"/>
              </a:rPr>
              <a:t>concentration difficulties</a:t>
            </a:r>
          </a:p>
          <a:p>
            <a:pPr marL="1600200" indent="-285750">
              <a:lnSpc>
                <a:spcPct val="100000"/>
              </a:lnSpc>
              <a:spcBef>
                <a:spcPts val="0"/>
              </a:spcBef>
              <a:buSzPts val="2300"/>
            </a:pPr>
            <a:r>
              <a:rPr lang="en-US" sz="2400">
                <a:latin typeface="Arial"/>
              </a:rPr>
              <a:t>Constant mental chatter – self-doubt, flashbacks, social anxiety</a:t>
            </a:r>
          </a:p>
          <a:p>
            <a:pPr marL="1600200" indent="-285750">
              <a:lnSpc>
                <a:spcPct val="100000"/>
              </a:lnSpc>
              <a:spcBef>
                <a:spcPts val="0"/>
              </a:spcBef>
              <a:buSzPts val="2300"/>
            </a:pPr>
            <a:r>
              <a:rPr lang="en-US" sz="2400">
                <a:latin typeface="Arial"/>
              </a:rPr>
              <a:t>Easily distracted, flight, freeze response</a:t>
            </a:r>
          </a:p>
          <a:p>
            <a:pPr marL="1314450" indent="0">
              <a:lnSpc>
                <a:spcPct val="100000"/>
              </a:lnSpc>
              <a:spcBef>
                <a:spcPts val="0"/>
              </a:spcBef>
              <a:buSzPts val="2300"/>
              <a:buNone/>
            </a:pPr>
            <a:endParaRPr lang="en-US" sz="2400">
              <a:latin typeface="Arial"/>
            </a:endParaRPr>
          </a:p>
          <a:p>
            <a:pPr marL="285750" indent="-285750">
              <a:lnSpc>
                <a:spcPct val="100000"/>
              </a:lnSpc>
              <a:spcBef>
                <a:spcPts val="0"/>
              </a:spcBef>
              <a:buSzPts val="2300"/>
            </a:pPr>
            <a:endParaRPr lang="en-US" sz="2300"/>
          </a:p>
          <a:p>
            <a:pPr marL="285750" indent="-285750">
              <a:lnSpc>
                <a:spcPct val="100000"/>
              </a:lnSpc>
              <a:spcBef>
                <a:spcPts val="0"/>
              </a:spcBef>
              <a:buSzPts val="2300"/>
            </a:pPr>
            <a:endParaRPr lang="en-US" sz="2300"/>
          </a:p>
          <a:p>
            <a:pPr marL="285750" indent="-285750">
              <a:lnSpc>
                <a:spcPct val="100000"/>
              </a:lnSpc>
              <a:spcBef>
                <a:spcPts val="0"/>
              </a:spcBef>
              <a:buSzPts val="2300"/>
            </a:pPr>
            <a:endParaRPr lang="en-US" sz="2300"/>
          </a:p>
          <a:p>
            <a:pPr marL="285750" indent="-285750">
              <a:lnSpc>
                <a:spcPct val="100000"/>
              </a:lnSpc>
              <a:spcBef>
                <a:spcPts val="0"/>
              </a:spcBef>
              <a:buSzPts val="2300"/>
            </a:pPr>
            <a:endParaRPr lang="en-US" sz="2300"/>
          </a:p>
          <a:p>
            <a:pPr marL="0" indent="0">
              <a:lnSpc>
                <a:spcPct val="100000"/>
              </a:lnSpc>
              <a:spcBef>
                <a:spcPts val="0"/>
              </a:spcBef>
              <a:buSzPts val="2300"/>
              <a:buNone/>
            </a:pPr>
            <a:endParaRPr lang="en-US" sz="2300"/>
          </a:p>
          <a:p>
            <a:pPr marL="0" indent="0">
              <a:lnSpc>
                <a:spcPct val="100000"/>
              </a:lnSpc>
              <a:spcBef>
                <a:spcPts val="0"/>
              </a:spcBef>
              <a:buSzPts val="2300"/>
              <a:buNone/>
            </a:pPr>
            <a:endParaRPr lang="en-US" sz="2300"/>
          </a:p>
        </p:txBody>
      </p:sp>
      <p:sp>
        <p:nvSpPr>
          <p:cNvPr id="3" name="TextBox 2">
            <a:extLst>
              <a:ext uri="{FF2B5EF4-FFF2-40B4-BE49-F238E27FC236}">
                <a16:creationId xmlns:a16="http://schemas.microsoft.com/office/drawing/2014/main" id="{F0740AE7-C8CB-3FCA-DE8B-BBFF33BC54F7}"/>
              </a:ext>
            </a:extLst>
          </p:cNvPr>
          <p:cNvSpPr txBox="1"/>
          <p:nvPr/>
        </p:nvSpPr>
        <p:spPr>
          <a:xfrm>
            <a:off x="185182" y="5272420"/>
            <a:ext cx="3323634" cy="1938992"/>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a:t>Alex also has trouble with task initiation and persistence leading to incomplete work.</a:t>
            </a:r>
            <a:endParaRPr lang="en-US" i="1"/>
          </a:p>
        </p:txBody>
      </p:sp>
      <p:pic>
        <p:nvPicPr>
          <p:cNvPr id="2" name="Google Shape;358;g2ac08e1b665_0_0" descr="Image result for pa commission on crime and delinquency logo">
            <a:extLst>
              <a:ext uri="{FF2B5EF4-FFF2-40B4-BE49-F238E27FC236}">
                <a16:creationId xmlns:a16="http://schemas.microsoft.com/office/drawing/2014/main" id="{32E8D76B-E2B0-213E-5861-9018973384DA}"/>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885214" y="6341714"/>
            <a:ext cx="2163240" cy="570547"/>
          </a:xfrm>
          <a:prstGeom prst="rect">
            <a:avLst/>
          </a:prstGeom>
          <a:noFill/>
          <a:ln>
            <a:noFill/>
          </a:ln>
        </p:spPr>
      </p:pic>
    </p:spTree>
    <p:extLst>
      <p:ext uri="{BB962C8B-B14F-4D97-AF65-F5344CB8AC3E}">
        <p14:creationId xmlns:p14="http://schemas.microsoft.com/office/powerpoint/2010/main" val="4009465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g2afd7cfc130_0_9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4" cy="3240750"/>
          </a:xfrm>
          <a:prstGeom prst="rect">
            <a:avLst/>
          </a:prstGeom>
          <a:noFill/>
          <a:ln>
            <a:noFill/>
          </a:ln>
        </p:spPr>
      </p:pic>
      <p:sp>
        <p:nvSpPr>
          <p:cNvPr id="534" name="Google Shape;534;g2afd7cfc130_0_93"/>
          <p:cNvSpPr/>
          <p:nvPr/>
        </p:nvSpPr>
        <p:spPr>
          <a:xfrm>
            <a:off x="1838" y="1"/>
            <a:ext cx="12188400" cy="6840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535" name="Google Shape;535;g2afd7cfc130_0_93"/>
          <p:cNvSpPr/>
          <p:nvPr/>
        </p:nvSpPr>
        <p:spPr>
          <a:xfrm>
            <a:off x="19800" y="3056950"/>
            <a:ext cx="12207300" cy="1754700"/>
          </a:xfrm>
          <a:prstGeom prst="rect">
            <a:avLst/>
          </a:prstGeom>
          <a:solidFill>
            <a:srgbClr val="222A35">
              <a:alpha val="4627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536" name="Google Shape;536;g2afd7cfc130_0_93"/>
          <p:cNvSpPr txBox="1"/>
          <p:nvPr/>
        </p:nvSpPr>
        <p:spPr>
          <a:xfrm>
            <a:off x="76659" y="3133150"/>
            <a:ext cx="4434300" cy="1600398"/>
          </a:xfrm>
          <a:prstGeom prst="rect">
            <a:avLst/>
          </a:prstGeom>
          <a:noFill/>
          <a:ln>
            <a:noFill/>
          </a:ln>
        </p:spPr>
        <p:txBody>
          <a:bodyPr spcFirstLastPara="1" wrap="square" lIns="91425" tIns="45700" rIns="91425" bIns="45700" anchor="t" anchorCtr="0">
            <a:spAutoFit/>
          </a:bodyPr>
          <a:lstStyle/>
          <a:p>
            <a:pPr marL="285750" indent="-285750">
              <a:buClr>
                <a:schemeClr val="dk1"/>
              </a:buClr>
              <a:buSzPts val="1100"/>
              <a:buFont typeface="Arial" panose="020B0604020202020204" pitchFamily="34" charset="0"/>
              <a:buChar char="•"/>
            </a:pPr>
            <a:r>
              <a:rPr lang="en-US" b="1">
                <a:solidFill>
                  <a:schemeClr val="tx1"/>
                </a:solidFill>
                <a:ea typeface="Calibri"/>
                <a:cs typeface="Calibri"/>
                <a:sym typeface="Calibri"/>
              </a:rPr>
              <a:t>How does this awareness of Alex’s memory, concentration, and problem-solving difficulties link to early childhood trauma?  </a:t>
            </a:r>
            <a:endParaRPr lang="en-US" b="1">
              <a:solidFill>
                <a:schemeClr val="tx1"/>
              </a:solidFill>
              <a:ea typeface="Calibri"/>
              <a:cs typeface="Calibri"/>
            </a:endParaRPr>
          </a:p>
          <a:p>
            <a:pPr marL="285750" indent="-285750">
              <a:buSzPts val="1100"/>
              <a:buFont typeface="Arial" panose="020B0604020202020204" pitchFamily="34" charset="0"/>
              <a:buChar char="•"/>
            </a:pPr>
            <a:endParaRPr lang="en-US" b="1">
              <a:solidFill>
                <a:schemeClr val="tx1"/>
              </a:solidFill>
              <a:ea typeface="Calibri"/>
              <a:cs typeface="Calibri"/>
            </a:endParaRPr>
          </a:p>
          <a:p>
            <a:pPr marL="285750" indent="-285750">
              <a:buSzPts val="1100"/>
              <a:buFont typeface="Arial" panose="020B0604020202020204" pitchFamily="34" charset="0"/>
              <a:buChar char="•"/>
            </a:pPr>
            <a:r>
              <a:rPr lang="en-US" b="1">
                <a:solidFill>
                  <a:schemeClr val="tx1"/>
                </a:solidFill>
                <a:ea typeface="Calibri"/>
                <a:cs typeface="Calibri"/>
                <a:sym typeface="Calibri"/>
              </a:rPr>
              <a:t>How does connecting these issues to early and ongoing toxic stressors help educators</a:t>
            </a:r>
            <a:r>
              <a:rPr lang="en-US">
                <a:solidFill>
                  <a:schemeClr val="tx1"/>
                </a:solidFill>
                <a:ea typeface="Calibri"/>
                <a:cs typeface="Calibri"/>
                <a:sym typeface="Calibri"/>
              </a:rPr>
              <a:t> </a:t>
            </a:r>
            <a:r>
              <a:rPr lang="en-US" b="1">
                <a:solidFill>
                  <a:schemeClr val="tx1"/>
                </a:solidFill>
                <a:ea typeface="Calibri"/>
                <a:cs typeface="Calibri"/>
                <a:sym typeface="Calibri"/>
              </a:rPr>
              <a:t>better support him?</a:t>
            </a:r>
            <a:endParaRPr lang="en-US" b="1" u="none" strike="noStrike" cap="none">
              <a:solidFill>
                <a:schemeClr val="tx1"/>
              </a:solidFill>
              <a:ea typeface="Calibri"/>
              <a:cs typeface="Calibri"/>
            </a:endParaRPr>
          </a:p>
        </p:txBody>
      </p:sp>
      <p:pic>
        <p:nvPicPr>
          <p:cNvPr id="537" name="Google Shape;537;g2afd7cfc130_0_9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85300" y="0"/>
            <a:ext cx="7604849" cy="6840699"/>
          </a:xfrm>
          <a:prstGeom prst="rect">
            <a:avLst/>
          </a:prstGeom>
          <a:noFill/>
          <a:ln>
            <a:noFill/>
          </a:ln>
        </p:spPr>
      </p:pic>
      <p:sp>
        <p:nvSpPr>
          <p:cNvPr id="538" name="Google Shape;538;g2afd7cfc130_0_93"/>
          <p:cNvSpPr txBox="1"/>
          <p:nvPr/>
        </p:nvSpPr>
        <p:spPr>
          <a:xfrm>
            <a:off x="7410" y="1450675"/>
            <a:ext cx="4573042" cy="1323600"/>
          </a:xfrm>
          <a:prstGeom prst="rect">
            <a:avLst/>
          </a:prstGeom>
          <a:noFill/>
          <a:ln>
            <a:noFill/>
          </a:ln>
        </p:spPr>
        <p:txBody>
          <a:bodyPr spcFirstLastPara="1" wrap="square" lIns="91425" tIns="45700" rIns="91425" bIns="45700" anchor="t" anchorCtr="0">
            <a:spAutoFit/>
          </a:bodyPr>
          <a:lstStyle/>
          <a:p>
            <a:pPr algn="ctr">
              <a:buClr>
                <a:schemeClr val="dk1"/>
              </a:buClr>
              <a:buSzPts val="1100"/>
            </a:pPr>
            <a:r>
              <a:rPr lang="en-US" sz="4000" b="1">
                <a:solidFill>
                  <a:schemeClr val="dk1"/>
                </a:solidFill>
                <a:ea typeface="Calibri"/>
                <a:cs typeface="Calibri"/>
                <a:sym typeface="Calibri"/>
              </a:rPr>
              <a:t>Participant </a:t>
            </a:r>
            <a:endParaRPr lang="en-US" sz="4000" b="1">
              <a:solidFill>
                <a:schemeClr val="dk1"/>
              </a:solidFill>
              <a:ea typeface="Calibri"/>
              <a:cs typeface="Calibri"/>
            </a:endParaRPr>
          </a:p>
          <a:p>
            <a:pPr algn="ctr">
              <a:buClr>
                <a:schemeClr val="dk1"/>
              </a:buClr>
              <a:buSzPts val="1100"/>
            </a:pPr>
            <a:r>
              <a:rPr lang="en-US" sz="4000" b="1">
                <a:solidFill>
                  <a:schemeClr val="dk1"/>
                </a:solidFill>
                <a:ea typeface="Calibri"/>
                <a:cs typeface="Calibri"/>
                <a:sym typeface="Calibri"/>
              </a:rPr>
              <a:t>Reflection</a:t>
            </a:r>
            <a:r>
              <a:rPr lang="en-US" sz="4000" b="1">
                <a:solidFill>
                  <a:schemeClr val="dk1"/>
                </a:solidFill>
                <a:latin typeface="Calibri"/>
                <a:ea typeface="Calibri"/>
                <a:cs typeface="Calibri"/>
                <a:sym typeface="Calibri"/>
              </a:rPr>
              <a:t> </a:t>
            </a:r>
            <a:endParaRPr lang="en-US" sz="6000" b="1" strike="noStrike" cap="none">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8B424-304B-8A54-D457-5A8B7DF0F220}"/>
              </a:ext>
            </a:extLst>
          </p:cNvPr>
          <p:cNvSpPr>
            <a:spLocks noGrp="1"/>
          </p:cNvSpPr>
          <p:nvPr>
            <p:ph type="title"/>
          </p:nvPr>
        </p:nvSpPr>
        <p:spPr>
          <a:xfrm>
            <a:off x="171450" y="127000"/>
            <a:ext cx="11887200" cy="382703"/>
          </a:xfrm>
        </p:spPr>
        <p:txBody>
          <a:bodyPr>
            <a:noAutofit/>
          </a:bodyPr>
          <a:lstStyle/>
          <a:p>
            <a:pPr algn="ctr"/>
            <a:r>
              <a:rPr lang="en-US" sz="3200" b="1">
                <a:latin typeface="Arial"/>
              </a:rPr>
              <a:t>LAWS FOR ALL MENTAL HEALTH TOPICS</a:t>
            </a:r>
            <a:endParaRPr lang="en-US" sz="3600">
              <a:highlight>
                <a:srgbClr val="FFFF00"/>
              </a:highlight>
            </a:endParaRPr>
          </a:p>
        </p:txBody>
      </p:sp>
      <p:graphicFrame>
        <p:nvGraphicFramePr>
          <p:cNvPr id="5" name="Table 4">
            <a:extLst>
              <a:ext uri="{FF2B5EF4-FFF2-40B4-BE49-F238E27FC236}">
                <a16:creationId xmlns:a16="http://schemas.microsoft.com/office/drawing/2014/main" id="{7FED3D7C-BB4C-5A36-D2A3-2F9EECC98756}"/>
              </a:ext>
            </a:extLst>
          </p:cNvPr>
          <p:cNvGraphicFramePr>
            <a:graphicFrameLocks noGrp="1"/>
          </p:cNvGraphicFramePr>
          <p:nvPr>
            <p:extLst>
              <p:ext uri="{D42A27DB-BD31-4B8C-83A1-F6EECF244321}">
                <p14:modId xmlns:p14="http://schemas.microsoft.com/office/powerpoint/2010/main" val="2055747334"/>
              </p:ext>
            </p:extLst>
          </p:nvPr>
        </p:nvGraphicFramePr>
        <p:xfrm>
          <a:off x="200526" y="641684"/>
          <a:ext cx="11908496" cy="6252051"/>
        </p:xfrm>
        <a:graphic>
          <a:graphicData uri="http://schemas.openxmlformats.org/drawingml/2006/table">
            <a:tbl>
              <a:tblPr firstRow="1" bandRow="1">
                <a:tableStyleId>{5C22544A-7EE6-4342-B048-85BDC9FD1C3A}</a:tableStyleId>
              </a:tblPr>
              <a:tblGrid>
                <a:gridCol w="2381700">
                  <a:extLst>
                    <a:ext uri="{9D8B030D-6E8A-4147-A177-3AD203B41FA5}">
                      <a16:colId xmlns:a16="http://schemas.microsoft.com/office/drawing/2014/main" val="3940871633"/>
                    </a:ext>
                  </a:extLst>
                </a:gridCol>
                <a:gridCol w="3235255">
                  <a:extLst>
                    <a:ext uri="{9D8B030D-6E8A-4147-A177-3AD203B41FA5}">
                      <a16:colId xmlns:a16="http://schemas.microsoft.com/office/drawing/2014/main" val="1989369983"/>
                    </a:ext>
                  </a:extLst>
                </a:gridCol>
                <a:gridCol w="2785396">
                  <a:extLst>
                    <a:ext uri="{9D8B030D-6E8A-4147-A177-3AD203B41FA5}">
                      <a16:colId xmlns:a16="http://schemas.microsoft.com/office/drawing/2014/main" val="3991041510"/>
                    </a:ext>
                  </a:extLst>
                </a:gridCol>
                <a:gridCol w="3506145">
                  <a:extLst>
                    <a:ext uri="{9D8B030D-6E8A-4147-A177-3AD203B41FA5}">
                      <a16:colId xmlns:a16="http://schemas.microsoft.com/office/drawing/2014/main" val="3474854151"/>
                    </a:ext>
                  </a:extLst>
                </a:gridCol>
              </a:tblGrid>
              <a:tr h="466430">
                <a:tc gridSpan="4">
                  <a:txBody>
                    <a:bodyPr/>
                    <a:lstStyle/>
                    <a:p>
                      <a:pPr lvl="0" algn="l">
                        <a:buNone/>
                      </a:pPr>
                      <a:r>
                        <a:rPr lang="en-US" sz="1200">
                          <a:solidFill>
                            <a:srgbClr val="000000"/>
                          </a:solidFill>
                          <a:effectLst/>
                        </a:rPr>
                        <a:t>      </a:t>
                      </a:r>
                      <a:r>
                        <a:rPr lang="en-US" sz="1800">
                          <a:solidFill>
                            <a:srgbClr val="000000"/>
                          </a:solidFill>
                          <a:effectLst/>
                        </a:rPr>
                        <a:t>                                                </a:t>
                      </a:r>
                      <a:r>
                        <a:rPr lang="en-US" sz="1800">
                          <a:solidFill>
                            <a:srgbClr val="000000"/>
                          </a:solidFill>
                          <a:effectLst/>
                          <a:highlight>
                            <a:srgbClr val="FFFF00"/>
                          </a:highlight>
                        </a:rPr>
                        <a:t> FERPA </a:t>
                      </a:r>
                      <a:r>
                        <a:rPr lang="en-US" sz="1800">
                          <a:solidFill>
                            <a:srgbClr val="000000"/>
                          </a:solidFill>
                          <a:effectLst/>
                        </a:rPr>
                        <a:t>                                   </a:t>
                      </a:r>
                      <a:r>
                        <a:rPr lang="en-US" sz="1800">
                          <a:solidFill>
                            <a:srgbClr val="000000"/>
                          </a:solidFill>
                          <a:effectLst/>
                          <a:highlight>
                            <a:srgbClr val="FFFF00"/>
                          </a:highlight>
                        </a:rPr>
                        <a:t>IDEA</a:t>
                      </a:r>
                      <a:r>
                        <a:rPr lang="en-US" sz="1800">
                          <a:solidFill>
                            <a:srgbClr val="000000"/>
                          </a:solidFill>
                          <a:effectLst/>
                        </a:rPr>
                        <a:t>                                         </a:t>
                      </a:r>
                      <a:r>
                        <a:rPr lang="en-US" sz="1800">
                          <a:solidFill>
                            <a:srgbClr val="000000"/>
                          </a:solidFill>
                          <a:effectLst/>
                          <a:highlight>
                            <a:srgbClr val="FFFF00"/>
                          </a:highlight>
                        </a:rPr>
                        <a:t> HIPAA </a:t>
                      </a:r>
                      <a:r>
                        <a:rPr lang="en-US" sz="1800">
                          <a:solidFill>
                            <a:srgbClr val="000000"/>
                          </a:solidFill>
                          <a:effectLst/>
                        </a:rPr>
                        <a:t> </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rgbClr val="B7B7B7"/>
                    </a:solidFill>
                  </a:tcPr>
                </a:tc>
                <a:tc hMerge="1">
                  <a:txBody>
                    <a:bodyPr/>
                    <a:lstStyle/>
                    <a:p>
                      <a:pPr marL="57150"/>
                      <a:endParaRPr lang="en-US" sz="12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sz="12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57150"/>
                      <a:endParaRPr lang="en-US" sz="12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292320"/>
                  </a:ext>
                </a:extLst>
              </a:tr>
              <a:tr h="2090895">
                <a:tc>
                  <a:txBody>
                    <a:bodyPr/>
                    <a:lstStyle/>
                    <a:p>
                      <a:pPr algn="ctr"/>
                      <a:r>
                        <a:rPr lang="en-US" sz="1800">
                          <a:solidFill>
                            <a:schemeClr val="tx1"/>
                          </a:solidFill>
                          <a:effectLst/>
                        </a:rPr>
                        <a:t>Overarching Law or Statute: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9999"/>
                    </a:solidFill>
                  </a:tcPr>
                </a:tc>
                <a:tc>
                  <a:txBody>
                    <a:bodyPr/>
                    <a:lstStyle/>
                    <a:p>
                      <a:pPr marL="57150"/>
                      <a:r>
                        <a:rPr lang="en-US" sz="1400">
                          <a:solidFill>
                            <a:srgbClr val="030A13"/>
                          </a:solidFill>
                          <a:effectLst/>
                          <a:highlight>
                            <a:srgbClr val="FFFFFF"/>
                          </a:highlight>
                        </a:rPr>
                        <a:t>The Family Educational Rights and Privacy Act (</a:t>
                      </a:r>
                      <a:r>
                        <a:rPr lang="en-US" sz="1400">
                          <a:solidFill>
                            <a:srgbClr val="1155CC"/>
                          </a:solidFill>
                          <a:effectLst/>
                          <a:highlight>
                            <a:srgbClr val="FFFFFF"/>
                          </a:highlight>
                          <a:hlinkClick r:id="rId3"/>
                        </a:rPr>
                        <a:t>FERPA</a:t>
                      </a:r>
                      <a:r>
                        <a:rPr lang="en-US" sz="1400">
                          <a:solidFill>
                            <a:srgbClr val="030A13"/>
                          </a:solidFill>
                          <a:effectLst/>
                          <a:highlight>
                            <a:srgbClr val="FFFFFF"/>
                          </a:highlight>
                        </a:rPr>
                        <a:t>) (20 U.S.C. § 1232g; 34 CFR Part 99) is a Federal law that </a:t>
                      </a:r>
                      <a:r>
                        <a:rPr lang="en-US" sz="1400">
                          <a:solidFill>
                            <a:srgbClr val="030A13"/>
                          </a:solidFill>
                          <a:effectLst/>
                          <a:highlight>
                            <a:srgbClr val="FFFF00"/>
                          </a:highlight>
                        </a:rPr>
                        <a:t>protects the privacy of student education records. </a:t>
                      </a:r>
                      <a:r>
                        <a:rPr lang="en-US" sz="1400">
                          <a:solidFill>
                            <a:srgbClr val="030A13"/>
                          </a:solidFill>
                          <a:effectLst/>
                          <a:highlight>
                            <a:srgbClr val="FFFFFF"/>
                          </a:highlight>
                        </a:rPr>
                        <a:t>The law applies to all schools that receive funds under an applicable program of the U.S. Department of Education.</a:t>
                      </a:r>
                      <a:endParaRPr lang="en-US" sz="14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400">
                          <a:solidFill>
                            <a:srgbClr val="0F0F0F"/>
                          </a:solidFill>
                          <a:effectLst/>
                          <a:highlight>
                            <a:srgbClr val="FFFFFF"/>
                          </a:highlight>
                        </a:rPr>
                        <a:t>The Individuals with Disabilities Education Act (</a:t>
                      </a:r>
                      <a:r>
                        <a:rPr lang="en-US" sz="1400">
                          <a:solidFill>
                            <a:srgbClr val="1155CC"/>
                          </a:solidFill>
                          <a:effectLst/>
                          <a:highlight>
                            <a:srgbClr val="FFFFFF"/>
                          </a:highlight>
                          <a:hlinkClick r:id="rId4"/>
                        </a:rPr>
                        <a:t>IDEA</a:t>
                      </a:r>
                      <a:r>
                        <a:rPr lang="en-US" sz="1400">
                          <a:solidFill>
                            <a:srgbClr val="0F0F0F"/>
                          </a:solidFill>
                          <a:effectLst/>
                          <a:highlight>
                            <a:srgbClr val="FFFFFF"/>
                          </a:highlight>
                        </a:rPr>
                        <a:t>) is a federal law that ensures </a:t>
                      </a:r>
                      <a:r>
                        <a:rPr lang="en-US" sz="1400">
                          <a:solidFill>
                            <a:srgbClr val="0F0F0F"/>
                          </a:solidFill>
                          <a:effectLst/>
                          <a:highlight>
                            <a:srgbClr val="FFFF00"/>
                          </a:highlight>
                        </a:rPr>
                        <a:t>students with disabilities </a:t>
                      </a:r>
                      <a:r>
                        <a:rPr lang="en-US" sz="1400">
                          <a:solidFill>
                            <a:srgbClr val="0F0F0F"/>
                          </a:solidFill>
                          <a:effectLst/>
                          <a:highlight>
                            <a:srgbClr val="FFFFFF"/>
                          </a:highlight>
                        </a:rPr>
                        <a:t>are provided with </a:t>
                      </a:r>
                      <a:r>
                        <a:rPr lang="en-US" sz="1400">
                          <a:solidFill>
                            <a:srgbClr val="0F0F0F"/>
                          </a:solidFill>
                          <a:effectLst/>
                          <a:highlight>
                            <a:srgbClr val="FFFF00"/>
                          </a:highlight>
                        </a:rPr>
                        <a:t>Free Appropriate Public Education (FAPE)</a:t>
                      </a:r>
                      <a:r>
                        <a:rPr lang="en-US" sz="1400">
                          <a:solidFill>
                            <a:srgbClr val="0F0F0F"/>
                          </a:solidFill>
                          <a:effectLst/>
                          <a:highlight>
                            <a:srgbClr val="FFFFFF"/>
                          </a:highlight>
                        </a:rPr>
                        <a:t> through specially designed instruction and related services tailored to their individual needs. </a:t>
                      </a:r>
                      <a:endParaRPr lang="en-US" sz="14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0"/>
                      <a:r>
                        <a:rPr lang="en-US" sz="1400">
                          <a:effectLst/>
                          <a:highlight>
                            <a:srgbClr val="FFFFFF"/>
                          </a:highlight>
                        </a:rPr>
                        <a:t>The Health Insurance Portability and Accountability Act of 1996 (</a:t>
                      </a:r>
                      <a:r>
                        <a:rPr lang="en-US" sz="1400">
                          <a:effectLst/>
                          <a:highlight>
                            <a:srgbClr val="FFFFFF"/>
                          </a:highlight>
                          <a:hlinkClick r:id="rId5"/>
                        </a:rPr>
                        <a:t>HIPAA</a:t>
                      </a:r>
                      <a:r>
                        <a:rPr lang="en-US" sz="1400">
                          <a:effectLst/>
                          <a:highlight>
                            <a:srgbClr val="FFFFFF"/>
                          </a:highlight>
                        </a:rPr>
                        <a:t>) is a federal law that requires the creation of national standards to </a:t>
                      </a:r>
                      <a:r>
                        <a:rPr lang="en-US" sz="1400">
                          <a:effectLst/>
                          <a:highlight>
                            <a:srgbClr val="FFFF00"/>
                          </a:highlight>
                        </a:rPr>
                        <a:t>protect sensitive patient health information</a:t>
                      </a:r>
                      <a:r>
                        <a:rPr lang="en-US" sz="1400">
                          <a:effectLst/>
                          <a:highlight>
                            <a:srgbClr val="FFFFFF"/>
                          </a:highlight>
                        </a:rPr>
                        <a:t> from being disclosed without the patient’s consent or knowledge.</a:t>
                      </a:r>
                      <a:endParaRPr lang="en-US" sz="14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401855"/>
                  </a:ext>
                </a:extLst>
              </a:tr>
              <a:tr h="707686">
                <a:tc>
                  <a:txBody>
                    <a:bodyPr/>
                    <a:lstStyle/>
                    <a:p>
                      <a:pPr algn="ctr"/>
                      <a:r>
                        <a:rPr lang="en-US" sz="1800">
                          <a:solidFill>
                            <a:schemeClr val="tx1"/>
                          </a:solidFill>
                          <a:effectLst/>
                        </a:rPr>
                        <a:t>Name of Relevant Sections: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9999"/>
                    </a:solidFill>
                  </a:tcPr>
                </a:tc>
                <a:tc>
                  <a:txBody>
                    <a:bodyPr/>
                    <a:lstStyle/>
                    <a:p>
                      <a:pPr marL="57150"/>
                      <a:r>
                        <a:rPr lang="en-US" sz="1400">
                          <a:solidFill>
                            <a:srgbClr val="1155CC"/>
                          </a:solidFill>
                          <a:effectLst/>
                          <a:hlinkClick r:id="rId6"/>
                        </a:rPr>
                        <a:t>§ 20 U.S.C. 1232g (FERPA) </a:t>
                      </a:r>
                      <a:r>
                        <a:rPr lang="en-US" sz="1400">
                          <a:solidFill>
                            <a:srgbClr val="1155CC"/>
                          </a:solidFill>
                          <a:effectLst/>
                          <a:hlinkClick r:id="rId7"/>
                        </a:rPr>
                        <a:t>and 34 CFR Part 99</a:t>
                      </a:r>
                      <a:endParaRPr lang="en-US" sz="1400">
                        <a:effectLst/>
                      </a:endParaRPr>
                    </a:p>
                    <a:p>
                      <a:pPr marR="1057275"/>
                      <a:endParaRPr lang="en-US" sz="14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0"/>
                      <a:r>
                        <a:rPr lang="en-US" sz="1400">
                          <a:solidFill>
                            <a:srgbClr val="1155CC"/>
                          </a:solidFill>
                          <a:effectLst/>
                          <a:hlinkClick r:id="rId8"/>
                        </a:rPr>
                        <a:t>§ 20 U.S.C. 1400 et seq. (IDEA) and 34 CFR Part 300</a:t>
                      </a:r>
                      <a:endParaRPr lang="en-US" sz="1400">
                        <a:effectLst/>
                      </a:endParaRPr>
                    </a:p>
                    <a:p>
                      <a:endParaRPr lang="en-US" sz="14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400">
                          <a:effectLst/>
                          <a:hlinkClick r:id="rId5"/>
                        </a:rPr>
                        <a:t>§ Health Insurance Portability and Accountability Act of 1996 (HIPAA)</a:t>
                      </a:r>
                      <a:endParaRPr lang="en-US" sz="14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4031448"/>
                  </a:ext>
                </a:extLst>
              </a:tr>
              <a:tr h="2927251">
                <a:tc>
                  <a:txBody>
                    <a:bodyPr/>
                    <a:lstStyle/>
                    <a:p>
                      <a:pPr algn="ctr"/>
                      <a:r>
                        <a:rPr lang="en-US" sz="1800">
                          <a:solidFill>
                            <a:schemeClr val="tx1"/>
                          </a:solidFill>
                          <a:effectLst/>
                        </a:rPr>
                        <a:t>Applies to (Relevant 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9999"/>
                    </a:solidFill>
                  </a:tcPr>
                </a:tc>
                <a:tc>
                  <a:txBody>
                    <a:bodyPr/>
                    <a:lstStyle/>
                    <a:p>
                      <a:r>
                        <a:rPr lang="en-US" sz="1400">
                          <a:effectLst/>
                        </a:rPr>
                        <a:t>Part 99 of FERPA regulations applies to educational agencies or institutions receiving federal funds (i.e. programs administered by the U.S. Secretary of Education) including those providing educational services or instruction to students, and those authorized to control educational institutions (i.e. public schools).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400">
                          <a:effectLst/>
                        </a:rPr>
                        <a:t>Part 300 of IDEA regulations establishes the framework for states to provide appropriate educational services to children with disabilities, ensuring their rights and the involvement of their parents/guardians in their education.</a:t>
                      </a:r>
                    </a:p>
                    <a:p>
                      <a:endParaRPr lang="en-US" sz="1400" b="1">
                        <a:effectLst/>
                      </a:endParaRPr>
                    </a:p>
                    <a:p>
                      <a:endParaRPr lang="en-US" sz="14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400">
                          <a:effectLst/>
                        </a:rPr>
                        <a:t>“</a:t>
                      </a:r>
                      <a:r>
                        <a:rPr lang="en-US" sz="1400">
                          <a:solidFill>
                            <a:srgbClr val="1B1B1B"/>
                          </a:solidFill>
                          <a:effectLst/>
                          <a:highlight>
                            <a:srgbClr val="FFFFFF"/>
                          </a:highlight>
                        </a:rPr>
                        <a:t>In most cases, the </a:t>
                      </a:r>
                      <a:r>
                        <a:rPr lang="en-US" sz="1400" i="1">
                          <a:solidFill>
                            <a:srgbClr val="1155CC"/>
                          </a:solidFill>
                          <a:effectLst/>
                          <a:highlight>
                            <a:srgbClr val="FFFFFF"/>
                          </a:highlight>
                          <a:hlinkClick r:id="rId9"/>
                        </a:rPr>
                        <a:t>HIPAA</a:t>
                      </a:r>
                      <a:r>
                        <a:rPr lang="en-US" sz="1400">
                          <a:solidFill>
                            <a:srgbClr val="1155CC"/>
                          </a:solidFill>
                          <a:effectLst/>
                          <a:highlight>
                            <a:srgbClr val="FFFFFF"/>
                          </a:highlight>
                          <a:hlinkClick r:id="rId9"/>
                        </a:rPr>
                        <a:t> Privacy Rule</a:t>
                      </a:r>
                      <a:r>
                        <a:rPr lang="en-US" sz="1400">
                          <a:solidFill>
                            <a:srgbClr val="1B1B1B"/>
                          </a:solidFill>
                          <a:effectLst/>
                          <a:highlight>
                            <a:srgbClr val="FFFFFF"/>
                          </a:highlight>
                        </a:rPr>
                        <a:t> does not apply to an elementary or secondary school because the school either: (1) is not a </a:t>
                      </a:r>
                      <a:r>
                        <a:rPr lang="en-US" sz="1400" i="1">
                          <a:solidFill>
                            <a:srgbClr val="1B1B1B"/>
                          </a:solidFill>
                          <a:effectLst/>
                          <a:highlight>
                            <a:srgbClr val="FFFFFF"/>
                          </a:highlight>
                        </a:rPr>
                        <a:t>HIPAA</a:t>
                      </a:r>
                      <a:r>
                        <a:rPr lang="en-US" sz="1400">
                          <a:solidFill>
                            <a:srgbClr val="1B1B1B"/>
                          </a:solidFill>
                          <a:effectLst/>
                          <a:highlight>
                            <a:srgbClr val="FFFFFF"/>
                          </a:highlight>
                        </a:rPr>
                        <a:t> covered entity or (2) is a </a:t>
                      </a:r>
                      <a:r>
                        <a:rPr lang="en-US" sz="1400" i="1">
                          <a:solidFill>
                            <a:srgbClr val="1B1B1B"/>
                          </a:solidFill>
                          <a:effectLst/>
                          <a:highlight>
                            <a:srgbClr val="FFFFFF"/>
                          </a:highlight>
                        </a:rPr>
                        <a:t>HIPAA</a:t>
                      </a:r>
                      <a:r>
                        <a:rPr lang="en-US" sz="1400">
                          <a:solidFill>
                            <a:srgbClr val="1B1B1B"/>
                          </a:solidFill>
                          <a:effectLst/>
                          <a:highlight>
                            <a:srgbClr val="FFFFFF"/>
                          </a:highlight>
                        </a:rPr>
                        <a:t> covered entity but maintains health information only on students in records that are by definition “education records” under </a:t>
                      </a:r>
                      <a:r>
                        <a:rPr lang="en-US" sz="1400" i="1">
                          <a:solidFill>
                            <a:srgbClr val="1B1B1B"/>
                          </a:solidFill>
                          <a:effectLst/>
                          <a:highlight>
                            <a:srgbClr val="FFFFFF"/>
                          </a:highlight>
                        </a:rPr>
                        <a:t>FERPA</a:t>
                      </a:r>
                      <a:r>
                        <a:rPr lang="en-US" sz="1400">
                          <a:solidFill>
                            <a:srgbClr val="1B1B1B"/>
                          </a:solidFill>
                          <a:effectLst/>
                          <a:highlight>
                            <a:srgbClr val="FFFFFF"/>
                          </a:highlight>
                        </a:rPr>
                        <a:t> and, therefore, is not subject to the </a:t>
                      </a:r>
                      <a:r>
                        <a:rPr lang="en-US" sz="1400" i="1">
                          <a:solidFill>
                            <a:srgbClr val="1B1B1B"/>
                          </a:solidFill>
                          <a:effectLst/>
                          <a:highlight>
                            <a:srgbClr val="FFFFFF"/>
                          </a:highlight>
                        </a:rPr>
                        <a:t>HIPAA</a:t>
                      </a:r>
                      <a:r>
                        <a:rPr lang="en-US" sz="1400">
                          <a:solidFill>
                            <a:srgbClr val="1B1B1B"/>
                          </a:solidFill>
                          <a:effectLst/>
                          <a:highlight>
                            <a:srgbClr val="FFFFFF"/>
                          </a:highlight>
                        </a:rPr>
                        <a:t> Privacy Rule.”</a:t>
                      </a:r>
                      <a:r>
                        <a:rPr lang="en-US" sz="1400">
                          <a:solidFill>
                            <a:srgbClr val="1B1B1B"/>
                          </a:solidFill>
                          <a:effectLst/>
                        </a:rPr>
                        <a:t> Schools and staff should be aware that HIPAA privacy rules do apply to community partners who provide behavioral health services and support to students.</a:t>
                      </a:r>
                      <a:endParaRPr lang="en-US" sz="14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3221517"/>
                  </a:ext>
                </a:extLst>
              </a:tr>
            </a:tbl>
          </a:graphicData>
        </a:graphic>
      </p:graphicFrame>
    </p:spTree>
    <p:extLst>
      <p:ext uri="{BB962C8B-B14F-4D97-AF65-F5344CB8AC3E}">
        <p14:creationId xmlns:p14="http://schemas.microsoft.com/office/powerpoint/2010/main" val="1449943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D3564-ADCA-A7D9-CB7D-CE44B76B0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8405D9-C7DC-C091-D9D3-15A517E7DDDE}"/>
              </a:ext>
            </a:extLst>
          </p:cNvPr>
          <p:cNvSpPr>
            <a:spLocks noGrp="1"/>
          </p:cNvSpPr>
          <p:nvPr>
            <p:ph type="title"/>
          </p:nvPr>
        </p:nvSpPr>
        <p:spPr>
          <a:xfrm>
            <a:off x="171450" y="127000"/>
            <a:ext cx="11887200" cy="382703"/>
          </a:xfrm>
        </p:spPr>
        <p:txBody>
          <a:bodyPr>
            <a:noAutofit/>
          </a:bodyPr>
          <a:lstStyle/>
          <a:p>
            <a:pPr algn="ctr"/>
            <a:r>
              <a:rPr lang="en-US" sz="3200" b="1">
                <a:latin typeface="Arial"/>
              </a:rPr>
              <a:t>LAWS FOR ALL MENTAL HEALTH TOPICS (CONTINUE)</a:t>
            </a:r>
            <a:endParaRPr lang="en-US" sz="3200">
              <a:highlight>
                <a:srgbClr val="FFFF00"/>
              </a:highlight>
            </a:endParaRPr>
          </a:p>
        </p:txBody>
      </p:sp>
      <p:graphicFrame>
        <p:nvGraphicFramePr>
          <p:cNvPr id="5" name="Table 4">
            <a:extLst>
              <a:ext uri="{FF2B5EF4-FFF2-40B4-BE49-F238E27FC236}">
                <a16:creationId xmlns:a16="http://schemas.microsoft.com/office/drawing/2014/main" id="{A8853FFA-39B4-1793-AD13-12CFA3381712}"/>
              </a:ext>
            </a:extLst>
          </p:cNvPr>
          <p:cNvGraphicFramePr>
            <a:graphicFrameLocks noGrp="1"/>
          </p:cNvGraphicFramePr>
          <p:nvPr>
            <p:extLst>
              <p:ext uri="{D42A27DB-BD31-4B8C-83A1-F6EECF244321}">
                <p14:modId xmlns:p14="http://schemas.microsoft.com/office/powerpoint/2010/main" val="1515971084"/>
              </p:ext>
            </p:extLst>
          </p:nvPr>
        </p:nvGraphicFramePr>
        <p:xfrm>
          <a:off x="192505" y="609599"/>
          <a:ext cx="11860373" cy="6253185"/>
        </p:xfrm>
        <a:graphic>
          <a:graphicData uri="http://schemas.openxmlformats.org/drawingml/2006/table">
            <a:tbl>
              <a:tblPr firstRow="1" bandRow="1">
                <a:tableStyleId>{5C22544A-7EE6-4342-B048-85BDC9FD1C3A}</a:tableStyleId>
              </a:tblPr>
              <a:tblGrid>
                <a:gridCol w="2372074">
                  <a:extLst>
                    <a:ext uri="{9D8B030D-6E8A-4147-A177-3AD203B41FA5}">
                      <a16:colId xmlns:a16="http://schemas.microsoft.com/office/drawing/2014/main" val="3940871633"/>
                    </a:ext>
                  </a:extLst>
                </a:gridCol>
                <a:gridCol w="3222182">
                  <a:extLst>
                    <a:ext uri="{9D8B030D-6E8A-4147-A177-3AD203B41FA5}">
                      <a16:colId xmlns:a16="http://schemas.microsoft.com/office/drawing/2014/main" val="1989369983"/>
                    </a:ext>
                  </a:extLst>
                </a:gridCol>
                <a:gridCol w="3930315">
                  <a:extLst>
                    <a:ext uri="{9D8B030D-6E8A-4147-A177-3AD203B41FA5}">
                      <a16:colId xmlns:a16="http://schemas.microsoft.com/office/drawing/2014/main" val="3991041510"/>
                    </a:ext>
                  </a:extLst>
                </a:gridCol>
                <a:gridCol w="2335802">
                  <a:extLst>
                    <a:ext uri="{9D8B030D-6E8A-4147-A177-3AD203B41FA5}">
                      <a16:colId xmlns:a16="http://schemas.microsoft.com/office/drawing/2014/main" val="3474854151"/>
                    </a:ext>
                  </a:extLst>
                </a:gridCol>
              </a:tblGrid>
              <a:tr h="434287">
                <a:tc gridSpan="4">
                  <a:txBody>
                    <a:bodyPr/>
                    <a:lstStyle/>
                    <a:p>
                      <a:pPr lvl="0" algn="l">
                        <a:buNone/>
                      </a:pPr>
                      <a:r>
                        <a:rPr lang="en-US" sz="1200">
                          <a:solidFill>
                            <a:srgbClr val="000000"/>
                          </a:solidFill>
                          <a:effectLst/>
                        </a:rPr>
                        <a:t>      </a:t>
                      </a:r>
                      <a:r>
                        <a:rPr lang="en-US" sz="1800">
                          <a:solidFill>
                            <a:srgbClr val="000000"/>
                          </a:solidFill>
                          <a:effectLst/>
                        </a:rPr>
                        <a:t>                                                </a:t>
                      </a:r>
                      <a:r>
                        <a:rPr lang="en-US" sz="1800">
                          <a:solidFill>
                            <a:srgbClr val="000000"/>
                          </a:solidFill>
                          <a:effectLst/>
                          <a:highlight>
                            <a:srgbClr val="FFFF00"/>
                          </a:highlight>
                        </a:rPr>
                        <a:t> FERPA </a:t>
                      </a:r>
                      <a:r>
                        <a:rPr lang="en-US" sz="1800">
                          <a:solidFill>
                            <a:srgbClr val="000000"/>
                          </a:solidFill>
                          <a:effectLst/>
                        </a:rPr>
                        <a:t>                                       </a:t>
                      </a:r>
                      <a:r>
                        <a:rPr lang="en-US" sz="1800">
                          <a:solidFill>
                            <a:srgbClr val="000000"/>
                          </a:solidFill>
                          <a:effectLst/>
                          <a:highlight>
                            <a:srgbClr val="FFFF00"/>
                          </a:highlight>
                        </a:rPr>
                        <a:t>IDEA</a:t>
                      </a:r>
                      <a:r>
                        <a:rPr lang="en-US" sz="1800">
                          <a:solidFill>
                            <a:srgbClr val="000000"/>
                          </a:solidFill>
                          <a:effectLst/>
                        </a:rPr>
                        <a:t>                                                 </a:t>
                      </a:r>
                      <a:r>
                        <a:rPr lang="en-US" sz="1800">
                          <a:solidFill>
                            <a:srgbClr val="000000"/>
                          </a:solidFill>
                          <a:effectLst/>
                          <a:highlight>
                            <a:srgbClr val="FFFF00"/>
                          </a:highlight>
                        </a:rPr>
                        <a:t> HIPAA </a:t>
                      </a:r>
                      <a:r>
                        <a:rPr lang="en-US" sz="1800">
                          <a:solidFill>
                            <a:srgbClr val="000000"/>
                          </a:solidFill>
                          <a:effectLst/>
                        </a:rPr>
                        <a:t> </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rgbClr val="B7B7B7"/>
                    </a:solidFill>
                  </a:tcPr>
                </a:tc>
                <a:tc hMerge="1">
                  <a:txBody>
                    <a:bodyPr/>
                    <a:lstStyle/>
                    <a:p>
                      <a:pPr marL="57150"/>
                      <a:endParaRPr lang="en-US" sz="12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sz="12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57150"/>
                      <a:endParaRPr lang="en-US" sz="12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292320"/>
                  </a:ext>
                </a:extLst>
              </a:tr>
              <a:tr h="1978418">
                <a:tc>
                  <a:txBody>
                    <a:bodyPr/>
                    <a:lstStyle/>
                    <a:p>
                      <a:pPr lvl="0" algn="ctr">
                        <a:buNone/>
                      </a:pPr>
                      <a:r>
                        <a:rPr lang="en-US" sz="2000">
                          <a:solidFill>
                            <a:schemeClr val="tx1"/>
                          </a:solidFill>
                          <a:latin typeface="Arial"/>
                        </a:rPr>
                        <a:t>Purpose (What it does):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9999"/>
                    </a:solidFill>
                  </a:tcPr>
                </a:tc>
                <a:tc>
                  <a:txBody>
                    <a:bodyPr/>
                    <a:lstStyle/>
                    <a:p>
                      <a:pPr marL="57150" lvl="0">
                        <a:buNone/>
                      </a:pPr>
                      <a:r>
                        <a:rPr lang="en-US" sz="1400">
                          <a:latin typeface="Arial"/>
                        </a:rPr>
                        <a:t>It sets out regulations for the </a:t>
                      </a:r>
                      <a:r>
                        <a:rPr lang="en-US" sz="1400">
                          <a:highlight>
                            <a:srgbClr val="FFFF00"/>
                          </a:highlight>
                          <a:latin typeface="Arial"/>
                        </a:rPr>
                        <a:t>protection of privacy</a:t>
                      </a:r>
                      <a:r>
                        <a:rPr lang="en-US" sz="1400">
                          <a:latin typeface="Arial"/>
                        </a:rPr>
                        <a:t> of parents/guardians and students in educational settings.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buNone/>
                      </a:pPr>
                      <a:r>
                        <a:rPr lang="en-US" sz="1400">
                          <a:latin typeface="Arial"/>
                        </a:rPr>
                        <a:t>The main objectives of IDEA and its regulations are to ensure that all </a:t>
                      </a:r>
                      <a:r>
                        <a:rPr lang="en-US" sz="1400">
                          <a:highlight>
                            <a:srgbClr val="FFFF00"/>
                          </a:highlight>
                          <a:latin typeface="Arial"/>
                        </a:rPr>
                        <a:t>children with disabilities receive a free appropriate public education (FAPE)</a:t>
                      </a:r>
                      <a:r>
                        <a:rPr lang="en-US" sz="1400">
                          <a:latin typeface="Arial"/>
                        </a:rPr>
                        <a:t> suited to their unique needs, to protect the rights of these children and their parents/guardians, to assist states and localities in educating children with disabilities, and to assess the effectiveness of these educational efforts.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0" lvl="0">
                        <a:buNone/>
                      </a:pPr>
                      <a:r>
                        <a:rPr lang="en-US" sz="1400">
                          <a:highlight>
                            <a:srgbClr val="FFFF00"/>
                          </a:highlight>
                          <a:latin typeface="Arial"/>
                        </a:rPr>
                        <a:t>Limits the disclosure</a:t>
                      </a:r>
                      <a:r>
                        <a:rPr lang="en-US" sz="1400">
                          <a:latin typeface="Arial"/>
                        </a:rPr>
                        <a:t> of protected health information.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401855"/>
                  </a:ext>
                </a:extLst>
              </a:tr>
              <a:tr h="2645939">
                <a:tc>
                  <a:txBody>
                    <a:bodyPr/>
                    <a:lstStyle/>
                    <a:p>
                      <a:pPr lvl="0" algn="ctr">
                        <a:buNone/>
                      </a:pPr>
                      <a:r>
                        <a:rPr lang="en-US" sz="2000">
                          <a:solidFill>
                            <a:schemeClr val="tx1"/>
                          </a:solidFill>
                          <a:latin typeface="Arial"/>
                        </a:rPr>
                        <a:t>Permits (or Requires): </a:t>
                      </a:r>
                      <a:r>
                        <a:rPr lang="en-US" sz="2000">
                          <a:latin typeface="Ari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9999"/>
                    </a:solidFill>
                  </a:tcPr>
                </a:tc>
                <a:tc>
                  <a:txBody>
                    <a:bodyPr/>
                    <a:lstStyle/>
                    <a:p>
                      <a:pPr lvl="0" algn="l">
                        <a:lnSpc>
                          <a:spcPct val="100000"/>
                        </a:lnSpc>
                        <a:spcBef>
                          <a:spcPts val="0"/>
                        </a:spcBef>
                        <a:spcAft>
                          <a:spcPts val="0"/>
                        </a:spcAft>
                        <a:buNone/>
                      </a:pPr>
                      <a:r>
                        <a:rPr lang="en-US" sz="1400">
                          <a:latin typeface="Arial"/>
                        </a:rPr>
                        <a:t>Essentially, it requires us to balance maintaining privacy and parent/guardian or student control over educational records, while also providing exceptions for things such as safety emergencies or educational needs. Particularly relevant to this training is that it allows for the disclosure of information from educational records in health and safety emergencies and provides parameters for acquiring parental consent when records need to be shared with partners who are providing behavioral health and other support services to students. </a:t>
                      </a:r>
                    </a:p>
                    <a:p>
                      <a:pPr lvl="0" algn="l">
                        <a:lnSpc>
                          <a:spcPct val="100000"/>
                        </a:lnSpc>
                        <a:spcBef>
                          <a:spcPts val="0"/>
                        </a:spcBef>
                        <a:spcAft>
                          <a:spcPts val="0"/>
                        </a:spcAft>
                        <a:buNone/>
                      </a:pPr>
                      <a:endParaRPr lang="en-US" sz="1400">
                        <a:latin typeface="Arial"/>
                      </a:endParaRPr>
                    </a:p>
                    <a:p>
                      <a:pPr lvl="0">
                        <a:buNone/>
                      </a:pPr>
                      <a:endParaRPr lang="en-US" sz="1400">
                        <a:effectLst/>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buNone/>
                      </a:pPr>
                      <a:r>
                        <a:rPr lang="en-US" sz="1400">
                          <a:latin typeface="Arial"/>
                        </a:rPr>
                        <a:t>Essentially, it requires that children with disabilities are entitled to a Free and Appropriate Public Education through provision of specially designed instruction and related services. It also provides parameters for sharing of records and information in an emergency and with parental consent when records need to be shared with partners who are providing educational or support services.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1400">
                          <a:latin typeface="Arial"/>
                        </a:rPr>
                        <a:t>Most relevant to this training, is the potential intersection of FERPA and HIPAA. This is most relevant for “educational records” and information that may be shared about a student (for example, with community-based providers). </a:t>
                      </a:r>
                    </a:p>
                    <a:p>
                      <a:pPr lvl="0" algn="l">
                        <a:lnSpc>
                          <a:spcPct val="100000"/>
                        </a:lnSpc>
                        <a:spcBef>
                          <a:spcPts val="0"/>
                        </a:spcBef>
                        <a:spcAft>
                          <a:spcPts val="0"/>
                        </a:spcAft>
                        <a:buNone/>
                      </a:pPr>
                      <a:br>
                        <a:rPr lang="en-US"/>
                      </a:br>
                      <a:endParaRPr lang="en-US" sz="1400">
                        <a:latin typeface="Arial"/>
                      </a:endParaRPr>
                    </a:p>
                    <a:p>
                      <a:pPr lvl="0">
                        <a:buNone/>
                      </a:pPr>
                      <a:endParaRPr lang="en-US" sz="1400">
                        <a:solidFill>
                          <a:srgbClr val="1B1B1B"/>
                        </a:solidFill>
                        <a:effectLst/>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3221517"/>
                  </a:ext>
                </a:extLst>
              </a:tr>
            </a:tbl>
          </a:graphicData>
        </a:graphic>
      </p:graphicFrame>
    </p:spTree>
    <p:extLst>
      <p:ext uri="{BB962C8B-B14F-4D97-AF65-F5344CB8AC3E}">
        <p14:creationId xmlns:p14="http://schemas.microsoft.com/office/powerpoint/2010/main" val="2701015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42"/>
          <p:cNvSpPr txBox="1">
            <a:spLocks noGrp="1"/>
          </p:cNvSpPr>
          <p:nvPr>
            <p:ph type="title"/>
          </p:nvPr>
        </p:nvSpPr>
        <p:spPr>
          <a:xfrm>
            <a:off x="-3349" y="-4883"/>
            <a:ext cx="12199272" cy="1118930"/>
          </a:xfrm>
          <a:prstGeom prst="rect">
            <a:avLst/>
          </a:prstGeom>
          <a:solidFill>
            <a:schemeClr val="tx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3600" b="1">
                <a:solidFill>
                  <a:schemeClr val="bg1"/>
                </a:solidFill>
                <a:latin typeface="Arial"/>
              </a:rPr>
              <a:t>DEFINING TRAUMA AND TYPES OF TRAUMA</a:t>
            </a:r>
            <a:endParaRPr lang="en-US" sz="3600">
              <a:solidFill>
                <a:schemeClr val="bg1"/>
              </a:solidFill>
              <a:latin typeface="Arial"/>
            </a:endParaRPr>
          </a:p>
        </p:txBody>
      </p:sp>
      <p:sp>
        <p:nvSpPr>
          <p:cNvPr id="580" name="Google Shape;580;p42"/>
          <p:cNvSpPr txBox="1">
            <a:spLocks noGrp="1"/>
          </p:cNvSpPr>
          <p:nvPr>
            <p:ph type="body" idx="1"/>
          </p:nvPr>
        </p:nvSpPr>
        <p:spPr>
          <a:xfrm>
            <a:off x="1690911" y="1215723"/>
            <a:ext cx="9219911" cy="4940132"/>
          </a:xfrm>
          <a:prstGeom prst="rect">
            <a:avLst/>
          </a:prstGeom>
          <a:noFill/>
          <a:ln>
            <a:noFill/>
          </a:ln>
        </p:spPr>
        <p:txBody>
          <a:bodyPr spcFirstLastPara="1" wrap="square" lIns="91425" tIns="45700" rIns="91425" bIns="45700" anchor="t" anchorCtr="0">
            <a:normAutofit lnSpcReduction="10000"/>
          </a:bodyPr>
          <a:lstStyle/>
          <a:p>
            <a:pPr marL="0" lvl="1" indent="0">
              <a:spcBef>
                <a:spcPts val="0"/>
              </a:spcBef>
              <a:buSzPts val="2400"/>
              <a:buNone/>
            </a:pPr>
            <a:r>
              <a:rPr lang="en-US" sz="2800" b="1">
                <a:highlight>
                  <a:srgbClr val="FFFF00"/>
                </a:highlight>
                <a:latin typeface="Arial"/>
              </a:rPr>
              <a:t>BIG IDEA</a:t>
            </a:r>
            <a:r>
              <a:rPr lang="en-US" sz="2800" b="1">
                <a:latin typeface="Arial"/>
              </a:rPr>
              <a:t>: Trauma can look different, to different people </a:t>
            </a:r>
          </a:p>
          <a:p>
            <a:pPr marL="0" lvl="1" indent="0" algn="l" rtl="0">
              <a:spcBef>
                <a:spcPts val="0"/>
              </a:spcBef>
              <a:spcAft>
                <a:spcPts val="0"/>
              </a:spcAft>
              <a:buClr>
                <a:schemeClr val="dk1"/>
              </a:buClr>
              <a:buSzPts val="2400"/>
              <a:buNone/>
            </a:pPr>
            <a:endParaRPr lang="en-US" sz="2100" b="1">
              <a:latin typeface="Arial"/>
            </a:endParaRPr>
          </a:p>
          <a:p>
            <a:pPr marL="0" indent="0">
              <a:lnSpc>
                <a:spcPct val="100000"/>
              </a:lnSpc>
              <a:spcBef>
                <a:spcPts val="0"/>
              </a:spcBef>
              <a:buSzPts val="1100"/>
              <a:buNone/>
            </a:pPr>
            <a:r>
              <a:rPr lang="en-US" sz="2400">
                <a:latin typeface="Arial"/>
              </a:rPr>
              <a:t>There are many </a:t>
            </a:r>
            <a:r>
              <a:rPr lang="en-US" sz="2400">
                <a:highlight>
                  <a:srgbClr val="FFFF00"/>
                </a:highlight>
                <a:latin typeface="Arial"/>
              </a:rPr>
              <a:t>different types</a:t>
            </a:r>
            <a:r>
              <a:rPr lang="en-US" sz="2400">
                <a:latin typeface="Arial"/>
              </a:rPr>
              <a:t> of traumatic events that humans may experience.  </a:t>
            </a:r>
            <a:endParaRPr lang="en-US"/>
          </a:p>
          <a:p>
            <a:pPr marL="0" indent="0">
              <a:lnSpc>
                <a:spcPct val="100000"/>
              </a:lnSpc>
              <a:spcBef>
                <a:spcPts val="0"/>
              </a:spcBef>
              <a:buSzPts val="1100"/>
              <a:buNone/>
            </a:pPr>
            <a:endParaRPr lang="en-US" sz="2400">
              <a:latin typeface="Arial"/>
            </a:endParaRPr>
          </a:p>
          <a:p>
            <a:pPr marL="0" indent="0">
              <a:lnSpc>
                <a:spcPct val="100000"/>
              </a:lnSpc>
              <a:spcBef>
                <a:spcPts val="0"/>
              </a:spcBef>
              <a:buSzPts val="1100"/>
              <a:buNone/>
            </a:pPr>
            <a:r>
              <a:rPr lang="en-US" sz="2400">
                <a:latin typeface="Arial"/>
              </a:rPr>
              <a:t>In their document </a:t>
            </a:r>
            <a:r>
              <a:rPr lang="en-US" sz="2400" i="1">
                <a:latin typeface="Arial"/>
              </a:rPr>
              <a:t>“Empowerment Through a Common </a:t>
            </a:r>
            <a:endParaRPr lang="en-US"/>
          </a:p>
          <a:p>
            <a:pPr marL="0" indent="0">
              <a:lnSpc>
                <a:spcPct val="100000"/>
              </a:lnSpc>
              <a:spcBef>
                <a:spcPts val="0"/>
              </a:spcBef>
              <a:buSzPts val="1100"/>
              <a:buNone/>
            </a:pPr>
            <a:r>
              <a:rPr lang="en-US" sz="2400" i="1">
                <a:latin typeface="Arial"/>
              </a:rPr>
              <a:t>Language”, </a:t>
            </a:r>
            <a:r>
              <a:rPr lang="en-US" sz="2400">
                <a:latin typeface="Arial"/>
              </a:rPr>
              <a:t>the PA Department of Education described </a:t>
            </a:r>
            <a:endParaRPr lang="en-US"/>
          </a:p>
          <a:p>
            <a:pPr marL="0" indent="0">
              <a:lnSpc>
                <a:spcPct val="100000"/>
              </a:lnSpc>
              <a:spcBef>
                <a:spcPts val="0"/>
              </a:spcBef>
              <a:buSzPts val="1100"/>
              <a:buNone/>
            </a:pPr>
            <a:r>
              <a:rPr lang="en-US" sz="2400">
                <a:latin typeface="Arial"/>
              </a:rPr>
              <a:t>various terms that are used to describe exposure to events that may or may not be perceived as traumatic: </a:t>
            </a:r>
            <a:endParaRPr lang="en-US"/>
          </a:p>
          <a:p>
            <a:pPr marL="0" lvl="0" indent="0" algn="l" rtl="0">
              <a:lnSpc>
                <a:spcPct val="100000"/>
              </a:lnSpc>
              <a:spcBef>
                <a:spcPts val="0"/>
              </a:spcBef>
              <a:spcAft>
                <a:spcPts val="0"/>
              </a:spcAft>
              <a:buClr>
                <a:schemeClr val="dk1"/>
              </a:buClr>
              <a:buSzPts val="1100"/>
              <a:buFont typeface="Arial"/>
              <a:buNone/>
            </a:pPr>
            <a:endParaRPr lang="en-US" sz="2200">
              <a:solidFill>
                <a:srgbClr val="333333"/>
              </a:solidFill>
              <a:highlight>
                <a:srgbClr val="FFFFFF"/>
              </a:highlight>
              <a:latin typeface="Arial"/>
            </a:endParaRPr>
          </a:p>
          <a:p>
            <a:pPr marL="431800">
              <a:lnSpc>
                <a:spcPct val="100000"/>
              </a:lnSpc>
              <a:spcBef>
                <a:spcPts val="0"/>
              </a:spcBef>
              <a:buClr>
                <a:srgbClr val="333333"/>
              </a:buClr>
              <a:buSzPts val="2208"/>
            </a:pPr>
            <a:r>
              <a:rPr lang="en-US" sz="2000">
                <a:solidFill>
                  <a:srgbClr val="333333"/>
                </a:solidFill>
                <a:highlight>
                  <a:srgbClr val="FFFFFF"/>
                </a:highlight>
                <a:latin typeface="Arial"/>
              </a:rPr>
              <a:t>Community violence</a:t>
            </a:r>
          </a:p>
          <a:p>
            <a:pPr marL="431800">
              <a:lnSpc>
                <a:spcPct val="100000"/>
              </a:lnSpc>
              <a:spcBef>
                <a:spcPts val="0"/>
              </a:spcBef>
              <a:buSzPts val="2208"/>
            </a:pPr>
            <a:r>
              <a:rPr lang="en-US" sz="2000">
                <a:solidFill>
                  <a:srgbClr val="333333"/>
                </a:solidFill>
                <a:highlight>
                  <a:srgbClr val="FFFFFF"/>
                </a:highlight>
                <a:latin typeface="Arial"/>
              </a:rPr>
              <a:t>Family trauma</a:t>
            </a:r>
          </a:p>
          <a:p>
            <a:pPr marL="431800">
              <a:lnSpc>
                <a:spcPct val="100000"/>
              </a:lnSpc>
              <a:spcBef>
                <a:spcPts val="0"/>
              </a:spcBef>
              <a:buSzPts val="2208"/>
            </a:pPr>
            <a:r>
              <a:rPr lang="en-US" sz="2000">
                <a:solidFill>
                  <a:srgbClr val="333333"/>
                </a:solidFill>
                <a:highlight>
                  <a:srgbClr val="FFFFFF"/>
                </a:highlight>
                <a:latin typeface="Arial"/>
              </a:rPr>
              <a:t>Grief and Loss</a:t>
            </a:r>
          </a:p>
          <a:p>
            <a:pPr marL="431800">
              <a:lnSpc>
                <a:spcPct val="100000"/>
              </a:lnSpc>
              <a:spcBef>
                <a:spcPts val="0"/>
              </a:spcBef>
              <a:buSzPts val="2208"/>
            </a:pPr>
            <a:r>
              <a:rPr lang="en-US" sz="2000">
                <a:solidFill>
                  <a:srgbClr val="333333"/>
                </a:solidFill>
                <a:highlight>
                  <a:srgbClr val="FFFFFF"/>
                </a:highlight>
                <a:latin typeface="Arial"/>
              </a:rPr>
              <a:t>Human-caused disasters</a:t>
            </a:r>
            <a:endParaRPr lang="en-US" sz="2000">
              <a:latin typeface="Arial"/>
            </a:endParaRPr>
          </a:p>
        </p:txBody>
      </p:sp>
      <p:sp>
        <p:nvSpPr>
          <p:cNvPr id="582" name="Google Shape;582;p42"/>
          <p:cNvSpPr txBox="1"/>
          <p:nvPr/>
        </p:nvSpPr>
        <p:spPr>
          <a:xfrm>
            <a:off x="-7975" y="6333581"/>
            <a:ext cx="9718601" cy="553455"/>
          </a:xfrm>
          <a:prstGeom prst="rect">
            <a:avLst/>
          </a:prstGeom>
          <a:noFill/>
          <a:ln>
            <a:noFill/>
          </a:ln>
        </p:spPr>
        <p:txBody>
          <a:bodyPr spcFirstLastPara="1" wrap="square" lIns="91425" tIns="91425" rIns="91425" bIns="91425" anchor="t" anchorCtr="0">
            <a:spAutoFit/>
          </a:bodyPr>
          <a:lstStyle/>
          <a:p>
            <a:pPr marL="0" lvl="1" indent="0" algn="l" rtl="0">
              <a:lnSpc>
                <a:spcPct val="90000"/>
              </a:lnSpc>
              <a:spcBef>
                <a:spcPts val="500"/>
              </a:spcBef>
              <a:spcAft>
                <a:spcPts val="0"/>
              </a:spcAft>
              <a:buNone/>
            </a:pPr>
            <a:r>
              <a:rPr lang="en-US" sz="1100">
                <a:solidFill>
                  <a:schemeClr val="dk1"/>
                </a:solidFill>
                <a:latin typeface="Quattrocento Sans"/>
                <a:ea typeface="Quattrocento Sans"/>
                <a:cs typeface="Quattrocento Sans"/>
                <a:sym typeface="Quattrocento Sans"/>
              </a:rPr>
              <a:t>Source: h</a:t>
            </a:r>
            <a:r>
              <a:rPr lang="en-US" sz="1100" u="sng">
                <a:solidFill>
                  <a:srgbClr val="0000FF"/>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ttps://www.education.pa.gov/Documents/K-12/Safe%20Schools/MentalHealth/Empowerment%20Through%20Common%20Langauge%20in%20PA.pdf</a:t>
            </a:r>
            <a:endParaRPr sz="1200"/>
          </a:p>
        </p:txBody>
      </p:sp>
      <p:pic>
        <p:nvPicPr>
          <p:cNvPr id="3" name="Google Shape;358;g2ac08e1b665_0_0" descr="Image result for pa commission on crime and delinquency logo">
            <a:extLst>
              <a:ext uri="{FF2B5EF4-FFF2-40B4-BE49-F238E27FC236}">
                <a16:creationId xmlns:a16="http://schemas.microsoft.com/office/drawing/2014/main" id="{6315EBFB-8C6E-B741-7017-824DDD3CE4CF}"/>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2ac08e1b665_4_0"/>
          <p:cNvSpPr txBox="1">
            <a:spLocks noGrp="1"/>
          </p:cNvSpPr>
          <p:nvPr>
            <p:ph type="title"/>
          </p:nvPr>
        </p:nvSpPr>
        <p:spPr>
          <a:xfrm>
            <a:off x="52755" y="-88225"/>
            <a:ext cx="11887199" cy="1325700"/>
          </a:xfrm>
          <a:prstGeom prst="rect">
            <a:avLst/>
          </a:prstGeom>
          <a:solidFill>
            <a:schemeClr val="tx1"/>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600" b="1">
                <a:solidFill>
                  <a:schemeClr val="bg1"/>
                </a:solidFill>
                <a:latin typeface="Arial"/>
              </a:rPr>
              <a:t>TYPES OF TRAUMATIC EVENTS CONTINUED</a:t>
            </a:r>
            <a:endParaRPr lang="en-US" sz="3600">
              <a:solidFill>
                <a:schemeClr val="bg1"/>
              </a:solidFill>
            </a:endParaRPr>
          </a:p>
        </p:txBody>
      </p:sp>
      <p:sp>
        <p:nvSpPr>
          <p:cNvPr id="589" name="Google Shape;589;g2ac08e1b665_4_0"/>
          <p:cNvSpPr txBox="1">
            <a:spLocks noGrp="1"/>
          </p:cNvSpPr>
          <p:nvPr>
            <p:ph type="body" idx="1"/>
          </p:nvPr>
        </p:nvSpPr>
        <p:spPr>
          <a:xfrm>
            <a:off x="5453864" y="1744398"/>
            <a:ext cx="5550834" cy="4002522"/>
          </a:xfrm>
          <a:prstGeom prst="rect">
            <a:avLst/>
          </a:prstGeom>
        </p:spPr>
        <p:txBody>
          <a:bodyPr spcFirstLastPara="1" wrap="square" lIns="91425" tIns="45700" rIns="91425" bIns="45700" anchor="t" anchorCtr="0">
            <a:normAutofit/>
          </a:bodyPr>
          <a:lstStyle/>
          <a:p>
            <a:pPr marL="0" indent="0">
              <a:spcBef>
                <a:spcPts val="0"/>
              </a:spcBef>
              <a:buNone/>
            </a:pPr>
            <a:r>
              <a:rPr lang="en-US" b="1">
                <a:highlight>
                  <a:srgbClr val="FFFF00"/>
                </a:highlight>
                <a:latin typeface="Arial"/>
              </a:rPr>
              <a:t>BIG IDEA</a:t>
            </a:r>
            <a:r>
              <a:rPr lang="en-US" b="1">
                <a:latin typeface="Arial"/>
              </a:rPr>
              <a:t>: Trauma can look different to different people</a:t>
            </a:r>
          </a:p>
          <a:p>
            <a:pPr marL="0" lvl="0" indent="0" algn="l" rtl="0">
              <a:spcBef>
                <a:spcPts val="0"/>
              </a:spcBef>
              <a:spcAft>
                <a:spcPts val="0"/>
              </a:spcAft>
              <a:buNone/>
            </a:pPr>
            <a:endParaRPr lang="en-US" sz="2850" b="1">
              <a:latin typeface="Arial"/>
            </a:endParaRPr>
          </a:p>
          <a:p>
            <a:pPr marL="448310">
              <a:lnSpc>
                <a:spcPct val="100000"/>
              </a:lnSpc>
              <a:spcBef>
                <a:spcPts val="0"/>
              </a:spcBef>
              <a:buSzPct val="100000"/>
            </a:pPr>
            <a:r>
              <a:rPr lang="en-US" sz="2400">
                <a:highlight>
                  <a:schemeClr val="lt1"/>
                </a:highlight>
                <a:latin typeface="Arial"/>
              </a:rPr>
              <a:t>Medical trauma</a:t>
            </a:r>
            <a:endParaRPr lang="en-US" sz="2400">
              <a:highlight>
                <a:srgbClr val="FFFFFF"/>
              </a:highlight>
              <a:latin typeface="Arial"/>
            </a:endParaRPr>
          </a:p>
          <a:p>
            <a:pPr marL="448310">
              <a:lnSpc>
                <a:spcPct val="100000"/>
              </a:lnSpc>
              <a:spcBef>
                <a:spcPts val="0"/>
              </a:spcBef>
              <a:buSzPct val="100000"/>
            </a:pPr>
            <a:r>
              <a:rPr lang="en-US" sz="2400">
                <a:highlight>
                  <a:schemeClr val="lt1"/>
                </a:highlight>
                <a:latin typeface="Arial"/>
              </a:rPr>
              <a:t>Natural disasters</a:t>
            </a:r>
            <a:endParaRPr lang="en-US" sz="2400">
              <a:highlight>
                <a:srgbClr val="FFFFFF"/>
              </a:highlight>
              <a:latin typeface="Arial"/>
            </a:endParaRPr>
          </a:p>
          <a:p>
            <a:pPr marL="448310">
              <a:lnSpc>
                <a:spcPct val="100000"/>
              </a:lnSpc>
              <a:spcBef>
                <a:spcPts val="0"/>
              </a:spcBef>
              <a:buSzPct val="100000"/>
            </a:pPr>
            <a:r>
              <a:rPr lang="en-US" sz="2400">
                <a:highlight>
                  <a:schemeClr val="lt1"/>
                </a:highlight>
                <a:latin typeface="Arial"/>
              </a:rPr>
              <a:t>Poverty</a:t>
            </a:r>
            <a:endParaRPr lang="en-US" sz="2400">
              <a:highlight>
                <a:srgbClr val="FFFFFF"/>
              </a:highlight>
              <a:latin typeface="Arial"/>
            </a:endParaRPr>
          </a:p>
          <a:p>
            <a:pPr marL="448310">
              <a:lnSpc>
                <a:spcPct val="100000"/>
              </a:lnSpc>
              <a:spcBef>
                <a:spcPts val="0"/>
              </a:spcBef>
              <a:buSzPct val="100000"/>
            </a:pPr>
            <a:r>
              <a:rPr lang="en-US" sz="2400">
                <a:highlight>
                  <a:schemeClr val="lt1"/>
                </a:highlight>
                <a:latin typeface="Arial"/>
              </a:rPr>
              <a:t>Refugee and Immigrant trauma</a:t>
            </a:r>
            <a:endParaRPr lang="en-US" sz="2400">
              <a:highlight>
                <a:srgbClr val="FFFFFF"/>
              </a:highlight>
              <a:latin typeface="Arial"/>
            </a:endParaRPr>
          </a:p>
          <a:p>
            <a:pPr marL="448310">
              <a:lnSpc>
                <a:spcPct val="100000"/>
              </a:lnSpc>
              <a:spcBef>
                <a:spcPts val="0"/>
              </a:spcBef>
              <a:buSzPct val="100000"/>
            </a:pPr>
            <a:r>
              <a:rPr lang="en-US" sz="2400">
                <a:highlight>
                  <a:schemeClr val="lt1"/>
                </a:highlight>
                <a:latin typeface="Arial"/>
              </a:rPr>
              <a:t>School violence</a:t>
            </a:r>
            <a:endParaRPr lang="en-US" sz="2400">
              <a:highlight>
                <a:srgbClr val="FFFFFF"/>
              </a:highlight>
              <a:latin typeface="Arial"/>
            </a:endParaRPr>
          </a:p>
          <a:p>
            <a:pPr marL="448310">
              <a:lnSpc>
                <a:spcPct val="100000"/>
              </a:lnSpc>
              <a:spcBef>
                <a:spcPts val="0"/>
              </a:spcBef>
              <a:buSzPct val="100000"/>
            </a:pPr>
            <a:r>
              <a:rPr lang="en-US" sz="2400">
                <a:highlight>
                  <a:schemeClr val="lt1"/>
                </a:highlight>
                <a:latin typeface="Arial"/>
              </a:rPr>
              <a:t>Toxic stress</a:t>
            </a:r>
            <a:endParaRPr lang="en-US" sz="2400" b="1" i="1">
              <a:highlight>
                <a:srgbClr val="FFFFFF"/>
              </a:highlight>
              <a:latin typeface="Arial"/>
            </a:endParaRPr>
          </a:p>
        </p:txBody>
      </p:sp>
      <p:pic>
        <p:nvPicPr>
          <p:cNvPr id="6" name="Picture 5" descr="A collage of different natural disasters&#10;&#10;Description automatically generated">
            <a:extLst>
              <a:ext uri="{FF2B5EF4-FFF2-40B4-BE49-F238E27FC236}">
                <a16:creationId xmlns:a16="http://schemas.microsoft.com/office/drawing/2014/main" id="{083452CF-DA76-ECFF-78EC-163D889738A8}"/>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36072" y="1283257"/>
            <a:ext cx="5083628" cy="5072743"/>
          </a:xfrm>
          <a:prstGeom prst="rect">
            <a:avLst/>
          </a:prstGeom>
        </p:spPr>
      </p:pic>
      <p:pic>
        <p:nvPicPr>
          <p:cNvPr id="2" name="Google Shape;358;g2ac08e1b665_0_0" descr="Image result for pa commission on crime and delinquency logo">
            <a:extLst>
              <a:ext uri="{FF2B5EF4-FFF2-40B4-BE49-F238E27FC236}">
                <a16:creationId xmlns:a16="http://schemas.microsoft.com/office/drawing/2014/main" id="{2BB19E9E-42C6-B2E6-4054-9AB7D988A720}"/>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useBgFill="1">
        <p:nvSpPr>
          <p:cNvPr id="603" name="Rectangle 602">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Google Shape;595;p43"/>
          <p:cNvSpPr txBox="1">
            <a:spLocks noGrp="1"/>
          </p:cNvSpPr>
          <p:nvPr>
            <p:ph type="title"/>
          </p:nvPr>
        </p:nvSpPr>
        <p:spPr>
          <a:xfrm>
            <a:off x="385035" y="631643"/>
            <a:ext cx="3759542" cy="5592328"/>
          </a:xfrm>
          <a:prstGeom prst="rect">
            <a:avLst/>
          </a:prstGeom>
          <a:solidFill>
            <a:schemeClr val="tx1"/>
          </a:solidFill>
        </p:spPr>
        <p:txBody>
          <a:bodyPr spcFirstLastPara="1" lIns="91425" tIns="45700" rIns="91425" bIns="45700" anchor="ctr" anchorCtr="0">
            <a:normAutofit/>
          </a:bodyPr>
          <a:lstStyle/>
          <a:p>
            <a:pPr algn="ctr">
              <a:buSzPts val="3960"/>
            </a:pPr>
            <a:r>
              <a:rPr lang="en-US" sz="3600" b="1">
                <a:solidFill>
                  <a:schemeClr val="bg1"/>
                </a:solidFill>
                <a:latin typeface="Arial"/>
              </a:rPr>
              <a:t>TRAUMA AND TYPES OF TRAUMA: </a:t>
            </a:r>
            <a:br>
              <a:rPr lang="en-US" sz="3600" b="1">
                <a:latin typeface="Arial"/>
              </a:rPr>
            </a:br>
            <a:br>
              <a:rPr lang="en-US" sz="3600" b="1">
                <a:latin typeface="Arial"/>
              </a:rPr>
            </a:br>
            <a:r>
              <a:rPr lang="en-US" sz="3600" b="1">
                <a:solidFill>
                  <a:schemeClr val="bg1"/>
                </a:solidFill>
                <a:latin typeface="Arial"/>
              </a:rPr>
              <a:t>HOW PREVALENT IS IT?</a:t>
            </a:r>
            <a:endParaRPr lang="en-US" sz="3600">
              <a:solidFill>
                <a:schemeClr val="bg1"/>
              </a:solidFill>
              <a:latin typeface="Arial"/>
            </a:endParaRPr>
          </a:p>
        </p:txBody>
      </p:sp>
      <p:sp>
        <p:nvSpPr>
          <p:cNvPr id="605"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Google Shape;596;p43"/>
          <p:cNvSpPr txBox="1">
            <a:spLocks/>
          </p:cNvSpPr>
          <p:nvPr/>
        </p:nvSpPr>
        <p:spPr>
          <a:xfrm>
            <a:off x="4412432" y="307184"/>
            <a:ext cx="7441985" cy="6207025"/>
          </a:xfrm>
          <a:prstGeom prst="rect">
            <a:avLst/>
          </a:prstGeom>
          <a:noFill/>
          <a:ln>
            <a:noFill/>
          </a:ln>
        </p:spPr>
        <p:txBody>
          <a:bodyPr spcFirstLastPara="1" wrap="square" lIns="91425" tIns="45700" rIns="91425" bIns="45700" anchor="t" anchorCtr="0">
            <a:normAutofit/>
          </a:bodyPr>
          <a:lstStyle/>
          <a:p>
            <a:pPr>
              <a:buSzPct val="29844"/>
            </a:pPr>
            <a:r>
              <a:rPr lang="en-US" sz="2800" b="1" i="0" u="none" strike="noStrike" cap="none">
                <a:solidFill>
                  <a:srgbClr val="000000"/>
                </a:solidFill>
                <a:highlight>
                  <a:srgbClr val="FFFF00"/>
                </a:highlight>
                <a:latin typeface="Arial"/>
                <a:ea typeface="Arial"/>
                <a:cs typeface="Arial"/>
                <a:sym typeface="Arial"/>
              </a:rPr>
              <a:t>BIG IDEA</a:t>
            </a:r>
            <a:r>
              <a:rPr lang="en-US" sz="2800" b="1" i="0" u="none" strike="noStrike" cap="none">
                <a:solidFill>
                  <a:srgbClr val="000000"/>
                </a:solidFill>
                <a:latin typeface="Arial"/>
                <a:ea typeface="Arial"/>
                <a:cs typeface="Arial"/>
                <a:sym typeface="Arial"/>
              </a:rPr>
              <a:t>: More people have experienced trauma than you might think. </a:t>
            </a:r>
            <a:endParaRPr lang="en-US" sz="2800" b="0" i="0" u="none" strike="noStrike" cap="none">
              <a:solidFill>
                <a:srgbClr val="000000"/>
              </a:solidFill>
              <a:latin typeface="Arial"/>
              <a:ea typeface="Arial"/>
              <a:cs typeface="Arial"/>
            </a:endParaRPr>
          </a:p>
          <a:p>
            <a:pPr marL="255905" lvl="1">
              <a:lnSpc>
                <a:spcPct val="90000"/>
              </a:lnSpc>
              <a:buClr>
                <a:schemeClr val="dk1"/>
              </a:buClr>
              <a:buSzPct val="100000"/>
            </a:pPr>
            <a:endParaRPr lang="en-US" sz="1700" b="0" i="0" u="none" strike="noStrike" cap="none">
              <a:solidFill>
                <a:srgbClr val="000000"/>
              </a:solidFill>
              <a:latin typeface="Arial"/>
              <a:ea typeface="Arial"/>
              <a:cs typeface="Arial"/>
            </a:endParaRPr>
          </a:p>
          <a:p>
            <a:pPr>
              <a:lnSpc>
                <a:spcPct val="115000"/>
              </a:lnSpc>
              <a:buSzPct val="43716"/>
            </a:pPr>
            <a:r>
              <a:rPr lang="en-US" sz="2000" b="1">
                <a:highlight>
                  <a:srgbClr val="FFFFFF"/>
                </a:highlight>
              </a:rPr>
              <a:t>By</a:t>
            </a:r>
            <a:r>
              <a:rPr lang="en-US" sz="2000" b="1" i="0" u="none" strike="noStrike" cap="none">
                <a:solidFill>
                  <a:srgbClr val="000000"/>
                </a:solidFill>
                <a:highlight>
                  <a:srgbClr val="FFFFFF"/>
                </a:highlight>
                <a:latin typeface="Arial"/>
                <a:ea typeface="Arial"/>
                <a:cs typeface="Arial"/>
                <a:sym typeface="Arial"/>
              </a:rPr>
              <a:t> age 17,</a:t>
            </a:r>
            <a:r>
              <a:rPr lang="en-US" sz="2000" b="1" i="1" u="none" strike="noStrike" cap="none">
                <a:solidFill>
                  <a:srgbClr val="000000"/>
                </a:solidFill>
                <a:highlight>
                  <a:srgbClr val="FFFFFF"/>
                </a:highlight>
                <a:latin typeface="Arial"/>
                <a:ea typeface="Arial"/>
                <a:cs typeface="Arial"/>
                <a:sym typeface="Arial"/>
              </a:rPr>
              <a:t> </a:t>
            </a:r>
            <a:r>
              <a:rPr lang="en-US" sz="2000" b="1" i="1" u="sng" strike="noStrike" cap="none">
                <a:solidFill>
                  <a:srgbClr val="000000"/>
                </a:solidFill>
                <a:highlight>
                  <a:srgbClr val="FFFF00"/>
                </a:highlight>
                <a:latin typeface="Arial"/>
                <a:ea typeface="Arial"/>
                <a:cs typeface="Arial"/>
                <a:sym typeface="Arial"/>
              </a:rPr>
              <a:t>two out of three</a:t>
            </a:r>
            <a:r>
              <a:rPr lang="en-US" sz="2000" b="1" i="0" u="none" strike="noStrike" cap="none">
                <a:solidFill>
                  <a:srgbClr val="000000"/>
                </a:solidFill>
                <a:highlight>
                  <a:srgbClr val="FFFFFF"/>
                </a:highlight>
                <a:latin typeface="Arial"/>
                <a:ea typeface="Arial"/>
                <a:cs typeface="Arial"/>
                <a:sym typeface="Arial"/>
              </a:rPr>
              <a:t> children have experienced a traumatic event or toxic stressor that has influenced their development³</a:t>
            </a:r>
            <a:endParaRPr lang="en-US" sz="2000" b="1" i="0" u="none" strike="noStrike" cap="none">
              <a:solidFill>
                <a:srgbClr val="000000"/>
              </a:solidFill>
              <a:highlight>
                <a:srgbClr val="FFFFFF"/>
              </a:highlight>
              <a:latin typeface="Arial"/>
              <a:ea typeface="Arial"/>
              <a:cs typeface="Arial"/>
            </a:endParaRPr>
          </a:p>
          <a:p>
            <a:endParaRPr lang="en-US" sz="2000" i="0" u="none" strike="noStrike" cap="none">
              <a:solidFill>
                <a:srgbClr val="000000"/>
              </a:solidFill>
              <a:highlight>
                <a:srgbClr val="FFFFFF"/>
              </a:highlight>
              <a:latin typeface="Arial"/>
              <a:ea typeface="Arial"/>
              <a:cs typeface="Arial"/>
            </a:endParaRPr>
          </a:p>
          <a:p>
            <a:pPr marL="477520" indent="-285750">
              <a:lnSpc>
                <a:spcPct val="110000"/>
              </a:lnSpc>
              <a:spcBef>
                <a:spcPts val="336"/>
              </a:spcBef>
              <a:spcAft>
                <a:spcPts val="336"/>
              </a:spcAft>
              <a:buChar char="•"/>
            </a:pPr>
            <a:r>
              <a:rPr lang="en-US" sz="2000" b="1" u="none" strike="noStrike" cap="none">
                <a:solidFill>
                  <a:srgbClr val="000000"/>
                </a:solidFill>
                <a:highlight>
                  <a:srgbClr val="FFFFFF"/>
                </a:highlight>
                <a:latin typeface="Arial"/>
                <a:ea typeface="Arial"/>
                <a:cs typeface="Arial"/>
                <a:sym typeface="Arial"/>
              </a:rPr>
              <a:t>1 in 7 children have experienced child abuse and/or neglect</a:t>
            </a:r>
            <a:r>
              <a:rPr lang="en-US" sz="2000">
                <a:highlight>
                  <a:srgbClr val="FFFFFF"/>
                </a:highlight>
              </a:rPr>
              <a:t> </a:t>
            </a:r>
          </a:p>
          <a:p>
            <a:pPr marL="477520" indent="-285750">
              <a:lnSpc>
                <a:spcPct val="110000"/>
              </a:lnSpc>
              <a:spcBef>
                <a:spcPts val="336"/>
              </a:spcBef>
              <a:spcAft>
                <a:spcPts val="336"/>
              </a:spcAft>
              <a:buChar char="•"/>
            </a:pPr>
            <a:r>
              <a:rPr lang="en-US" sz="2000" b="1" u="none" strike="noStrike" cap="none">
                <a:solidFill>
                  <a:srgbClr val="000000"/>
                </a:solidFill>
                <a:highlight>
                  <a:srgbClr val="FFFFFF"/>
                </a:highlight>
                <a:latin typeface="Arial"/>
                <a:ea typeface="Arial"/>
                <a:cs typeface="Arial"/>
                <a:sym typeface="Arial"/>
              </a:rPr>
              <a:t>1 in 5 high school students reported being bullied</a:t>
            </a:r>
            <a:r>
              <a:rPr lang="en-US" sz="2000">
                <a:highlight>
                  <a:srgbClr val="FFFFFF"/>
                </a:highlight>
              </a:rPr>
              <a:t> </a:t>
            </a:r>
            <a:endParaRPr lang="en-US" sz="2000" b="0" u="none" strike="noStrike" cap="none">
              <a:solidFill>
                <a:srgbClr val="000000"/>
              </a:solidFill>
              <a:highlight>
                <a:srgbClr val="FFFFFF"/>
              </a:highlight>
              <a:latin typeface="Arial"/>
              <a:ea typeface="Arial"/>
              <a:cs typeface="Arial"/>
            </a:endParaRPr>
          </a:p>
          <a:p>
            <a:pPr marL="477520" indent="-285750">
              <a:lnSpc>
                <a:spcPct val="110000"/>
              </a:lnSpc>
              <a:spcBef>
                <a:spcPts val="336"/>
              </a:spcBef>
              <a:spcAft>
                <a:spcPts val="336"/>
              </a:spcAft>
              <a:buChar char="•"/>
            </a:pPr>
            <a:r>
              <a:rPr lang="en-US" sz="2000" b="1" u="none" strike="noStrike" cap="none">
                <a:solidFill>
                  <a:srgbClr val="000000"/>
                </a:solidFill>
                <a:highlight>
                  <a:srgbClr val="FFFFFF"/>
                </a:highlight>
                <a:latin typeface="Arial"/>
                <a:ea typeface="Arial"/>
                <a:cs typeface="Arial"/>
                <a:sym typeface="Arial"/>
              </a:rPr>
              <a:t>Each day, about 14 youths die from </a:t>
            </a:r>
            <a:r>
              <a:rPr lang="en-US" sz="2000" b="1">
                <a:highlight>
                  <a:srgbClr val="FFFFFF"/>
                </a:highlight>
              </a:rPr>
              <a:t>homicide </a:t>
            </a:r>
            <a:endParaRPr lang="en-US" sz="2000">
              <a:highlight>
                <a:srgbClr val="FFFFFF"/>
              </a:highlight>
            </a:endParaRPr>
          </a:p>
          <a:p>
            <a:pPr marL="477520" indent="-285750">
              <a:lnSpc>
                <a:spcPct val="110000"/>
              </a:lnSpc>
              <a:spcBef>
                <a:spcPts val="336"/>
              </a:spcBef>
              <a:spcAft>
                <a:spcPts val="336"/>
              </a:spcAft>
              <a:buChar char="•"/>
            </a:pPr>
            <a:r>
              <a:rPr lang="en-US" sz="2000"/>
              <a:t>The</a:t>
            </a:r>
            <a:r>
              <a:rPr lang="en-US" sz="2000" b="0" u="none" strike="noStrike" cap="none">
                <a:solidFill>
                  <a:srgbClr val="000000"/>
                </a:solidFill>
                <a:latin typeface="Arial"/>
                <a:ea typeface="Arial"/>
                <a:cs typeface="Arial"/>
                <a:sym typeface="Arial"/>
              </a:rPr>
              <a:t> COVID-19 pandemic </a:t>
            </a:r>
            <a:r>
              <a:rPr lang="en-US" sz="2000"/>
              <a:t>created </a:t>
            </a:r>
            <a:r>
              <a:rPr lang="en-US" sz="2000" b="1"/>
              <a:t>major</a:t>
            </a:r>
            <a:r>
              <a:rPr lang="en-US" sz="2000" b="1" u="none" strike="noStrike" cap="none">
                <a:solidFill>
                  <a:srgbClr val="000000"/>
                </a:solidFill>
                <a:latin typeface="Arial"/>
                <a:ea typeface="Arial"/>
                <a:cs typeface="Arial"/>
                <a:sym typeface="Arial"/>
              </a:rPr>
              <a:t> collective trauma </a:t>
            </a:r>
            <a:r>
              <a:rPr lang="en-US" sz="2000" b="1"/>
              <a:t>events with s</a:t>
            </a:r>
            <a:r>
              <a:rPr lang="en-US" sz="2000" b="1">
                <a:highlight>
                  <a:srgbClr val="FFFFFF"/>
                </a:highlight>
              </a:rPr>
              <a:t>ignificant</a:t>
            </a:r>
            <a:r>
              <a:rPr lang="en-US" sz="2000" b="1" u="none" strike="noStrike" cap="none">
                <a:solidFill>
                  <a:srgbClr val="000000"/>
                </a:solidFill>
                <a:highlight>
                  <a:srgbClr val="FFFFFF"/>
                </a:highlight>
                <a:latin typeface="Arial"/>
                <a:ea typeface="Arial"/>
                <a:cs typeface="Arial"/>
                <a:sym typeface="Arial"/>
              </a:rPr>
              <a:t> impact noted among vulnerable groups</a:t>
            </a:r>
            <a:endParaRPr lang="en-US" sz="2000" i="1">
              <a:highlight>
                <a:srgbClr val="FFFF00"/>
              </a:highlight>
              <a:latin typeface="Arial"/>
            </a:endParaRPr>
          </a:p>
        </p:txBody>
      </p:sp>
      <p:sp>
        <p:nvSpPr>
          <p:cNvPr id="598" name="Google Shape;598;p43"/>
          <p:cNvSpPr txBox="1"/>
          <p:nvPr/>
        </p:nvSpPr>
        <p:spPr>
          <a:xfrm>
            <a:off x="116979" y="6427671"/>
            <a:ext cx="9644501" cy="507801"/>
          </a:xfrm>
          <a:prstGeom prst="rect">
            <a:avLst/>
          </a:prstGeom>
          <a:noFill/>
          <a:ln>
            <a:noFill/>
          </a:ln>
        </p:spPr>
        <p:txBody>
          <a:bodyPr spcFirstLastPara="1" wrap="square" lIns="91425" tIns="91425" rIns="91425" bIns="91425" anchor="t" anchorCtr="0">
            <a:spAutoFit/>
          </a:bodyPr>
          <a:lstStyle/>
          <a:p>
            <a:pPr>
              <a:spcAft>
                <a:spcPts val="560"/>
              </a:spcAft>
            </a:pPr>
            <a:r>
              <a:rPr lang="en-US" sz="900" b="0" i="0" u="none" strike="noStrike" cap="none">
                <a:solidFill>
                  <a:schemeClr val="dk1"/>
                </a:solidFill>
                <a:highlight>
                  <a:schemeClr val="lt1"/>
                </a:highlight>
                <a:latin typeface="Calibri"/>
                <a:ea typeface="Arial"/>
                <a:cs typeface="Calibri"/>
                <a:sym typeface="Calibri"/>
              </a:rPr>
              <a:t>³</a:t>
            </a:r>
            <a:r>
              <a:rPr lang="en-US" sz="700" b="0" i="0" u="none" strike="noStrike" cap="none">
                <a:solidFill>
                  <a:schemeClr val="dk1"/>
                </a:solidFill>
                <a:latin typeface="Quattrocento Sans"/>
                <a:ea typeface="Arial"/>
                <a:cs typeface="Arial"/>
                <a:sym typeface="Quattrocento Sans"/>
              </a:rPr>
              <a:t>Perfect, M. M., Turley, M. R., Carlson, J. S., </a:t>
            </a:r>
            <a:r>
              <a:rPr lang="en-US" sz="700" b="0" i="0" u="none" strike="noStrike" cap="none" err="1">
                <a:solidFill>
                  <a:schemeClr val="dk1"/>
                </a:solidFill>
                <a:latin typeface="Quattrocento Sans"/>
                <a:ea typeface="Arial"/>
                <a:cs typeface="Arial"/>
                <a:sym typeface="Quattrocento Sans"/>
              </a:rPr>
              <a:t>Yohanna</a:t>
            </a:r>
            <a:r>
              <a:rPr lang="en-US" sz="700" b="0" i="0" u="none" strike="noStrike" cap="none">
                <a:solidFill>
                  <a:schemeClr val="dk1"/>
                </a:solidFill>
                <a:latin typeface="Quattrocento Sans"/>
                <a:ea typeface="Arial"/>
                <a:cs typeface="Arial"/>
                <a:sym typeface="Quattrocento Sans"/>
              </a:rPr>
              <a:t>, J., &amp; Saint Gilles, M. P. (2016). School-Related Outcomes of Traumatic Event Exposure and Traumatic Stress Symptoms in Students: A Systematic Review of Research from 1990 to 2015. School Mental Health, 8(1), 7-43. https://doi.org/10.1007/s12310-016-9175-2</a:t>
            </a:r>
            <a:endParaRPr lang="en-US" sz="700">
              <a:solidFill>
                <a:schemeClr val="dk1"/>
              </a:solidFill>
            </a:endParaRPr>
          </a:p>
        </p:txBody>
      </p:sp>
      <p:sp>
        <p:nvSpPr>
          <p:cNvPr id="3" name="TextBox 2">
            <a:extLst>
              <a:ext uri="{FF2B5EF4-FFF2-40B4-BE49-F238E27FC236}">
                <a16:creationId xmlns:a16="http://schemas.microsoft.com/office/drawing/2014/main" id="{47435F7C-44A0-48C9-67FB-F0ED567CAEF1}"/>
              </a:ext>
            </a:extLst>
          </p:cNvPr>
          <p:cNvSpPr txBox="1"/>
          <p:nvPr/>
        </p:nvSpPr>
        <p:spPr>
          <a:xfrm>
            <a:off x="4832567" y="5555163"/>
            <a:ext cx="6607395" cy="784830"/>
          </a:xfrm>
          <a:prstGeom prst="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hlinkClick r:id="rId3"/>
              </a:rPr>
              <a:t>The Pennsylvania Youth Survey,</a:t>
            </a:r>
            <a:r>
              <a:rPr lang="en-US" sz="1500"/>
              <a:t> conducted in 2021, revealed that </a:t>
            </a:r>
            <a:r>
              <a:rPr lang="en-US" sz="1500" b="1"/>
              <a:t>1 out of every 5 (18.6%) of 6</a:t>
            </a:r>
            <a:r>
              <a:rPr lang="en-US" sz="1000" b="1" baseline="30000"/>
              <a:t>th</a:t>
            </a:r>
            <a:r>
              <a:rPr lang="en-US" sz="1500" b="1"/>
              <a:t>, 8</a:t>
            </a:r>
            <a:r>
              <a:rPr lang="en-US" sz="1000" b="1" baseline="30000"/>
              <a:t>th</a:t>
            </a:r>
            <a:r>
              <a:rPr lang="en-US" sz="1500" b="1"/>
              <a:t>, 10</a:t>
            </a:r>
            <a:r>
              <a:rPr lang="en-US" sz="1000" b="1" baseline="30000"/>
              <a:t>th,</a:t>
            </a:r>
            <a:r>
              <a:rPr lang="en-US" sz="1500" b="1"/>
              <a:t> and 12</a:t>
            </a:r>
            <a:r>
              <a:rPr lang="en-US" sz="1000" b="1" baseline="30000"/>
              <a:t>th</a:t>
            </a:r>
            <a:r>
              <a:rPr lang="en-US" sz="1500" b="1"/>
              <a:t> graders who participated in the study </a:t>
            </a:r>
            <a:r>
              <a:rPr lang="en-US" sz="1500" b="1" i="1"/>
              <a:t>reported seriously considering suicide</a:t>
            </a:r>
            <a:r>
              <a:rPr lang="en-US" sz="1500" i="1"/>
              <a:t>. </a:t>
            </a:r>
            <a:endParaRPr lang="en-US"/>
          </a:p>
        </p:txBody>
      </p:sp>
      <p:pic>
        <p:nvPicPr>
          <p:cNvPr id="2" name="Google Shape;358;g2ac08e1b665_0_0" descr="Image result for pa commission on crime and delinquency logo">
            <a:extLst>
              <a:ext uri="{FF2B5EF4-FFF2-40B4-BE49-F238E27FC236}">
                <a16:creationId xmlns:a16="http://schemas.microsoft.com/office/drawing/2014/main" id="{EC424126-C4E8-B156-BE19-F7FFBE95810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427439"/>
            <a:ext cx="2163240" cy="38957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4"/>
          <p:cNvSpPr txBox="1">
            <a:spLocks noGrp="1"/>
          </p:cNvSpPr>
          <p:nvPr>
            <p:ph type="title"/>
          </p:nvPr>
        </p:nvSpPr>
        <p:spPr>
          <a:xfrm>
            <a:off x="5861" y="-3349"/>
            <a:ext cx="12180277" cy="1200992"/>
          </a:xfrm>
          <a:prstGeom prst="rect">
            <a:avLst/>
          </a:prstGeom>
          <a:solidFill>
            <a:schemeClr val="tx1"/>
          </a:solidFill>
          <a:ln>
            <a:noFill/>
          </a:ln>
        </p:spPr>
        <p:txBody>
          <a:bodyPr spcFirstLastPara="1" wrap="square" lIns="91425" tIns="45700" rIns="91425" bIns="45700" anchor="ctr" anchorCtr="0">
            <a:noAutofit/>
          </a:bodyPr>
          <a:lstStyle/>
          <a:p>
            <a:pPr algn="ctr">
              <a:buSzPts val="3960"/>
            </a:pPr>
            <a:r>
              <a:rPr lang="en-US" sz="3600" b="1">
                <a:solidFill>
                  <a:schemeClr val="bg1"/>
                </a:solidFill>
                <a:latin typeface="Arial"/>
              </a:rPr>
              <a:t>WHY IS UNDERSTANDING TRAUMA IMPORTANT?</a:t>
            </a:r>
            <a:br>
              <a:rPr lang="en-US" sz="3600" b="1">
                <a:solidFill>
                  <a:schemeClr val="bg1"/>
                </a:solidFill>
                <a:latin typeface="Arial"/>
              </a:rPr>
            </a:br>
            <a:r>
              <a:rPr lang="en-US" sz="3600" b="1">
                <a:solidFill>
                  <a:schemeClr val="bg1"/>
                </a:solidFill>
                <a:latin typeface="Arial"/>
              </a:rPr>
              <a:t> </a:t>
            </a:r>
            <a:r>
              <a:rPr lang="en-US" sz="3600" b="1" u="sng">
                <a:solidFill>
                  <a:schemeClr val="bg1"/>
                </a:solidFill>
                <a:latin typeface="Arial"/>
              </a:rPr>
              <a:t>FOUR</a:t>
            </a:r>
            <a:r>
              <a:rPr lang="en-US" sz="3600" b="1">
                <a:solidFill>
                  <a:schemeClr val="bg1"/>
                </a:solidFill>
                <a:latin typeface="Arial"/>
              </a:rPr>
              <a:t> KEY REASONS </a:t>
            </a:r>
            <a:endParaRPr lang="en-US" sz="3600">
              <a:solidFill>
                <a:schemeClr val="bg1"/>
              </a:solidFill>
              <a:latin typeface="Arial"/>
            </a:endParaRPr>
          </a:p>
        </p:txBody>
      </p:sp>
      <p:sp>
        <p:nvSpPr>
          <p:cNvPr id="604" name="Google Shape;604;p44"/>
          <p:cNvSpPr txBox="1">
            <a:spLocks noGrp="1"/>
          </p:cNvSpPr>
          <p:nvPr>
            <p:ph type="body" idx="1"/>
          </p:nvPr>
        </p:nvSpPr>
        <p:spPr>
          <a:xfrm>
            <a:off x="603956" y="1250300"/>
            <a:ext cx="10753725" cy="4348349"/>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chemeClr val="dk1"/>
              </a:buClr>
              <a:buSzPts val="2400"/>
              <a:buNone/>
            </a:pPr>
            <a:endParaRPr sz="2100"/>
          </a:p>
          <a:p>
            <a:pPr marL="0" indent="0">
              <a:spcBef>
                <a:spcPts val="0"/>
              </a:spcBef>
              <a:buSzPts val="1100"/>
              <a:buNone/>
            </a:pPr>
            <a:r>
              <a:rPr lang="en-US" b="1">
                <a:latin typeface="Arial"/>
              </a:rPr>
              <a:t>BIG IDEA:</a:t>
            </a:r>
            <a:r>
              <a:rPr lang="en-US">
                <a:latin typeface="Arial"/>
              </a:rPr>
              <a:t> Knowing about trauma helps us </a:t>
            </a:r>
            <a:r>
              <a:rPr lang="en-US">
                <a:highlight>
                  <a:srgbClr val="FFFF00"/>
                </a:highlight>
                <a:latin typeface="Arial"/>
              </a:rPr>
              <a:t>better understand </a:t>
            </a:r>
            <a:endParaRPr lang="en-US">
              <a:latin typeface="Arial"/>
            </a:endParaRPr>
          </a:p>
          <a:p>
            <a:pPr marL="0" indent="0">
              <a:spcBef>
                <a:spcPts val="0"/>
              </a:spcBef>
              <a:buSzPts val="1100"/>
              <a:buNone/>
            </a:pPr>
            <a:r>
              <a:rPr lang="en-US">
                <a:latin typeface="Arial"/>
                <a:cs typeface="Arial"/>
              </a:rPr>
              <a:t>students and what they need to succeed</a:t>
            </a:r>
          </a:p>
          <a:p>
            <a:pPr marL="457200" lvl="1" indent="0" algn="l" rtl="0">
              <a:lnSpc>
                <a:spcPct val="90000"/>
              </a:lnSpc>
              <a:spcBef>
                <a:spcPts val="0"/>
              </a:spcBef>
              <a:spcAft>
                <a:spcPts val="0"/>
              </a:spcAft>
              <a:buClr>
                <a:schemeClr val="dk1"/>
              </a:buClr>
              <a:buSzPts val="2400"/>
              <a:buNone/>
            </a:pPr>
            <a:endParaRPr lang="en-US" sz="2000">
              <a:latin typeface="Arial"/>
            </a:endParaRPr>
          </a:p>
          <a:p>
            <a:pPr marL="514350">
              <a:lnSpc>
                <a:spcPct val="100000"/>
              </a:lnSpc>
              <a:spcBef>
                <a:spcPts val="600"/>
              </a:spcBef>
              <a:spcAft>
                <a:spcPts val="600"/>
              </a:spcAft>
              <a:buClr>
                <a:srgbClr val="333333"/>
              </a:buClr>
              <a:buFont typeface="Calibri"/>
              <a:buAutoNum type="arabicPeriod"/>
            </a:pPr>
            <a:r>
              <a:rPr lang="en-US" sz="2400" b="1">
                <a:solidFill>
                  <a:srgbClr val="333333"/>
                </a:solidFill>
                <a:highlight>
                  <a:srgbClr val="FFFFFF"/>
                </a:highlight>
                <a:latin typeface="Arial"/>
              </a:rPr>
              <a:t>Supportive Learning Environment School Climate </a:t>
            </a:r>
          </a:p>
          <a:p>
            <a:pPr marL="514350">
              <a:lnSpc>
                <a:spcPct val="100000"/>
              </a:lnSpc>
              <a:spcBef>
                <a:spcPts val="600"/>
              </a:spcBef>
              <a:spcAft>
                <a:spcPts val="600"/>
              </a:spcAft>
              <a:buClr>
                <a:srgbClr val="333333"/>
              </a:buClr>
              <a:buFont typeface="Calibri"/>
              <a:buAutoNum type="arabicPeriod"/>
            </a:pPr>
            <a:r>
              <a:rPr lang="en-US" sz="2400" b="1">
                <a:solidFill>
                  <a:srgbClr val="333333"/>
                </a:solidFill>
                <a:highlight>
                  <a:schemeClr val="lt1"/>
                </a:highlight>
                <a:latin typeface="Arial"/>
              </a:rPr>
              <a:t>Awareness</a:t>
            </a:r>
            <a:r>
              <a:rPr lang="en-US" sz="2400" b="1">
                <a:solidFill>
                  <a:srgbClr val="333333"/>
                </a:solidFill>
                <a:highlight>
                  <a:srgbClr val="FFFFFF"/>
                </a:highlight>
                <a:latin typeface="Arial"/>
              </a:rPr>
              <a:t> and Recognition </a:t>
            </a:r>
          </a:p>
          <a:p>
            <a:pPr marL="514350">
              <a:lnSpc>
                <a:spcPct val="100000"/>
              </a:lnSpc>
              <a:spcBef>
                <a:spcPts val="600"/>
              </a:spcBef>
              <a:spcAft>
                <a:spcPts val="600"/>
              </a:spcAft>
              <a:buClr>
                <a:srgbClr val="333333"/>
              </a:buClr>
              <a:buFont typeface="Calibri"/>
              <a:buAutoNum type="arabicPeriod"/>
            </a:pPr>
            <a:r>
              <a:rPr lang="en-US" sz="2400" b="1">
                <a:solidFill>
                  <a:srgbClr val="333333"/>
                </a:solidFill>
                <a:highlight>
                  <a:srgbClr val="FFFFFF"/>
                </a:highlight>
                <a:latin typeface="Arial"/>
              </a:rPr>
              <a:t>Empathy and Sensitivity </a:t>
            </a:r>
          </a:p>
          <a:p>
            <a:pPr marL="514350">
              <a:lnSpc>
                <a:spcPct val="100000"/>
              </a:lnSpc>
              <a:spcBef>
                <a:spcPts val="600"/>
              </a:spcBef>
              <a:spcAft>
                <a:spcPts val="600"/>
              </a:spcAft>
              <a:buClr>
                <a:srgbClr val="333333"/>
              </a:buClr>
              <a:buFont typeface="Calibri"/>
              <a:buAutoNum type="arabicPeriod"/>
            </a:pPr>
            <a:r>
              <a:rPr lang="en-US" sz="2400" b="1">
                <a:solidFill>
                  <a:srgbClr val="333333"/>
                </a:solidFill>
                <a:latin typeface="Arial"/>
              </a:rPr>
              <a:t>Academic and Social Success is impacted by trauma</a:t>
            </a:r>
            <a:r>
              <a:rPr lang="en-US" sz="2400">
                <a:solidFill>
                  <a:srgbClr val="333333"/>
                </a:solidFill>
                <a:latin typeface="Arial"/>
              </a:rPr>
              <a:t> </a:t>
            </a:r>
          </a:p>
        </p:txBody>
      </p:sp>
      <p:pic>
        <p:nvPicPr>
          <p:cNvPr id="6" name="Google Shape;358;g2ac08e1b665_0_0" descr="Image result for pa commission on crime and delinquency logo">
            <a:extLst>
              <a:ext uri="{FF2B5EF4-FFF2-40B4-BE49-F238E27FC236}">
                <a16:creationId xmlns:a16="http://schemas.microsoft.com/office/drawing/2014/main" id="{C353B04C-06C4-16F0-498A-EA287403C92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useBgFill="1">
        <p:nvSpPr>
          <p:cNvPr id="625" name="Rectangle 624">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26" name="Freeform: Shape 625">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21" name="Freeform: Shape 620">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0" name="Google Shape;610;p45"/>
          <p:cNvSpPr txBox="1">
            <a:spLocks noGrp="1"/>
          </p:cNvSpPr>
          <p:nvPr>
            <p:ph type="title"/>
          </p:nvPr>
        </p:nvSpPr>
        <p:spPr>
          <a:xfrm>
            <a:off x="236202" y="1161288"/>
            <a:ext cx="4048212" cy="4526280"/>
          </a:xfrm>
          <a:prstGeom prst="rect">
            <a:avLst/>
          </a:prstGeom>
          <a:solidFill>
            <a:schemeClr val="tx1"/>
          </a:solidFill>
        </p:spPr>
        <p:txBody>
          <a:bodyPr spcFirstLastPara="1" lIns="91425" tIns="45700" rIns="91425" bIns="45700" anchorCtr="0">
            <a:normAutofit/>
          </a:bodyPr>
          <a:lstStyle/>
          <a:p>
            <a:pPr marL="0" lvl="0" indent="0" algn="ctr" rtl="0">
              <a:spcBef>
                <a:spcPts val="0"/>
              </a:spcBef>
              <a:spcAft>
                <a:spcPts val="0"/>
              </a:spcAft>
              <a:buClr>
                <a:schemeClr val="dk1"/>
              </a:buClr>
              <a:buSzPct val="100000"/>
              <a:buFont typeface="Calibri"/>
              <a:buNone/>
            </a:pPr>
            <a:r>
              <a:rPr lang="en-US" sz="4000" b="1">
                <a:solidFill>
                  <a:schemeClr val="bg1"/>
                </a:solidFill>
                <a:latin typeface="Arial"/>
              </a:rPr>
              <a:t>ADVERSE CHILDHOOD EXPERIENCES (ACEs) </a:t>
            </a:r>
            <a:br>
              <a:rPr lang="en-US" sz="4000" b="1">
                <a:latin typeface="Arial"/>
              </a:rPr>
            </a:br>
            <a:endParaRPr lang="en-US" sz="4800">
              <a:solidFill>
                <a:schemeClr val="bg1"/>
              </a:solidFill>
            </a:endParaRPr>
          </a:p>
        </p:txBody>
      </p:sp>
      <p:sp>
        <p:nvSpPr>
          <p:cNvPr id="627" name="Rectangle 62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1" name="Google Shape;611;p45"/>
          <p:cNvSpPr txBox="1">
            <a:spLocks noGrp="1"/>
          </p:cNvSpPr>
          <p:nvPr>
            <p:ph type="body" idx="1"/>
          </p:nvPr>
        </p:nvSpPr>
        <p:spPr>
          <a:xfrm>
            <a:off x="5055088" y="526093"/>
            <a:ext cx="5980341" cy="5022937"/>
          </a:xfrm>
          <a:prstGeom prst="rect">
            <a:avLst/>
          </a:prstGeom>
        </p:spPr>
        <p:txBody>
          <a:bodyPr spcFirstLastPara="1" lIns="91425" tIns="45700" rIns="91425" bIns="45700" anchor="ctr" anchorCtr="0">
            <a:normAutofit/>
          </a:bodyPr>
          <a:lstStyle/>
          <a:p>
            <a:pPr marL="0" lvl="0" indent="0" rtl="0">
              <a:spcBef>
                <a:spcPts val="0"/>
              </a:spcBef>
              <a:spcAft>
                <a:spcPts val="600"/>
              </a:spcAft>
              <a:buClr>
                <a:schemeClr val="dk1"/>
              </a:buClr>
              <a:buSzPts val="1100"/>
              <a:buNone/>
            </a:pPr>
            <a:r>
              <a:rPr lang="en-US" sz="2400" b="1">
                <a:highlight>
                  <a:srgbClr val="FFFF00"/>
                </a:highlight>
                <a:latin typeface="Arial"/>
              </a:rPr>
              <a:t>BIG IDEA</a:t>
            </a:r>
            <a:r>
              <a:rPr lang="en-US" sz="2400" b="1">
                <a:latin typeface="Arial"/>
              </a:rPr>
              <a:t>: </a:t>
            </a:r>
            <a:r>
              <a:rPr lang="en-US" sz="2400" b="1">
                <a:highlight>
                  <a:srgbClr val="FFFFFF"/>
                </a:highlight>
                <a:latin typeface="Arial"/>
              </a:rPr>
              <a:t>ACEs are potentially traumatic events that happen </a:t>
            </a:r>
            <a:r>
              <a:rPr lang="en-US" sz="2400" b="1">
                <a:highlight>
                  <a:srgbClr val="FFFF00"/>
                </a:highlight>
                <a:latin typeface="Arial"/>
              </a:rPr>
              <a:t>during childhood</a:t>
            </a:r>
            <a:r>
              <a:rPr lang="en-US" sz="2400" b="1">
                <a:highlight>
                  <a:srgbClr val="FFFFFF"/>
                </a:highlight>
                <a:latin typeface="Arial"/>
              </a:rPr>
              <a:t> and can</a:t>
            </a:r>
            <a:r>
              <a:rPr lang="en-US" sz="2400" b="1">
                <a:latin typeface="Arial"/>
              </a:rPr>
              <a:t> have </a:t>
            </a:r>
            <a:r>
              <a:rPr lang="en-US" sz="2400" b="1">
                <a:highlight>
                  <a:srgbClr val="FFFF00"/>
                </a:highlight>
                <a:latin typeface="Arial"/>
              </a:rPr>
              <a:t>lasting adverse effects</a:t>
            </a:r>
            <a:r>
              <a:rPr lang="en-US" sz="2400" b="1">
                <a:latin typeface="Arial"/>
              </a:rPr>
              <a:t> on a person.</a:t>
            </a:r>
          </a:p>
          <a:p>
            <a:pPr marL="0" lvl="0" indent="0" rtl="0">
              <a:spcBef>
                <a:spcPts val="0"/>
              </a:spcBef>
              <a:spcAft>
                <a:spcPts val="600"/>
              </a:spcAft>
              <a:buClr>
                <a:schemeClr val="dk1"/>
              </a:buClr>
              <a:buSzPts val="1100"/>
              <a:buFont typeface="Arial"/>
              <a:buNone/>
            </a:pPr>
            <a:endParaRPr lang="en-US" sz="1700">
              <a:highlight>
                <a:srgbClr val="FFFFFF"/>
              </a:highlight>
            </a:endParaRPr>
          </a:p>
          <a:p>
            <a:pPr marL="0" indent="0">
              <a:spcBef>
                <a:spcPts val="0"/>
              </a:spcBef>
              <a:spcAft>
                <a:spcPts val="600"/>
              </a:spcAft>
              <a:buSzPts val="1100"/>
              <a:buNone/>
            </a:pPr>
            <a:endParaRPr lang="en-US" sz="2200">
              <a:highlight>
                <a:srgbClr val="FFFFFF"/>
              </a:highlight>
              <a:latin typeface="Arial"/>
            </a:endParaRPr>
          </a:p>
          <a:p>
            <a:pPr marL="0" lvl="0" indent="0" rtl="0">
              <a:spcBef>
                <a:spcPts val="0"/>
              </a:spcBef>
              <a:spcAft>
                <a:spcPts val="600"/>
              </a:spcAft>
              <a:buClr>
                <a:schemeClr val="dk1"/>
              </a:buClr>
              <a:buSzPts val="1100"/>
              <a:buFont typeface="Arial"/>
              <a:buNone/>
            </a:pPr>
            <a:endParaRPr lang="en-US" sz="2200">
              <a:highlight>
                <a:srgbClr val="FFFFFF"/>
              </a:highlight>
              <a:latin typeface="Arial"/>
            </a:endParaRPr>
          </a:p>
          <a:p>
            <a:pPr marL="0" indent="0">
              <a:spcBef>
                <a:spcPts val="0"/>
              </a:spcBef>
              <a:spcAft>
                <a:spcPts val="600"/>
              </a:spcAft>
              <a:buSzPts val="1100"/>
              <a:buNone/>
            </a:pPr>
            <a:r>
              <a:rPr lang="en-US" sz="2200">
                <a:latin typeface="Arial"/>
                <a:cs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ACEs </a:t>
            </a:r>
            <a:r>
              <a:rPr lang="en-US" sz="2200">
                <a:highlight>
                  <a:srgbClr val="FFFF00"/>
                </a:highlight>
                <a:latin typeface="Arial"/>
                <a:cs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do not define an individual's destiny</a:t>
            </a:r>
            <a:r>
              <a:rPr lang="en-US" sz="2200">
                <a:latin typeface="Arial"/>
                <a:cs typeface="Arial"/>
              </a:rPr>
              <a:t>, and with appropriate support, resilience, and protective factors, individuals can build resilience to overcome adversity and achieve positive outcomes</a:t>
            </a:r>
          </a:p>
        </p:txBody>
      </p:sp>
      <p:pic>
        <p:nvPicPr>
          <p:cNvPr id="2" name="Google Shape;358;g2ac08e1b665_0_0" descr="Image result for pa commission on crime and delinquency logo">
            <a:extLst>
              <a:ext uri="{FF2B5EF4-FFF2-40B4-BE49-F238E27FC236}">
                <a16:creationId xmlns:a16="http://schemas.microsoft.com/office/drawing/2014/main" id="{DB2A32DC-1C25-8D78-D68C-E7A0D1FE5C4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2ac08e1b665_4_6"/>
          <p:cNvSpPr txBox="1">
            <a:spLocks noGrp="1"/>
          </p:cNvSpPr>
          <p:nvPr>
            <p:ph type="title"/>
          </p:nvPr>
        </p:nvSpPr>
        <p:spPr>
          <a:xfrm>
            <a:off x="-4842" y="55200"/>
            <a:ext cx="12199172" cy="1325700"/>
          </a:xfrm>
          <a:prstGeom prst="rect">
            <a:avLst/>
          </a:prstGeom>
          <a:solidFill>
            <a:schemeClr val="tx1"/>
          </a:solidFill>
        </p:spPr>
        <p:txBody>
          <a:bodyPr spcFirstLastPara="1" wrap="square" lIns="91425" tIns="45700" rIns="91425" bIns="45700" anchor="ctr" anchorCtr="0">
            <a:normAutofit/>
          </a:bodyPr>
          <a:lstStyle/>
          <a:p>
            <a:pPr algn="ctr"/>
            <a:r>
              <a:rPr lang="en-US" sz="3600" b="1">
                <a:solidFill>
                  <a:schemeClr val="bg1"/>
                </a:solidFill>
                <a:latin typeface="Arial"/>
              </a:rPr>
              <a:t>TEN CATEGORIES OF ADVERSE CHILDHOOD EXPERIENCES</a:t>
            </a:r>
          </a:p>
        </p:txBody>
      </p:sp>
      <p:pic>
        <p:nvPicPr>
          <p:cNvPr id="619" name="Google Shape;619;g2ac08e1b665_4_6" descr="A chart of different types of diseases&#10;&#10;Description automatically generated"/>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52020" y="1445711"/>
            <a:ext cx="6891838" cy="4679894"/>
          </a:xfrm>
          <a:prstGeom prst="rect">
            <a:avLst/>
          </a:prstGeom>
          <a:noFill/>
          <a:ln>
            <a:noFill/>
          </a:ln>
        </p:spPr>
      </p:pic>
      <p:sp>
        <p:nvSpPr>
          <p:cNvPr id="621" name="Google Shape;621;g2ac08e1b665_4_6"/>
          <p:cNvSpPr txBox="1"/>
          <p:nvPr/>
        </p:nvSpPr>
        <p:spPr>
          <a:xfrm>
            <a:off x="440064" y="6276152"/>
            <a:ext cx="4663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u="sng">
                <a:solidFill>
                  <a:schemeClr val="hlink"/>
                </a:solidFill>
                <a:hlinkClick r:id="rId4"/>
              </a:rPr>
              <a:t>Understanding ACES with Dr Nadine Burke Harris</a:t>
            </a:r>
            <a:endParaRPr/>
          </a:p>
        </p:txBody>
      </p:sp>
      <p:pic>
        <p:nvPicPr>
          <p:cNvPr id="622" name="Google Shape;622;g2ac08e1b665_4_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056008" y="2955808"/>
            <a:ext cx="1973150" cy="1932050"/>
          </a:xfrm>
          <a:prstGeom prst="rect">
            <a:avLst/>
          </a:prstGeom>
          <a:noFill/>
          <a:ln>
            <a:noFill/>
          </a:ln>
        </p:spPr>
      </p:pic>
      <p:pic>
        <p:nvPicPr>
          <p:cNvPr id="2" name="Picture 1" descr="A red text on a white background&#10;&#10;Description automatically generated">
            <a:extLst>
              <a:ext uri="{FF2B5EF4-FFF2-40B4-BE49-F238E27FC236}">
                <a16:creationId xmlns:a16="http://schemas.microsoft.com/office/drawing/2014/main" id="{08CE276E-CA43-523B-1D30-8B870A9A0B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9437" y="4890558"/>
            <a:ext cx="3926291" cy="866046"/>
          </a:xfrm>
          <a:prstGeom prst="rect">
            <a:avLst/>
          </a:prstGeom>
        </p:spPr>
      </p:pic>
      <p:pic>
        <p:nvPicPr>
          <p:cNvPr id="4" name="Google Shape;358;g2ac08e1b665_0_0" descr="Image result for pa commission on crime and delinquency logo">
            <a:extLst>
              <a:ext uri="{FF2B5EF4-FFF2-40B4-BE49-F238E27FC236}">
                <a16:creationId xmlns:a16="http://schemas.microsoft.com/office/drawing/2014/main" id="{613D1F0C-FF9A-67CF-F999-9A5C8A30EAEF}"/>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txBox="1">
            <a:spLocks noGrp="1"/>
          </p:cNvSpPr>
          <p:nvPr>
            <p:ph type="title"/>
          </p:nvPr>
        </p:nvSpPr>
        <p:spPr>
          <a:xfrm>
            <a:off x="589776" y="64883"/>
            <a:ext cx="10924477" cy="84942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n-US" b="1">
                <a:latin typeface="Arial"/>
              </a:rPr>
              <a:t>REASON AND SCOPE FOR SSSC TRAINING</a:t>
            </a:r>
            <a:endParaRPr>
              <a:latin typeface="Arial"/>
            </a:endParaRPr>
          </a:p>
        </p:txBody>
      </p:sp>
      <p:sp>
        <p:nvSpPr>
          <p:cNvPr id="138" name="Google Shape;138;p5"/>
          <p:cNvSpPr txBox="1">
            <a:spLocks noGrp="1"/>
          </p:cNvSpPr>
          <p:nvPr>
            <p:ph type="body" idx="1"/>
          </p:nvPr>
        </p:nvSpPr>
        <p:spPr>
          <a:xfrm>
            <a:off x="592951" y="909285"/>
            <a:ext cx="10924478" cy="59569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ct val="98245"/>
              <a:buNone/>
            </a:pPr>
            <a:endParaRPr lang="en-US" sz="1600">
              <a:latin typeface="Arial"/>
            </a:endParaRPr>
          </a:p>
          <a:p>
            <a:pPr marL="0" indent="0">
              <a:lnSpc>
                <a:spcPct val="115000"/>
              </a:lnSpc>
              <a:spcBef>
                <a:spcPts val="0"/>
              </a:spcBef>
              <a:buSzPct val="27627"/>
              <a:buNone/>
            </a:pPr>
            <a:r>
              <a:rPr lang="en-US" sz="1800">
                <a:solidFill>
                  <a:schemeClr val="tx1"/>
                </a:solidFill>
                <a:latin typeface="Arial"/>
                <a:ea typeface="Montserrat"/>
                <a:cs typeface="Montserrat"/>
                <a:sym typeface="Montserrat"/>
              </a:rPr>
              <a:t>In 2018, </a:t>
            </a:r>
            <a:r>
              <a:rPr lang="en-US" sz="1800" u="sng">
                <a:solidFill>
                  <a:schemeClr val="tx1"/>
                </a:solidFill>
                <a:latin typeface="Arial"/>
                <a:ea typeface="Montserrat"/>
                <a:cs typeface="Montserrat"/>
                <a:sym typeface="Montserrat"/>
                <a:hlinkClick r:id="rId3">
                  <a:extLst>
                    <a:ext uri="{A12FA001-AC4F-418D-AE19-62706E023703}">
                      <ahyp:hlinkClr xmlns:ahyp="http://schemas.microsoft.com/office/drawing/2018/hyperlinkcolor" val="tx"/>
                    </a:ext>
                  </a:extLst>
                </a:hlinkClick>
              </a:rPr>
              <a:t>Article XIII-B (School Safety and Security)</a:t>
            </a:r>
            <a:r>
              <a:rPr lang="en-US" sz="1800">
                <a:solidFill>
                  <a:schemeClr val="tx1"/>
                </a:solidFill>
                <a:latin typeface="Arial"/>
                <a:ea typeface="Montserrat"/>
                <a:cs typeface="Montserrat"/>
                <a:sym typeface="Montserrat"/>
              </a:rPr>
              <a:t> of the Pennsylvania Public School Code of 1949 created the School Safety and Security Committee (SSSC) within the Pennsylvania Commission of Crime and Delinquency (PCCD).  The SSSC was tasked with developing the criteria that schools use to perform school safety and security assessments, measure school safety and security preparedness, and administering grants.   </a:t>
            </a:r>
            <a:endParaRPr lang="en-US" sz="1800">
              <a:solidFill>
                <a:schemeClr val="tx1"/>
              </a:solidFill>
              <a:latin typeface="Arial"/>
              <a:ea typeface="Montserrat"/>
              <a:cs typeface="Montserrat"/>
            </a:endParaRPr>
          </a:p>
          <a:p>
            <a:pPr marL="0" lvl="0" indent="0" algn="l" rtl="0">
              <a:lnSpc>
                <a:spcPct val="115000"/>
              </a:lnSpc>
              <a:spcBef>
                <a:spcPts val="0"/>
              </a:spcBef>
              <a:spcAft>
                <a:spcPts val="0"/>
              </a:spcAft>
              <a:buClr>
                <a:schemeClr val="dk1"/>
              </a:buClr>
              <a:buSzPct val="27627"/>
              <a:buFont typeface="Arial"/>
              <a:buNone/>
            </a:pPr>
            <a:endParaRPr lang="en-US" sz="1800">
              <a:solidFill>
                <a:schemeClr val="tx1"/>
              </a:solidFill>
              <a:latin typeface="Arial"/>
              <a:ea typeface="Montserrat"/>
              <a:cs typeface="Montserrat"/>
            </a:endParaRPr>
          </a:p>
          <a:p>
            <a:pPr marL="0" indent="0">
              <a:lnSpc>
                <a:spcPct val="115000"/>
              </a:lnSpc>
              <a:spcBef>
                <a:spcPts val="0"/>
              </a:spcBef>
              <a:buSzPct val="27627"/>
              <a:buNone/>
            </a:pPr>
            <a:r>
              <a:rPr lang="en-US" sz="1800">
                <a:solidFill>
                  <a:schemeClr val="tx1"/>
                </a:solidFill>
                <a:latin typeface="Arial"/>
                <a:ea typeface="Montserrat"/>
                <a:cs typeface="Montserrat"/>
                <a:sym typeface="Montserrat"/>
              </a:rPr>
              <a:t>Later amendments to Article XIII-B, including </a:t>
            </a:r>
            <a:r>
              <a:rPr lang="en-US" sz="1800" u="sng">
                <a:solidFill>
                  <a:schemeClr val="tx1"/>
                </a:solidFill>
                <a:latin typeface="Arial"/>
                <a:ea typeface="Montserrat"/>
                <a:cs typeface="Montserrat"/>
                <a:sym typeface="Montserrat"/>
                <a:hlinkClick r:id="rId4">
                  <a:extLst>
                    <a:ext uri="{A12FA001-AC4F-418D-AE19-62706E023703}">
                      <ahyp:hlinkClr xmlns:ahyp="http://schemas.microsoft.com/office/drawing/2018/hyperlinkcolor" val="tx"/>
                    </a:ext>
                  </a:extLst>
                </a:hlinkClick>
              </a:rPr>
              <a:t>Act 18 of 2019</a:t>
            </a:r>
            <a:r>
              <a:rPr lang="en-US" sz="1800">
                <a:solidFill>
                  <a:schemeClr val="tx1"/>
                </a:solidFill>
                <a:latin typeface="Arial"/>
                <a:ea typeface="Montserrat"/>
                <a:cs typeface="Montserrat"/>
                <a:sym typeface="Montserrat"/>
              </a:rPr>
              <a:t>, </a:t>
            </a:r>
            <a:r>
              <a:rPr lang="en-US" sz="1800" u="sng">
                <a:solidFill>
                  <a:schemeClr val="tx1"/>
                </a:solidFill>
                <a:latin typeface="Arial"/>
                <a:ea typeface="Montserrat"/>
                <a:cs typeface="Montserrat"/>
                <a:sym typeface="Montserrat"/>
                <a:hlinkClick r:id="rId5">
                  <a:extLst>
                    <a:ext uri="{A12FA001-AC4F-418D-AE19-62706E023703}">
                      <ahyp:hlinkClr xmlns:ahyp="http://schemas.microsoft.com/office/drawing/2018/hyperlinkcolor" val="tx"/>
                    </a:ext>
                  </a:extLst>
                </a:hlinkClick>
              </a:rPr>
              <a:t>Act 67 of 2019</a:t>
            </a:r>
            <a:r>
              <a:rPr lang="en-US" sz="1800">
                <a:solidFill>
                  <a:schemeClr val="tx1"/>
                </a:solidFill>
                <a:latin typeface="Arial"/>
                <a:ea typeface="Montserrat"/>
                <a:cs typeface="Montserrat"/>
                <a:sym typeface="Montserrat"/>
              </a:rPr>
              <a:t>, </a:t>
            </a:r>
            <a:r>
              <a:rPr lang="en-US" sz="1800" u="sng">
                <a:solidFill>
                  <a:schemeClr val="tx1"/>
                </a:solidFill>
                <a:latin typeface="Arial"/>
                <a:ea typeface="Montserrat"/>
                <a:cs typeface="Montserrat"/>
                <a:sym typeface="Montserrat"/>
                <a:hlinkClick r:id="rId6">
                  <a:extLst>
                    <a:ext uri="{A12FA001-AC4F-418D-AE19-62706E023703}">
                      <ahyp:hlinkClr xmlns:ahyp="http://schemas.microsoft.com/office/drawing/2018/hyperlinkcolor" val="tx"/>
                    </a:ext>
                  </a:extLst>
                </a:hlinkClick>
              </a:rPr>
              <a:t>Act 30 of 2020</a:t>
            </a:r>
            <a:r>
              <a:rPr lang="en-US" sz="1800">
                <a:solidFill>
                  <a:schemeClr val="tx1"/>
                </a:solidFill>
                <a:latin typeface="Arial"/>
                <a:ea typeface="Montserrat"/>
                <a:cs typeface="Montserrat"/>
                <a:sym typeface="Montserrat"/>
              </a:rPr>
              <a:t>,  and </a:t>
            </a:r>
            <a:r>
              <a:rPr lang="en-US" sz="1800" u="sng">
                <a:solidFill>
                  <a:schemeClr val="tx1"/>
                </a:solidFill>
                <a:latin typeface="Arial"/>
                <a:ea typeface="Montserrat"/>
                <a:cs typeface="Montserrat"/>
                <a:sym typeface="Montserrat"/>
                <a:hlinkClick r:id="rId7">
                  <a:extLst>
                    <a:ext uri="{A12FA001-AC4F-418D-AE19-62706E023703}">
                      <ahyp:hlinkClr xmlns:ahyp="http://schemas.microsoft.com/office/drawing/2018/hyperlinkcolor" val="tx"/>
                    </a:ext>
                  </a:extLst>
                </a:hlinkClick>
              </a:rPr>
              <a:t>Act 55 of 2022</a:t>
            </a:r>
            <a:r>
              <a:rPr lang="en-US" sz="1800">
                <a:solidFill>
                  <a:schemeClr val="tx1"/>
                </a:solidFill>
                <a:latin typeface="Arial"/>
                <a:ea typeface="Montserrat"/>
                <a:cs typeface="Montserrat"/>
                <a:sym typeface="Montserrat"/>
              </a:rPr>
              <a:t> created additional responsibilities for the SSSC. Some of these responsibilities include:  </a:t>
            </a:r>
            <a:endParaRPr lang="en-US" sz="1800">
              <a:solidFill>
                <a:schemeClr val="tx1"/>
              </a:solidFill>
              <a:latin typeface="Arial"/>
              <a:ea typeface="Montserrat"/>
              <a:cs typeface="Montserrat"/>
            </a:endParaRPr>
          </a:p>
          <a:p>
            <a:pPr marL="0" lvl="0" indent="0" algn="l" rtl="0">
              <a:lnSpc>
                <a:spcPct val="115000"/>
              </a:lnSpc>
              <a:spcBef>
                <a:spcPts val="0"/>
              </a:spcBef>
              <a:spcAft>
                <a:spcPts val="0"/>
              </a:spcAft>
              <a:buClr>
                <a:schemeClr val="dk1"/>
              </a:buClr>
              <a:buSzPct val="27627"/>
              <a:buFont typeface="Arial"/>
              <a:buNone/>
            </a:pPr>
            <a:endParaRPr lang="en-US" sz="1800">
              <a:solidFill>
                <a:schemeClr val="tx1"/>
              </a:solidFill>
              <a:latin typeface="Arial"/>
              <a:ea typeface="Montserrat"/>
              <a:cs typeface="Montserrat"/>
            </a:endParaRPr>
          </a:p>
          <a:p>
            <a:pPr indent="-329565">
              <a:lnSpc>
                <a:spcPct val="160000"/>
              </a:lnSpc>
              <a:spcBef>
                <a:spcPts val="0"/>
              </a:spcBef>
              <a:buClr>
                <a:srgbClr val="464646"/>
              </a:buClr>
              <a:buSzPct val="100000"/>
              <a:buFont typeface="Montserrat"/>
              <a:buChar char="●"/>
            </a:pPr>
            <a:r>
              <a:rPr lang="en-US" sz="1800">
                <a:solidFill>
                  <a:schemeClr val="tx1"/>
                </a:solidFill>
                <a:latin typeface="Arial"/>
                <a:ea typeface="Montserrat"/>
                <a:cs typeface="Montserrat"/>
                <a:sym typeface="Montserrat"/>
              </a:rPr>
              <a:t>The development of a model </a:t>
            </a:r>
            <a:r>
              <a:rPr lang="en-US" sz="1800" u="sng">
                <a:solidFill>
                  <a:schemeClr val="tx1"/>
                </a:solidFill>
                <a:highlight>
                  <a:srgbClr val="FFFF00"/>
                </a:highlight>
                <a:latin typeface="Arial"/>
                <a:ea typeface="Montserrat"/>
                <a:cs typeface="Montserrat"/>
                <a:sym typeface="Montserrat"/>
              </a:rPr>
              <a:t>trauma-informed approach</a:t>
            </a:r>
            <a:r>
              <a:rPr lang="en-US" sz="1800">
                <a:solidFill>
                  <a:schemeClr val="tx1"/>
                </a:solidFill>
                <a:latin typeface="Arial"/>
                <a:ea typeface="Montserrat"/>
                <a:cs typeface="Montserrat"/>
                <a:sym typeface="Montserrat"/>
              </a:rPr>
              <a:t> plan. </a:t>
            </a:r>
            <a:endParaRPr lang="en-US" sz="1800">
              <a:solidFill>
                <a:schemeClr val="tx1"/>
              </a:solidFill>
              <a:latin typeface="Arial"/>
              <a:ea typeface="Montserrat"/>
              <a:cs typeface="Montserrat"/>
            </a:endParaRPr>
          </a:p>
          <a:p>
            <a:pPr indent="-329565">
              <a:lnSpc>
                <a:spcPct val="160000"/>
              </a:lnSpc>
              <a:spcBef>
                <a:spcPts val="0"/>
              </a:spcBef>
              <a:buClr>
                <a:srgbClr val="464646"/>
              </a:buClr>
              <a:buSzPct val="100000"/>
              <a:buFont typeface="Montserrat"/>
              <a:buChar char="●"/>
            </a:pPr>
            <a:r>
              <a:rPr lang="en-US" sz="1800">
                <a:solidFill>
                  <a:schemeClr val="tx1"/>
                </a:solidFill>
                <a:latin typeface="Arial"/>
                <a:ea typeface="Montserrat"/>
                <a:cs typeface="Montserrat"/>
                <a:sym typeface="Montserrat"/>
              </a:rPr>
              <a:t>The development of model trainings for threat assessment teams.  </a:t>
            </a:r>
            <a:endParaRPr lang="en-US" sz="1800">
              <a:solidFill>
                <a:schemeClr val="tx1"/>
              </a:solidFill>
              <a:latin typeface="Arial"/>
              <a:ea typeface="Montserrat"/>
              <a:cs typeface="Montserrat"/>
            </a:endParaRPr>
          </a:p>
          <a:p>
            <a:pPr indent="-329565">
              <a:lnSpc>
                <a:spcPct val="160000"/>
              </a:lnSpc>
              <a:spcBef>
                <a:spcPts val="0"/>
              </a:spcBef>
              <a:buClr>
                <a:srgbClr val="464646"/>
              </a:buClr>
              <a:buSzPct val="100000"/>
              <a:buFont typeface="Montserrat"/>
              <a:buChar char="●"/>
            </a:pPr>
            <a:r>
              <a:rPr lang="en-US" sz="1800">
                <a:solidFill>
                  <a:schemeClr val="tx1"/>
                </a:solidFill>
                <a:latin typeface="Arial"/>
                <a:ea typeface="Montserrat"/>
                <a:cs typeface="Montserrat"/>
                <a:sym typeface="Montserrat"/>
              </a:rPr>
              <a:t>The development of training requirements for school resource officers (SROs), school police officers (SPOs) and school security guards. </a:t>
            </a:r>
            <a:endParaRPr lang="en-US" sz="1800">
              <a:solidFill>
                <a:schemeClr val="tx1"/>
              </a:solidFill>
              <a:latin typeface="Arial"/>
              <a:ea typeface="Montserrat"/>
              <a:cs typeface="Montserrat"/>
            </a:endParaRPr>
          </a:p>
          <a:p>
            <a:pPr indent="-329565">
              <a:lnSpc>
                <a:spcPct val="160000"/>
              </a:lnSpc>
              <a:spcBef>
                <a:spcPts val="0"/>
              </a:spcBef>
              <a:buClr>
                <a:srgbClr val="464646"/>
              </a:buClr>
              <a:buSzPct val="100000"/>
              <a:buFont typeface="Montserrat"/>
              <a:buChar char="●"/>
            </a:pPr>
            <a:r>
              <a:rPr lang="en-US" sz="1800">
                <a:solidFill>
                  <a:schemeClr val="tx1"/>
                </a:solidFill>
                <a:highlight>
                  <a:srgbClr val="FFFF00"/>
                </a:highlight>
                <a:latin typeface="Arial"/>
                <a:ea typeface="Montserrat"/>
                <a:cs typeface="Montserrat"/>
                <a:sym typeface="Montserrat"/>
              </a:rPr>
              <a:t>The development of </a:t>
            </a:r>
            <a:r>
              <a:rPr lang="en-US" sz="1800">
                <a:solidFill>
                  <a:schemeClr val="tx1"/>
                </a:solidFill>
                <a:highlight>
                  <a:srgbClr val="FFFF00"/>
                </a:highlight>
                <a:latin typeface="Arial"/>
                <a:ea typeface="Montserrat"/>
                <a:cs typeface="Montserrat"/>
                <a:sym typeface="Montserrat"/>
                <a:hlinkClick r:id="rId8">
                  <a:extLst>
                    <a:ext uri="{A12FA001-AC4F-418D-AE19-62706E023703}">
                      <ahyp:hlinkClr xmlns:ahyp="http://schemas.microsoft.com/office/drawing/2018/hyperlinkcolor" val="tx"/>
                    </a:ext>
                  </a:extLst>
                </a:hlinkClick>
              </a:rPr>
              <a:t>school safety and security training standards</a:t>
            </a:r>
            <a:r>
              <a:rPr lang="en-US" sz="1800">
                <a:solidFill>
                  <a:schemeClr val="tx1"/>
                </a:solidFill>
                <a:highlight>
                  <a:srgbClr val="FFFF00"/>
                </a:highlight>
                <a:latin typeface="Arial"/>
                <a:ea typeface="Montserrat"/>
                <a:cs typeface="Montserrat"/>
                <a:sym typeface="Montserrat"/>
              </a:rPr>
              <a:t> for school employees and School Safety and Security Coordinators. </a:t>
            </a:r>
            <a:endParaRPr lang="en-US" sz="1800">
              <a:solidFill>
                <a:schemeClr val="tx1"/>
              </a:solidFill>
              <a:highlight>
                <a:srgbClr val="FFFF00"/>
              </a:highlight>
              <a:latin typeface="Montserrat"/>
              <a:ea typeface="Montserrat"/>
              <a:cs typeface="Montserrat"/>
            </a:endParaRPr>
          </a:p>
          <a:p>
            <a:pPr marL="0" lvl="1" indent="0" algn="l" rtl="0">
              <a:lnSpc>
                <a:spcPct val="90000"/>
              </a:lnSpc>
              <a:spcBef>
                <a:spcPts val="1200"/>
              </a:spcBef>
              <a:spcAft>
                <a:spcPts val="0"/>
              </a:spcAft>
              <a:buClr>
                <a:schemeClr val="dk1"/>
              </a:buClr>
              <a:buSzPct val="84210"/>
              <a:buNone/>
            </a:pPr>
            <a:endParaRPr sz="2850">
              <a:solidFill>
                <a:srgbClr val="464646"/>
              </a:solidFill>
              <a:highlight>
                <a:srgbClr val="FAFAFA"/>
              </a:highlight>
              <a:latin typeface="Montserrat"/>
              <a:ea typeface="Montserrat"/>
              <a:cs typeface="Montserrat"/>
              <a:sym typeface="Montserrat"/>
            </a:endParaRPr>
          </a:p>
          <a:p>
            <a:pPr marL="685800" lvl="1" indent="-76200" algn="l" rtl="0">
              <a:lnSpc>
                <a:spcPct val="90000"/>
              </a:lnSpc>
              <a:spcBef>
                <a:spcPts val="500"/>
              </a:spcBef>
              <a:spcAft>
                <a:spcPts val="0"/>
              </a:spcAft>
              <a:buClr>
                <a:schemeClr val="dk1"/>
              </a:buClr>
              <a:buSzPct val="84210"/>
              <a:buNone/>
            </a:pPr>
            <a:endParaRPr sz="2850">
              <a:solidFill>
                <a:srgbClr val="464646"/>
              </a:solidFill>
              <a:highlight>
                <a:srgbClr val="FAFAFA"/>
              </a:highlight>
              <a:latin typeface="Montserrat"/>
              <a:ea typeface="Montserrat"/>
              <a:cs typeface="Montserrat"/>
              <a:sym typeface="Montserrat"/>
            </a:endParaRPr>
          </a:p>
          <a:p>
            <a:pPr marL="0" lvl="0" indent="0" algn="l" rtl="0">
              <a:lnSpc>
                <a:spcPct val="115000"/>
              </a:lnSpc>
              <a:spcBef>
                <a:spcPts val="0"/>
              </a:spcBef>
              <a:spcAft>
                <a:spcPts val="0"/>
              </a:spcAft>
              <a:buClr>
                <a:schemeClr val="dk1"/>
              </a:buClr>
              <a:buSzPct val="38596"/>
              <a:buFont typeface="Arial"/>
              <a:buNone/>
            </a:pPr>
            <a:endParaRPr sz="2850">
              <a:solidFill>
                <a:srgbClr val="464646"/>
              </a:solidFill>
              <a:highlight>
                <a:srgbClr val="FAFAFA"/>
              </a:highlight>
              <a:latin typeface="Montserrat"/>
              <a:ea typeface="Montserrat"/>
              <a:cs typeface="Montserrat"/>
              <a:sym typeface="Montserrat"/>
            </a:endParaRPr>
          </a:p>
          <a:p>
            <a:pPr marL="685800" lvl="1" indent="-76200" algn="l" rtl="0">
              <a:lnSpc>
                <a:spcPct val="90000"/>
              </a:lnSpc>
              <a:spcBef>
                <a:spcPts val="1600"/>
              </a:spcBef>
              <a:spcAft>
                <a:spcPts val="0"/>
              </a:spcAft>
              <a:buClr>
                <a:schemeClr val="dk1"/>
              </a:buClr>
              <a:buSzPct val="100000"/>
              <a:buNone/>
            </a:pPr>
            <a:endParaRPr/>
          </a:p>
        </p:txBody>
      </p:sp>
      <p:pic>
        <p:nvPicPr>
          <p:cNvPr id="139" name="Google Shape;139;p5" descr="Image result for pa commission on crime and delinquency logo"/>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513195" y="6379042"/>
            <a:ext cx="1629840" cy="48164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47"/>
          <p:cNvSpPr txBox="1">
            <a:spLocks noGrp="1"/>
          </p:cNvSpPr>
          <p:nvPr>
            <p:ph type="title"/>
          </p:nvPr>
        </p:nvSpPr>
        <p:spPr>
          <a:xfrm>
            <a:off x="2115" y="-3987"/>
            <a:ext cx="12190482" cy="1264926"/>
          </a:xfrm>
          <a:prstGeom prst="rect">
            <a:avLst/>
          </a:prstGeom>
          <a:solidFill>
            <a:schemeClr val="tx1"/>
          </a:solidFill>
        </p:spPr>
        <p:txBody>
          <a:bodyPr spcFirstLastPara="1" wrap="square" lIns="91425" tIns="45700" rIns="91425" bIns="45700" anchor="ctr" anchorCtr="0">
            <a:noAutofit/>
          </a:bodyPr>
          <a:lstStyle/>
          <a:p>
            <a:pPr algn="ctr">
              <a:buSzPct val="100000"/>
            </a:pPr>
            <a:r>
              <a:rPr lang="en-US" sz="3200" b="1">
                <a:solidFill>
                  <a:schemeClr val="bg1"/>
                </a:solidFill>
                <a:latin typeface="Arial"/>
              </a:rPr>
              <a:t>UNDERSTANDING BEHAVIOR: WHEN TO BE CONCERNED </a:t>
            </a:r>
            <a:endParaRPr lang="en-US" sz="3200">
              <a:solidFill>
                <a:schemeClr val="bg1"/>
              </a:solidFill>
              <a:latin typeface="Arial"/>
            </a:endParaRPr>
          </a:p>
        </p:txBody>
      </p:sp>
      <p:sp>
        <p:nvSpPr>
          <p:cNvPr id="628" name="Google Shape;628;p47"/>
          <p:cNvSpPr txBox="1">
            <a:spLocks noGrp="1"/>
          </p:cNvSpPr>
          <p:nvPr>
            <p:ph type="body" idx="1"/>
          </p:nvPr>
        </p:nvSpPr>
        <p:spPr>
          <a:xfrm>
            <a:off x="2098062" y="1546793"/>
            <a:ext cx="8851547" cy="4620437"/>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None/>
            </a:pPr>
            <a:r>
              <a:rPr lang="en-US" b="1">
                <a:solidFill>
                  <a:schemeClr val="tx1"/>
                </a:solidFill>
                <a:highlight>
                  <a:srgbClr val="FFFF00"/>
                </a:highlight>
                <a:latin typeface="Arial"/>
              </a:rPr>
              <a:t>BIG IDEA</a:t>
            </a:r>
            <a:r>
              <a:rPr lang="en-US" b="1">
                <a:solidFill>
                  <a:schemeClr val="tx1"/>
                </a:solidFill>
                <a:latin typeface="Arial"/>
              </a:rPr>
              <a:t>: Pay attention when things </a:t>
            </a:r>
            <a:r>
              <a:rPr lang="en-US" b="1" u="sng">
                <a:solidFill>
                  <a:schemeClr val="tx1"/>
                </a:solidFill>
                <a:highlight>
                  <a:srgbClr val="FFFF00"/>
                </a:highlight>
                <a:latin typeface="Arial"/>
              </a:rPr>
              <a:t>change</a:t>
            </a:r>
            <a:r>
              <a:rPr lang="en-US" b="1">
                <a:solidFill>
                  <a:schemeClr val="tx1"/>
                </a:solidFill>
                <a:latin typeface="Arial"/>
              </a:rPr>
              <a:t>.</a:t>
            </a:r>
          </a:p>
          <a:p>
            <a:pPr marL="0" lvl="0" indent="0" rtl="0">
              <a:spcBef>
                <a:spcPts val="0"/>
              </a:spcBef>
              <a:spcAft>
                <a:spcPts val="0"/>
              </a:spcAft>
              <a:buClr>
                <a:schemeClr val="dk1"/>
              </a:buClr>
              <a:buSzPts val="1100"/>
              <a:buNone/>
            </a:pPr>
            <a:endParaRPr lang="en-US" sz="2200" b="1">
              <a:solidFill>
                <a:schemeClr val="tx1"/>
              </a:solidFill>
              <a:latin typeface="Arial"/>
            </a:endParaRPr>
          </a:p>
          <a:p>
            <a:pPr marL="0" indent="0">
              <a:spcBef>
                <a:spcPts val="0"/>
              </a:spcBef>
              <a:buSzPts val="605"/>
              <a:buNone/>
            </a:pPr>
            <a:r>
              <a:rPr lang="en-US" sz="2400">
                <a:solidFill>
                  <a:schemeClr val="tx1"/>
                </a:solidFill>
                <a:highlight>
                  <a:srgbClr val="FFFFFF"/>
                </a:highlight>
                <a:latin typeface="Arial"/>
              </a:rPr>
              <a:t>Childhood and adolescence are </a:t>
            </a:r>
            <a:r>
              <a:rPr lang="en-US" sz="2400" b="1" u="sng">
                <a:solidFill>
                  <a:schemeClr val="tx1"/>
                </a:solidFill>
                <a:highlight>
                  <a:srgbClr val="FFFFFF"/>
                </a:highlight>
                <a:latin typeface="Arial"/>
              </a:rPr>
              <a:t>critical periods</a:t>
            </a:r>
            <a:r>
              <a:rPr lang="en-US" sz="2400">
                <a:solidFill>
                  <a:schemeClr val="tx1"/>
                </a:solidFill>
                <a:highlight>
                  <a:srgbClr val="FFFFFF"/>
                </a:highlight>
                <a:latin typeface="Arial"/>
              </a:rPr>
              <a:t> for growth.</a:t>
            </a:r>
          </a:p>
          <a:p>
            <a:pPr marL="0" indent="0">
              <a:spcBef>
                <a:spcPts val="0"/>
              </a:spcBef>
              <a:buSzPts val="605"/>
              <a:buNone/>
            </a:pPr>
            <a:endParaRPr lang="en-US" sz="2400">
              <a:solidFill>
                <a:schemeClr val="tx1"/>
              </a:solidFill>
              <a:highlight>
                <a:srgbClr val="FFFFFF"/>
              </a:highlight>
              <a:latin typeface="Arial"/>
            </a:endParaRPr>
          </a:p>
          <a:p>
            <a:pPr marL="0" indent="0">
              <a:spcBef>
                <a:spcPts val="0"/>
              </a:spcBef>
              <a:buSzPts val="605"/>
              <a:buNone/>
            </a:pPr>
            <a:r>
              <a:rPr lang="en-US" sz="2400">
                <a:solidFill>
                  <a:schemeClr val="tx1"/>
                </a:solidFill>
                <a:highlight>
                  <a:srgbClr val="FFFFFF"/>
                </a:highlight>
                <a:latin typeface="Arial"/>
              </a:rPr>
              <a:t>A change in a young person's behavior should alert adults and increase our awareness. </a:t>
            </a:r>
            <a:r>
              <a:rPr lang="en-US" sz="2400" b="1">
                <a:solidFill>
                  <a:schemeClr val="tx1"/>
                </a:solidFill>
                <a:highlight>
                  <a:srgbClr val="FFFF00"/>
                </a:highlight>
                <a:latin typeface="Arial"/>
              </a:rPr>
              <a:t>It is our job to notice and respond</a:t>
            </a:r>
            <a:r>
              <a:rPr lang="en-US" sz="2400" b="1">
                <a:solidFill>
                  <a:schemeClr val="tx1"/>
                </a:solidFill>
                <a:highlight>
                  <a:srgbClr val="FFFFFF"/>
                </a:highlight>
                <a:latin typeface="Arial"/>
              </a:rPr>
              <a:t>.</a:t>
            </a:r>
          </a:p>
          <a:p>
            <a:pPr marL="0" indent="0">
              <a:spcBef>
                <a:spcPts val="0"/>
              </a:spcBef>
              <a:buSzPts val="605"/>
              <a:buNone/>
            </a:pPr>
            <a:endParaRPr lang="en-US" sz="2400" b="1">
              <a:solidFill>
                <a:schemeClr val="tx1"/>
              </a:solidFill>
              <a:highlight>
                <a:srgbClr val="FFFFFF"/>
              </a:highlight>
              <a:latin typeface="Arial"/>
            </a:endParaRPr>
          </a:p>
          <a:p>
            <a:pPr marL="0" indent="0">
              <a:spcBef>
                <a:spcPts val="0"/>
              </a:spcBef>
              <a:buSzPts val="605"/>
              <a:buNone/>
            </a:pPr>
            <a:r>
              <a:rPr lang="en-US" sz="2400">
                <a:solidFill>
                  <a:schemeClr val="tx1"/>
                </a:solidFill>
                <a:highlight>
                  <a:srgbClr val="FFFFFF"/>
                </a:highlight>
                <a:latin typeface="Arial"/>
              </a:rPr>
              <a:t> Pay attention to:</a:t>
            </a:r>
          </a:p>
          <a:p>
            <a:pPr marL="0" lvl="0" indent="0" rtl="0">
              <a:spcBef>
                <a:spcPts val="0"/>
              </a:spcBef>
              <a:spcAft>
                <a:spcPts val="0"/>
              </a:spcAft>
              <a:buClr>
                <a:schemeClr val="dk1"/>
              </a:buClr>
              <a:buSzPts val="605"/>
              <a:buNone/>
            </a:pPr>
            <a:endParaRPr lang="en-US" sz="2400">
              <a:solidFill>
                <a:schemeClr val="tx1"/>
              </a:solidFill>
              <a:highlight>
                <a:srgbClr val="FFFFFF"/>
              </a:highlight>
              <a:latin typeface="Arial"/>
            </a:endParaRPr>
          </a:p>
          <a:p>
            <a:pPr marL="445770">
              <a:spcBef>
                <a:spcPts val="0"/>
              </a:spcBef>
              <a:buSzPts val="1984"/>
            </a:pPr>
            <a:r>
              <a:rPr lang="en-US" sz="2400" b="1" u="sng">
                <a:solidFill>
                  <a:schemeClr val="tx1"/>
                </a:solidFill>
                <a:highlight>
                  <a:srgbClr val="FFFFFF"/>
                </a:highlight>
                <a:latin typeface="Arial"/>
              </a:rPr>
              <a:t>Frequency</a:t>
            </a:r>
            <a:endParaRPr lang="en-US" sz="2400">
              <a:solidFill>
                <a:schemeClr val="tx1"/>
              </a:solidFill>
              <a:highlight>
                <a:srgbClr val="FFFFFF"/>
              </a:highlight>
              <a:latin typeface="Arial"/>
            </a:endParaRPr>
          </a:p>
          <a:p>
            <a:pPr marL="445770">
              <a:spcBef>
                <a:spcPts val="0"/>
              </a:spcBef>
              <a:buSzPts val="1984"/>
            </a:pPr>
            <a:r>
              <a:rPr lang="en-US" sz="2400" b="1" u="sng">
                <a:solidFill>
                  <a:schemeClr val="tx1"/>
                </a:solidFill>
                <a:highlight>
                  <a:srgbClr val="FFFFFF"/>
                </a:highlight>
                <a:latin typeface="Arial"/>
              </a:rPr>
              <a:t>Duration </a:t>
            </a:r>
            <a:endParaRPr lang="en-US" sz="2400">
              <a:solidFill>
                <a:schemeClr val="tx1"/>
              </a:solidFill>
              <a:highlight>
                <a:srgbClr val="FFFFFF"/>
              </a:highlight>
              <a:latin typeface="Arial"/>
            </a:endParaRPr>
          </a:p>
          <a:p>
            <a:pPr marL="445770">
              <a:spcBef>
                <a:spcPts val="0"/>
              </a:spcBef>
              <a:buSzPts val="1984"/>
            </a:pPr>
            <a:r>
              <a:rPr lang="en-US" sz="2400" b="1" u="sng">
                <a:solidFill>
                  <a:schemeClr val="tx1"/>
                </a:solidFill>
                <a:highlight>
                  <a:srgbClr val="FFFFFF"/>
                </a:highlight>
                <a:latin typeface="Arial"/>
              </a:rPr>
              <a:t>Intensity</a:t>
            </a:r>
            <a:endParaRPr lang="en-US" sz="2400">
              <a:solidFill>
                <a:schemeClr val="tx1"/>
              </a:solidFill>
              <a:highlight>
                <a:srgbClr val="FFFFFF"/>
              </a:highlight>
              <a:latin typeface="Arial"/>
            </a:endParaRPr>
          </a:p>
          <a:p>
            <a:pPr marL="445770">
              <a:spcBef>
                <a:spcPts val="0"/>
              </a:spcBef>
              <a:buSzPts val="1984"/>
            </a:pPr>
            <a:r>
              <a:rPr lang="en-US" sz="2400" b="1" u="sng">
                <a:solidFill>
                  <a:schemeClr val="tx1"/>
                </a:solidFill>
                <a:highlight>
                  <a:srgbClr val="FFFFFF"/>
                </a:highlight>
                <a:latin typeface="Arial"/>
              </a:rPr>
              <a:t>Impact</a:t>
            </a:r>
            <a:endParaRPr lang="en-US" sz="2400">
              <a:solidFill>
                <a:schemeClr val="tx1"/>
              </a:solidFill>
              <a:latin typeface="Arial"/>
            </a:endParaRPr>
          </a:p>
        </p:txBody>
      </p:sp>
      <p:pic>
        <p:nvPicPr>
          <p:cNvPr id="4" name="Google Shape;358;g2ac08e1b665_0_0" descr="Image result for pa commission on crime and delinquency logo">
            <a:extLst>
              <a:ext uri="{FF2B5EF4-FFF2-40B4-BE49-F238E27FC236}">
                <a16:creationId xmlns:a16="http://schemas.microsoft.com/office/drawing/2014/main" id="{53680F6F-A86F-63A4-694F-8BCE730EDEE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613F-8432-4B2C-6127-244668A6193F}"/>
              </a:ext>
            </a:extLst>
          </p:cNvPr>
          <p:cNvSpPr>
            <a:spLocks noGrp="1"/>
          </p:cNvSpPr>
          <p:nvPr>
            <p:ph type="title"/>
          </p:nvPr>
        </p:nvSpPr>
        <p:spPr>
          <a:xfrm>
            <a:off x="1236" y="-566"/>
            <a:ext cx="12201174" cy="948655"/>
          </a:xfrm>
          <a:solidFill>
            <a:schemeClr val="tx1"/>
          </a:solidFill>
        </p:spPr>
        <p:txBody>
          <a:bodyPr>
            <a:normAutofit fontScale="90000"/>
          </a:bodyPr>
          <a:lstStyle/>
          <a:p>
            <a:pPr algn="ctr"/>
            <a:r>
              <a:rPr lang="en-US" sz="3600" b="1">
                <a:solidFill>
                  <a:schemeClr val="bg1"/>
                </a:solidFill>
                <a:latin typeface="Arial"/>
              </a:rPr>
              <a:t>UNDERSTANDING BEHAVIOR &amp; EARLY WARNING SIGNS</a:t>
            </a:r>
            <a:endParaRPr lang="en-US" sz="3600">
              <a:solidFill>
                <a:schemeClr val="bg1"/>
              </a:solidFill>
              <a:latin typeface="Arial"/>
            </a:endParaRPr>
          </a:p>
        </p:txBody>
      </p:sp>
      <p:sp>
        <p:nvSpPr>
          <p:cNvPr id="4" name="Text Placeholder 3">
            <a:extLst>
              <a:ext uri="{FF2B5EF4-FFF2-40B4-BE49-F238E27FC236}">
                <a16:creationId xmlns:a16="http://schemas.microsoft.com/office/drawing/2014/main" id="{53166A7C-0C2C-A133-C668-9401F4AADE76}"/>
              </a:ext>
            </a:extLst>
          </p:cNvPr>
          <p:cNvSpPr>
            <a:spLocks noGrp="1"/>
          </p:cNvSpPr>
          <p:nvPr>
            <p:ph type="body" idx="2"/>
          </p:nvPr>
        </p:nvSpPr>
        <p:spPr>
          <a:xfrm>
            <a:off x="1647468" y="2565540"/>
            <a:ext cx="8893810" cy="2820618"/>
          </a:xfrm>
        </p:spPr>
        <p:txBody>
          <a:bodyPr spcFirstLastPara="1" wrap="square" lIns="91425" tIns="45700" rIns="91425" bIns="45700" anchor="t" anchorCtr="0">
            <a:noAutofit/>
          </a:bodyPr>
          <a:lstStyle/>
          <a:p>
            <a:r>
              <a:rPr lang="en-US" sz="2000">
                <a:latin typeface="Arial"/>
              </a:rPr>
              <a:t>Mood </a:t>
            </a:r>
          </a:p>
          <a:p>
            <a:r>
              <a:rPr lang="en-US" sz="2000">
                <a:latin typeface="Arial"/>
              </a:rPr>
              <a:t>Academic performance</a:t>
            </a:r>
          </a:p>
          <a:p>
            <a:r>
              <a:rPr lang="en-US" sz="2000">
                <a:latin typeface="Arial"/>
              </a:rPr>
              <a:t>Appetite, weight loss/gain</a:t>
            </a:r>
          </a:p>
          <a:p>
            <a:r>
              <a:rPr lang="en-US" sz="2000">
                <a:latin typeface="Arial"/>
              </a:rPr>
              <a:t>Sleep, too much/not enough</a:t>
            </a:r>
          </a:p>
          <a:p>
            <a:r>
              <a:rPr lang="en-US" sz="2000">
                <a:latin typeface="Arial"/>
                <a:cs typeface="Arial"/>
              </a:rPr>
              <a:t>Social connection -  isolation, withdrawal</a:t>
            </a:r>
          </a:p>
          <a:p>
            <a:r>
              <a:rPr lang="en-US" sz="2000">
                <a:latin typeface="Arial"/>
                <a:cs typeface="Arial"/>
              </a:rPr>
              <a:t>Health -  somatic complaints</a:t>
            </a:r>
          </a:p>
          <a:p>
            <a:r>
              <a:rPr lang="en-US" sz="2000">
                <a:latin typeface="Arial"/>
                <a:cs typeface="Arial"/>
              </a:rPr>
              <a:t>Activities - loss of interest in activities they once found pleasurable</a:t>
            </a:r>
          </a:p>
          <a:p>
            <a:endParaRPr lang="en-US" sz="1800">
              <a:latin typeface="Arial"/>
            </a:endParaRPr>
          </a:p>
          <a:p>
            <a:endParaRPr lang="en-US" sz="2000">
              <a:latin typeface="Arial"/>
            </a:endParaRPr>
          </a:p>
          <a:p>
            <a:endParaRPr lang="en-US"/>
          </a:p>
        </p:txBody>
      </p:sp>
      <p:sp>
        <p:nvSpPr>
          <p:cNvPr id="8" name="TextBox 7">
            <a:extLst>
              <a:ext uri="{FF2B5EF4-FFF2-40B4-BE49-F238E27FC236}">
                <a16:creationId xmlns:a16="http://schemas.microsoft.com/office/drawing/2014/main" id="{0D5C74AC-FC5A-AD7F-8DF6-8495B1E9818B}"/>
              </a:ext>
            </a:extLst>
          </p:cNvPr>
          <p:cNvSpPr txBox="1"/>
          <p:nvPr/>
        </p:nvSpPr>
        <p:spPr>
          <a:xfrm rot="10800000" flipV="1">
            <a:off x="1648529" y="1140737"/>
            <a:ext cx="828820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highlight>
                  <a:srgbClr val="FFFF00"/>
                </a:highlight>
              </a:rPr>
              <a:t>BIG IDEA</a:t>
            </a:r>
            <a:r>
              <a:rPr lang="en-US" sz="2800" b="1"/>
              <a:t>: Early </a:t>
            </a:r>
            <a:r>
              <a:rPr lang="en-US" sz="2800" b="1">
                <a:highlight>
                  <a:srgbClr val="FFFF00"/>
                </a:highlight>
              </a:rPr>
              <a:t>warning signs,</a:t>
            </a:r>
            <a:r>
              <a:rPr lang="en-US" sz="2800" b="1"/>
              <a:t> or "red flags," for emotional distress are indicators that can lead to mental health challenges.</a:t>
            </a:r>
            <a:endParaRPr lang="en-US" sz="2800"/>
          </a:p>
        </p:txBody>
      </p:sp>
      <p:sp>
        <p:nvSpPr>
          <p:cNvPr id="9" name="TextBox 8">
            <a:extLst>
              <a:ext uri="{FF2B5EF4-FFF2-40B4-BE49-F238E27FC236}">
                <a16:creationId xmlns:a16="http://schemas.microsoft.com/office/drawing/2014/main" id="{4DEBE158-9F70-CEF9-F6B0-5B20DD7CE843}"/>
              </a:ext>
            </a:extLst>
          </p:cNvPr>
          <p:cNvSpPr txBox="1"/>
          <p:nvPr/>
        </p:nvSpPr>
        <p:spPr>
          <a:xfrm>
            <a:off x="1738163" y="5488509"/>
            <a:ext cx="8102820" cy="1200329"/>
          </a:xfrm>
          <a:prstGeom prst="rect">
            <a:avLst/>
          </a:prstGeom>
          <a:solidFill>
            <a:schemeClr val="bg2">
              <a:lumMod val="20000"/>
              <a:lumOff val="80000"/>
            </a:schemeClr>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t>As an </a:t>
            </a:r>
            <a:r>
              <a:rPr lang="en-US" sz="1800" b="1"/>
              <a:t>SSSC, if you notice early warning signs or have concerns about a young person's mental health, reach out to your colleagues in the school who are directly involved in supporting mental health.  Refer to the Student Assistant Program (SAP) Team.</a:t>
            </a:r>
            <a:endParaRPr lang="en-US" sz="1800"/>
          </a:p>
        </p:txBody>
      </p:sp>
      <p:pic>
        <p:nvPicPr>
          <p:cNvPr id="3" name="Google Shape;358;g2ac08e1b665_0_0" descr="Image result for pa commission on crime and delinquency logo">
            <a:extLst>
              <a:ext uri="{FF2B5EF4-FFF2-40B4-BE49-F238E27FC236}">
                <a16:creationId xmlns:a16="http://schemas.microsoft.com/office/drawing/2014/main" id="{A01D83AD-B790-AB82-AFBD-30C2AC55A05D}"/>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7818787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0">
          <a:extLst>
            <a:ext uri="{FF2B5EF4-FFF2-40B4-BE49-F238E27FC236}">
              <a16:creationId xmlns:a16="http://schemas.microsoft.com/office/drawing/2014/main" id="{D00A48B5-DDAE-88B1-FEFF-322A06F21F2E}"/>
            </a:ext>
          </a:extLst>
        </p:cNvPr>
        <p:cNvGrpSpPr/>
        <p:nvPr/>
      </p:nvGrpSpPr>
      <p:grpSpPr>
        <a:xfrm>
          <a:off x="0" y="0"/>
          <a:ext cx="0" cy="0"/>
          <a:chOff x="0" y="0"/>
          <a:chExt cx="0" cy="0"/>
        </a:xfrm>
      </p:grpSpPr>
      <p:sp useBgFill="1">
        <p:nvSpPr>
          <p:cNvPr id="648" name="Rectangle 64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Google Shape;641;p48">
            <a:extLst>
              <a:ext uri="{FF2B5EF4-FFF2-40B4-BE49-F238E27FC236}">
                <a16:creationId xmlns:a16="http://schemas.microsoft.com/office/drawing/2014/main" id="{C0E2C548-B1B7-640C-00B3-D995932843BC}"/>
              </a:ext>
            </a:extLst>
          </p:cNvPr>
          <p:cNvSpPr txBox="1">
            <a:spLocks noGrp="1"/>
          </p:cNvSpPr>
          <p:nvPr>
            <p:ph type="title"/>
          </p:nvPr>
        </p:nvSpPr>
        <p:spPr>
          <a:xfrm>
            <a:off x="841248" y="935501"/>
            <a:ext cx="3600860" cy="5044675"/>
          </a:xfrm>
          <a:prstGeom prst="rect">
            <a:avLst/>
          </a:prstGeom>
          <a:solidFill>
            <a:schemeClr val="tx1"/>
          </a:solidFill>
        </p:spPr>
        <p:txBody>
          <a:bodyPr spcFirstLastPara="1" lIns="91425" tIns="45700" rIns="91425" bIns="45700" anchorCtr="0">
            <a:normAutofit/>
          </a:bodyPr>
          <a:lstStyle/>
          <a:p>
            <a:pPr marL="0" lvl="0" indent="0" algn="ctr" rtl="0">
              <a:spcBef>
                <a:spcPts val="0"/>
              </a:spcBef>
              <a:spcAft>
                <a:spcPts val="0"/>
              </a:spcAft>
              <a:buClr>
                <a:schemeClr val="dk1"/>
              </a:buClr>
              <a:buSzPts val="4400"/>
              <a:buFont typeface="Calibri"/>
              <a:buNone/>
            </a:pPr>
            <a:r>
              <a:rPr lang="en-US" sz="3600" b="1">
                <a:solidFill>
                  <a:schemeClr val="bg1"/>
                </a:solidFill>
                <a:latin typeface="Arial"/>
              </a:rPr>
              <a:t>TRAUMA REACTIONS: FIGHT-FLIGHT-FREEZE</a:t>
            </a:r>
            <a:endParaRPr lang="en-US" sz="3600">
              <a:solidFill>
                <a:schemeClr val="bg1"/>
              </a:solidFill>
              <a:latin typeface="Arial"/>
            </a:endParaRPr>
          </a:p>
        </p:txBody>
      </p:sp>
      <p:sp>
        <p:nvSpPr>
          <p:cNvPr id="65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Google Shape;642;p48">
            <a:extLst>
              <a:ext uri="{FF2B5EF4-FFF2-40B4-BE49-F238E27FC236}">
                <a16:creationId xmlns:a16="http://schemas.microsoft.com/office/drawing/2014/main" id="{CEF6B02D-BAB7-251D-9AD2-479F15F0815E}"/>
              </a:ext>
            </a:extLst>
          </p:cNvPr>
          <p:cNvSpPr txBox="1">
            <a:spLocks noGrp="1"/>
          </p:cNvSpPr>
          <p:nvPr>
            <p:ph type="body" idx="1"/>
          </p:nvPr>
        </p:nvSpPr>
        <p:spPr>
          <a:xfrm>
            <a:off x="5602073" y="375028"/>
            <a:ext cx="5778213" cy="6107944"/>
          </a:xfrm>
          <a:prstGeom prst="rect">
            <a:avLst/>
          </a:prstGeom>
        </p:spPr>
        <p:txBody>
          <a:bodyPr spcFirstLastPara="1" lIns="91425" tIns="45700" rIns="91425" bIns="45700" anchor="ctr" anchorCtr="0">
            <a:normAutofit/>
          </a:bodyPr>
          <a:lstStyle/>
          <a:p>
            <a:pPr marL="0" lvl="1" indent="0">
              <a:spcBef>
                <a:spcPts val="0"/>
              </a:spcBef>
              <a:buSzPts val="600"/>
              <a:buNone/>
            </a:pPr>
            <a:r>
              <a:rPr lang="en-US" b="1">
                <a:highlight>
                  <a:srgbClr val="FFFF00"/>
                </a:highlight>
                <a:latin typeface="Arial"/>
              </a:rPr>
              <a:t>BIG IDEA</a:t>
            </a:r>
            <a:r>
              <a:rPr lang="en-US" b="1">
                <a:latin typeface="Arial"/>
              </a:rPr>
              <a:t>: Using trauma-sensitive responses means we must </a:t>
            </a:r>
            <a:r>
              <a:rPr lang="en-US" b="1">
                <a:highlight>
                  <a:srgbClr val="FFFF00"/>
                </a:highlight>
                <a:latin typeface="Arial"/>
              </a:rPr>
              <a:t>understand</a:t>
            </a:r>
            <a:r>
              <a:rPr lang="en-US" b="1">
                <a:latin typeface="Arial"/>
              </a:rPr>
              <a:t> how the brain’s stress response system works. </a:t>
            </a:r>
            <a:r>
              <a:rPr lang="en-US" sz="2000" b="1">
                <a:latin typeface="Arial"/>
              </a:rPr>
              <a:t> </a:t>
            </a:r>
          </a:p>
          <a:p>
            <a:pPr marL="0" indent="0">
              <a:spcBef>
                <a:spcPts val="1200"/>
              </a:spcBef>
              <a:buNone/>
            </a:pPr>
            <a:r>
              <a:rPr lang="en-US" sz="2000">
                <a:latin typeface="Arial"/>
              </a:rPr>
              <a:t>The fight-flight-freeze reactions are </a:t>
            </a:r>
            <a:r>
              <a:rPr lang="en-US" sz="2000">
                <a:highlight>
                  <a:srgbClr val="FFFF00"/>
                </a:highlight>
                <a:latin typeface="Arial"/>
              </a:rPr>
              <a:t>brain states </a:t>
            </a:r>
            <a:r>
              <a:rPr lang="en-US" sz="2000">
                <a:latin typeface="Arial"/>
              </a:rPr>
              <a:t>that are self-protective responses to events that may threaten safety. </a:t>
            </a:r>
          </a:p>
          <a:p>
            <a:pPr marL="0" indent="0">
              <a:spcBef>
                <a:spcPts val="1200"/>
              </a:spcBef>
              <a:buNone/>
            </a:pPr>
            <a:r>
              <a:rPr lang="en-US" sz="2000">
                <a:latin typeface="Arial"/>
              </a:rPr>
              <a:t>The brain may react to a stressor as if the original traumatic event were happening again. </a:t>
            </a:r>
            <a:endParaRPr lang="en-US" sz="2000"/>
          </a:p>
          <a:p>
            <a:pPr marL="0" indent="0">
              <a:spcBef>
                <a:spcPts val="1200"/>
              </a:spcBef>
              <a:buNone/>
            </a:pPr>
            <a:r>
              <a:rPr lang="en-US" sz="2000">
                <a:latin typeface="Arial"/>
              </a:rPr>
              <a:t>These are called </a:t>
            </a:r>
            <a:r>
              <a:rPr lang="en-US" sz="2000" b="1">
                <a:solidFill>
                  <a:srgbClr val="C00000"/>
                </a:solidFill>
                <a:latin typeface="Arial"/>
              </a:rPr>
              <a:t>activators,</a:t>
            </a:r>
            <a:r>
              <a:rPr lang="en-US" sz="2000">
                <a:latin typeface="Arial"/>
              </a:rPr>
              <a:t> because they </a:t>
            </a:r>
            <a:r>
              <a:rPr lang="en-US" sz="2000">
                <a:solidFill>
                  <a:schemeClr val="tx1"/>
                </a:solidFill>
                <a:latin typeface="Arial"/>
              </a:rPr>
              <a:t>activate one of the following:</a:t>
            </a:r>
            <a:endParaRPr lang="en-US" sz="2000">
              <a:solidFill>
                <a:schemeClr val="tx1"/>
              </a:solidFill>
            </a:endParaRPr>
          </a:p>
          <a:p>
            <a:pPr>
              <a:lnSpc>
                <a:spcPct val="150000"/>
              </a:lnSpc>
              <a:spcBef>
                <a:spcPts val="1200"/>
              </a:spcBef>
            </a:pPr>
            <a:r>
              <a:rPr lang="en-US" sz="2000" b="1" u="sng">
                <a:solidFill>
                  <a:srgbClr val="C00000"/>
                </a:solidFill>
                <a:latin typeface="Arial"/>
              </a:rPr>
              <a:t>Fight </a:t>
            </a:r>
          </a:p>
          <a:p>
            <a:pPr>
              <a:lnSpc>
                <a:spcPct val="150000"/>
              </a:lnSpc>
              <a:spcBef>
                <a:spcPts val="0"/>
              </a:spcBef>
            </a:pPr>
            <a:r>
              <a:rPr lang="en-US" sz="2000" b="1" u="sng">
                <a:solidFill>
                  <a:srgbClr val="0070C0"/>
                </a:solidFill>
                <a:latin typeface="Arial"/>
              </a:rPr>
              <a:t>Flight</a:t>
            </a:r>
            <a:r>
              <a:rPr lang="en-US" sz="2000">
                <a:latin typeface="Arial"/>
              </a:rPr>
              <a:t> </a:t>
            </a:r>
          </a:p>
          <a:p>
            <a:pPr>
              <a:lnSpc>
                <a:spcPct val="150000"/>
              </a:lnSpc>
              <a:spcBef>
                <a:spcPts val="0"/>
              </a:spcBef>
            </a:pPr>
            <a:r>
              <a:rPr lang="en-US" sz="2000" b="1" u="sng">
                <a:solidFill>
                  <a:srgbClr val="003CFF"/>
                </a:solidFill>
                <a:latin typeface="Arial"/>
              </a:rPr>
              <a:t>Freeze</a:t>
            </a:r>
            <a:r>
              <a:rPr lang="en-US" sz="2000">
                <a:latin typeface="Arial"/>
              </a:rPr>
              <a:t> </a:t>
            </a:r>
          </a:p>
          <a:p>
            <a:pPr>
              <a:spcBef>
                <a:spcPts val="0"/>
              </a:spcBef>
              <a:buFont typeface="Arial,Sans-Serif"/>
              <a:buChar char="•"/>
            </a:pPr>
            <a:endParaRPr lang="en-US" sz="2000" i="1">
              <a:latin typeface="Arial"/>
            </a:endParaRPr>
          </a:p>
        </p:txBody>
      </p:sp>
      <p:pic>
        <p:nvPicPr>
          <p:cNvPr id="2" name="Google Shape;358;g2ac08e1b665_0_0" descr="Image result for pa commission on crime and delinquency logo">
            <a:extLst>
              <a:ext uri="{FF2B5EF4-FFF2-40B4-BE49-F238E27FC236}">
                <a16:creationId xmlns:a16="http://schemas.microsoft.com/office/drawing/2014/main" id="{330306D1-D125-D06B-1169-FEFEE3C42F10}"/>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1619056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26A89A-8927-7251-E6C4-F8849FBF353A}"/>
              </a:ext>
            </a:extLst>
          </p:cNvPr>
          <p:cNvSpPr txBox="1"/>
          <p:nvPr/>
        </p:nvSpPr>
        <p:spPr>
          <a:xfrm>
            <a:off x="1208969" y="1774289"/>
            <a:ext cx="10512425" cy="6032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gn="ctr">
              <a:spcAft>
                <a:spcPts val="600"/>
              </a:spcAft>
            </a:pPr>
            <a:r>
              <a:rPr lang="en-US" sz="2400" b="1" i="0" u="none" strike="noStrike" cap="none">
                <a:solidFill>
                  <a:srgbClr val="000000"/>
                </a:solidFill>
                <a:highlight>
                  <a:srgbClr val="FFFF00"/>
                </a:highlight>
                <a:latin typeface="Arial"/>
                <a:ea typeface="Arial"/>
                <a:cs typeface="Arial"/>
                <a:sym typeface="Arial"/>
              </a:rPr>
              <a:t>BIG IDEA</a:t>
            </a:r>
            <a:r>
              <a:rPr lang="en-US" sz="2400" b="1" i="0" u="none" strike="noStrike" cap="none">
                <a:solidFill>
                  <a:srgbClr val="000000"/>
                </a:solidFill>
                <a:latin typeface="Arial"/>
                <a:ea typeface="Arial"/>
                <a:cs typeface="Arial"/>
                <a:sym typeface="Arial"/>
              </a:rPr>
              <a:t>: Use your knowledge of trauma to interpret behavior</a:t>
            </a:r>
            <a:r>
              <a:rPr lang="en-US" sz="2400" b="1"/>
              <a:t>.</a:t>
            </a:r>
            <a:endParaRPr lang="en-US" sz="2400">
              <a:cs typeface="Calibri"/>
            </a:endParaRPr>
          </a:p>
        </p:txBody>
      </p:sp>
      <p:sp>
        <p:nvSpPr>
          <p:cNvPr id="3" name="Text Placeholder 2">
            <a:extLst>
              <a:ext uri="{FF2B5EF4-FFF2-40B4-BE49-F238E27FC236}">
                <a16:creationId xmlns:a16="http://schemas.microsoft.com/office/drawing/2014/main" id="{E9F6C32A-6536-3094-061C-3518CA98127A}"/>
              </a:ext>
            </a:extLst>
          </p:cNvPr>
          <p:cNvSpPr>
            <a:spLocks/>
          </p:cNvSpPr>
          <p:nvPr/>
        </p:nvSpPr>
        <p:spPr>
          <a:xfrm>
            <a:off x="503414" y="2571030"/>
            <a:ext cx="6515582" cy="2619336"/>
          </a:xfrm>
          <a:prstGeom prst="rect">
            <a:avLst/>
          </a:prstGeom>
        </p:spPr>
        <p:txBody>
          <a:bodyPr wrap="square" lIns="91440" tIns="45720" rIns="91440" bIns="45720" anchor="t">
            <a:noAutofit/>
          </a:bodyPr>
          <a:lstStyle/>
          <a:p>
            <a:r>
              <a:rPr lang="en-US" sz="2400" b="0" i="0" u="none" strike="noStrike" cap="none">
                <a:solidFill>
                  <a:srgbClr val="000000"/>
                </a:solidFill>
                <a:latin typeface="Arial"/>
                <a:ea typeface="Arial"/>
                <a:cs typeface="Arial"/>
                <a:sym typeface="Arial"/>
              </a:rPr>
              <a:t>Have you ever heard a student described as:</a:t>
            </a:r>
            <a:endParaRPr lang="en-US"/>
          </a:p>
          <a:p>
            <a:pPr marL="285750">
              <a:spcBef>
                <a:spcPts val="600"/>
              </a:spcBef>
              <a:buFont typeface="Arial,Sans-Serif"/>
              <a:buChar char="•"/>
            </a:pPr>
            <a:r>
              <a:rPr lang="en-US" sz="2400"/>
              <a:t>  Lazy</a:t>
            </a:r>
          </a:p>
          <a:p>
            <a:pPr marL="285750">
              <a:spcBef>
                <a:spcPts val="600"/>
              </a:spcBef>
              <a:buFont typeface="Arial,Sans-Serif"/>
              <a:buChar char="•"/>
            </a:pPr>
            <a:r>
              <a:rPr lang="en-US" sz="2400"/>
              <a:t>  Defiant</a:t>
            </a:r>
          </a:p>
          <a:p>
            <a:pPr marL="285750">
              <a:spcBef>
                <a:spcPts val="600"/>
              </a:spcBef>
              <a:buFont typeface="Arial,Sans-Serif"/>
              <a:buChar char="•"/>
            </a:pPr>
            <a:r>
              <a:rPr lang="en-US" sz="2400"/>
              <a:t>  Withdrawn</a:t>
            </a:r>
          </a:p>
          <a:p>
            <a:pPr marL="285750">
              <a:spcBef>
                <a:spcPts val="600"/>
              </a:spcBef>
              <a:buFont typeface="Arial,Sans-Serif"/>
              <a:buChar char="•"/>
            </a:pPr>
            <a:r>
              <a:rPr lang="en-US" sz="2400"/>
              <a:t>  Disorganized</a:t>
            </a:r>
          </a:p>
          <a:p>
            <a:pPr marL="285750">
              <a:spcBef>
                <a:spcPts val="600"/>
              </a:spcBef>
              <a:buFont typeface="Arial,Sans-Serif"/>
              <a:buChar char="•"/>
            </a:pPr>
            <a:r>
              <a:rPr lang="en-US" sz="2400"/>
              <a:t>  Zoned-out</a:t>
            </a:r>
          </a:p>
          <a:p>
            <a:pPr>
              <a:spcBef>
                <a:spcPts val="600"/>
              </a:spcBef>
            </a:pPr>
            <a:endParaRPr lang="en-US" sz="2200"/>
          </a:p>
        </p:txBody>
      </p:sp>
      <p:sp>
        <p:nvSpPr>
          <p:cNvPr id="6" name="Text Placeholder 5">
            <a:extLst>
              <a:ext uri="{FF2B5EF4-FFF2-40B4-BE49-F238E27FC236}">
                <a16:creationId xmlns:a16="http://schemas.microsoft.com/office/drawing/2014/main" id="{4310A9F9-3A9D-2C95-CB89-552D7C50E953}"/>
              </a:ext>
            </a:extLst>
          </p:cNvPr>
          <p:cNvSpPr>
            <a:spLocks/>
          </p:cNvSpPr>
          <p:nvPr/>
        </p:nvSpPr>
        <p:spPr>
          <a:xfrm>
            <a:off x="6896971" y="3431473"/>
            <a:ext cx="4204332" cy="1635060"/>
          </a:xfrm>
          <a:prstGeom prst="rect">
            <a:avLst/>
          </a:prstGeom>
          <a:solidFill>
            <a:schemeClr val="accent6">
              <a:lumMod val="40000"/>
              <a:lumOff val="60000"/>
            </a:schemeClr>
          </a:solidFill>
          <a:ln>
            <a:solidFill>
              <a:schemeClr val="tx1"/>
            </a:solidFill>
          </a:ln>
        </p:spPr>
        <p:txBody>
          <a:bodyPr wrap="square" lIns="91440" tIns="45720" rIns="91440" bIns="45720" anchor="t">
            <a:normAutofit fontScale="85000" lnSpcReduction="20000"/>
          </a:bodyPr>
          <a:lstStyle/>
          <a:p>
            <a:pPr marL="68580">
              <a:lnSpc>
                <a:spcPct val="90000"/>
              </a:lnSpc>
              <a:spcAft>
                <a:spcPts val="600"/>
              </a:spcAft>
            </a:pPr>
            <a:endParaRPr lang="en-US" sz="2400" b="1"/>
          </a:p>
          <a:p>
            <a:pPr marL="68580">
              <a:lnSpc>
                <a:spcPct val="90000"/>
              </a:lnSpc>
              <a:spcAft>
                <a:spcPts val="600"/>
              </a:spcAft>
            </a:pPr>
            <a:r>
              <a:rPr lang="en-US" sz="2400" b="1"/>
              <a:t>Instead,</a:t>
            </a:r>
            <a:r>
              <a:rPr lang="en-US" sz="2400" b="1" i="1"/>
              <a:t> </a:t>
            </a:r>
            <a:r>
              <a:rPr lang="en-US" sz="2400" b="1"/>
              <a:t>ask</a:t>
            </a:r>
            <a:r>
              <a:rPr lang="en-US" sz="2400" b="1" i="1"/>
              <a:t> </a:t>
            </a:r>
            <a:r>
              <a:rPr lang="en-US" sz="2400"/>
              <a:t>what are the child's:</a:t>
            </a:r>
            <a:endParaRPr lang="en-US" sz="2400" i="0" u="none" strike="noStrike" cap="none">
              <a:solidFill>
                <a:srgbClr val="000000"/>
              </a:solidFill>
              <a:latin typeface="Arial"/>
              <a:ea typeface="Arial"/>
              <a:cs typeface="Arial"/>
            </a:endParaRPr>
          </a:p>
          <a:p>
            <a:pPr marL="68580">
              <a:lnSpc>
                <a:spcPct val="90000"/>
              </a:lnSpc>
              <a:spcAft>
                <a:spcPts val="600"/>
              </a:spcAft>
            </a:pPr>
            <a:endParaRPr lang="en-US" sz="2400"/>
          </a:p>
          <a:p>
            <a:pPr marL="354330" indent="-285750">
              <a:lnSpc>
                <a:spcPct val="90000"/>
              </a:lnSpc>
              <a:spcAft>
                <a:spcPts val="600"/>
              </a:spcAft>
              <a:buChar char="•"/>
            </a:pPr>
            <a:r>
              <a:rPr lang="en-US" sz="2200" b="1" i="0" u="none" strike="noStrike" cap="none">
                <a:solidFill>
                  <a:srgbClr val="000000"/>
                </a:solidFill>
                <a:latin typeface="Arial"/>
                <a:ea typeface="Arial"/>
                <a:cs typeface="Arial"/>
                <a:sym typeface="Arial"/>
              </a:rPr>
              <a:t>Unmet needs</a:t>
            </a:r>
            <a:endParaRPr lang="en-US" sz="2200" b="1" i="0" u="none" strike="noStrike" cap="none">
              <a:solidFill>
                <a:srgbClr val="000000"/>
              </a:solidFill>
              <a:latin typeface="Arial"/>
              <a:ea typeface="Arial"/>
              <a:cs typeface="Arial"/>
            </a:endParaRPr>
          </a:p>
          <a:p>
            <a:pPr marL="354330" indent="-285750">
              <a:lnSpc>
                <a:spcPct val="90000"/>
              </a:lnSpc>
              <a:spcAft>
                <a:spcPts val="600"/>
              </a:spcAft>
              <a:buChar char="•"/>
            </a:pPr>
            <a:r>
              <a:rPr lang="en-US" sz="2200" b="1" i="0" u="none" strike="noStrike" cap="none">
                <a:solidFill>
                  <a:srgbClr val="000000"/>
                </a:solidFill>
                <a:latin typeface="Arial"/>
                <a:ea typeface="Arial"/>
                <a:cs typeface="Arial"/>
                <a:sym typeface="Arial"/>
              </a:rPr>
              <a:t>Lagging skills</a:t>
            </a:r>
            <a:endParaRPr lang="en-US" sz="2200" b="1" i="0" u="none" strike="noStrike" cap="none">
              <a:solidFill>
                <a:srgbClr val="000000"/>
              </a:solidFill>
              <a:latin typeface="Arial"/>
              <a:ea typeface="Arial"/>
              <a:cs typeface="Arial"/>
            </a:endParaRPr>
          </a:p>
          <a:p>
            <a:pPr marL="342900" indent="-274320">
              <a:lnSpc>
                <a:spcPct val="90000"/>
              </a:lnSpc>
              <a:spcAft>
                <a:spcPts val="600"/>
              </a:spcAft>
            </a:pPr>
            <a:endParaRPr lang="en-US" sz="2200" b="0" i="0" u="none" strike="noStrike" cap="none">
              <a:solidFill>
                <a:srgbClr val="000000"/>
              </a:solidFill>
              <a:latin typeface="Arial"/>
              <a:ea typeface="Arial"/>
              <a:cs typeface="Arial"/>
              <a:sym typeface="Arial"/>
            </a:endParaRPr>
          </a:p>
          <a:p>
            <a:pPr marL="68580" algn="ctr">
              <a:lnSpc>
                <a:spcPct val="90000"/>
              </a:lnSpc>
              <a:spcAft>
                <a:spcPts val="600"/>
              </a:spcAft>
            </a:pPr>
            <a:endParaRPr lang="en-US" sz="2200" b="1" i="1">
              <a:solidFill>
                <a:srgbClr val="7030A0"/>
              </a:solidFill>
            </a:endParaRPr>
          </a:p>
        </p:txBody>
      </p:sp>
      <p:sp>
        <p:nvSpPr>
          <p:cNvPr id="7" name="TextBox 6">
            <a:extLst>
              <a:ext uri="{FF2B5EF4-FFF2-40B4-BE49-F238E27FC236}">
                <a16:creationId xmlns:a16="http://schemas.microsoft.com/office/drawing/2014/main" id="{4F79D1F6-E201-3337-67BB-4734147E84B6}"/>
              </a:ext>
            </a:extLst>
          </p:cNvPr>
          <p:cNvSpPr txBox="1"/>
          <p:nvPr/>
        </p:nvSpPr>
        <p:spPr>
          <a:xfrm>
            <a:off x="504119" y="5615650"/>
            <a:ext cx="9273209" cy="1119533"/>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p>
            <a:pPr>
              <a:spcAft>
                <a:spcPts val="600"/>
              </a:spcAft>
            </a:pPr>
            <a:r>
              <a:rPr lang="en-US" sz="2400" b="1" u="none" strike="noStrike" cap="none">
                <a:solidFill>
                  <a:srgbClr val="333333"/>
                </a:solidFill>
                <a:ea typeface="Arial"/>
                <a:cs typeface="Arial"/>
                <a:sym typeface="Arial"/>
              </a:rPr>
              <a:t>A trauma-informed approach urges school staff to view challenging behavior as a complex tapestry of responses influenced by various factors that help the youth address their </a:t>
            </a:r>
            <a:r>
              <a:rPr lang="en-US" sz="2400" b="1">
                <a:solidFill>
                  <a:srgbClr val="333333"/>
                </a:solidFill>
              </a:rPr>
              <a:t>own </a:t>
            </a:r>
            <a:r>
              <a:rPr lang="en-US" sz="2400" b="1" u="none" strike="noStrike" cap="none">
                <a:solidFill>
                  <a:srgbClr val="333333"/>
                </a:solidFill>
                <a:ea typeface="Arial"/>
                <a:cs typeface="Arial"/>
                <a:sym typeface="Arial"/>
              </a:rPr>
              <a:t>unmet needs.</a:t>
            </a:r>
            <a:r>
              <a:rPr lang="en-US" sz="2400" b="1" i="1" u="none" strike="noStrike" cap="none">
                <a:solidFill>
                  <a:srgbClr val="333333"/>
                </a:solidFill>
                <a:latin typeface="Calibri"/>
                <a:ea typeface="Arial"/>
                <a:cs typeface="Arial"/>
                <a:sym typeface="Arial"/>
              </a:rPr>
              <a:t> </a:t>
            </a:r>
            <a:r>
              <a:rPr lang="en-US" sz="2400" b="0" i="1" u="none" strike="noStrike" cap="none">
                <a:solidFill>
                  <a:srgbClr val="333333"/>
                </a:solidFill>
                <a:latin typeface="Calibri"/>
                <a:ea typeface="Arial"/>
                <a:cs typeface="Calibri"/>
                <a:sym typeface="Arial"/>
              </a:rPr>
              <a:t>​</a:t>
            </a:r>
            <a:endParaRPr lang="en-US" sz="2400" i="1"/>
          </a:p>
        </p:txBody>
      </p:sp>
      <p:sp>
        <p:nvSpPr>
          <p:cNvPr id="2" name="Title 1">
            <a:extLst>
              <a:ext uri="{FF2B5EF4-FFF2-40B4-BE49-F238E27FC236}">
                <a16:creationId xmlns:a16="http://schemas.microsoft.com/office/drawing/2014/main" id="{D4E0F136-C13B-479F-7CDE-8B9B1FE0C282}"/>
              </a:ext>
            </a:extLst>
          </p:cNvPr>
          <p:cNvSpPr>
            <a:spLocks noGrp="1"/>
          </p:cNvSpPr>
          <p:nvPr>
            <p:ph type="title"/>
          </p:nvPr>
        </p:nvSpPr>
        <p:spPr>
          <a:xfrm>
            <a:off x="-5861" y="8959"/>
            <a:ext cx="12086491" cy="1529329"/>
          </a:xfrm>
          <a:solidFill>
            <a:schemeClr val="tx1"/>
          </a:solidFill>
        </p:spPr>
        <p:txBody>
          <a:bodyPr vert="horz" lIns="91440" tIns="45720" rIns="91440" bIns="45720" rtlCol="0" anchor="ctr">
            <a:normAutofit/>
          </a:bodyPr>
          <a:lstStyle/>
          <a:p>
            <a:pPr algn="ctr">
              <a:spcBef>
                <a:spcPct val="0"/>
              </a:spcBef>
            </a:pPr>
            <a:r>
              <a:rPr lang="en-US" sz="3600" b="1" kern="1200">
                <a:solidFill>
                  <a:schemeClr val="bg1"/>
                </a:solidFill>
                <a:latin typeface="+mj-lt"/>
                <a:ea typeface="+mj-ea"/>
                <a:cs typeface="+mj-cs"/>
              </a:rPr>
              <a:t>VIEWING BEHAVIOR THROUGH TRAUMA LENSES</a:t>
            </a:r>
            <a:endParaRPr lang="en-US" sz="3600" kern="1200">
              <a:solidFill>
                <a:schemeClr val="bg1"/>
              </a:solidFill>
              <a:latin typeface="+mj-lt"/>
              <a:ea typeface="+mj-ea"/>
              <a:cs typeface="Arial"/>
            </a:endParaRPr>
          </a:p>
        </p:txBody>
      </p:sp>
      <p:pic>
        <p:nvPicPr>
          <p:cNvPr id="4" name="Google Shape;358;g2ac08e1b665_0_0" descr="Image result for pa commission on crime and delinquency logo">
            <a:extLst>
              <a:ext uri="{FF2B5EF4-FFF2-40B4-BE49-F238E27FC236}">
                <a16:creationId xmlns:a16="http://schemas.microsoft.com/office/drawing/2014/main" id="{2B517741-33D7-E320-44A9-40CD21BD6FA8}"/>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45909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useBgFill="1">
        <p:nvSpPr>
          <p:cNvPr id="663" name="Rectangle 662">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Google Shape;655;p50"/>
          <p:cNvSpPr txBox="1">
            <a:spLocks noGrp="1"/>
          </p:cNvSpPr>
          <p:nvPr>
            <p:ph type="title"/>
          </p:nvPr>
        </p:nvSpPr>
        <p:spPr>
          <a:xfrm>
            <a:off x="630936" y="640823"/>
            <a:ext cx="3419856" cy="5583148"/>
          </a:xfrm>
          <a:prstGeom prst="rect">
            <a:avLst/>
          </a:prstGeom>
          <a:solidFill>
            <a:schemeClr val="tx1"/>
          </a:solidFill>
        </p:spPr>
        <p:txBody>
          <a:bodyPr spcFirstLastPara="1" lIns="91425" tIns="45700" rIns="91425" bIns="45700" anchor="ctr" anchorCtr="0">
            <a:normAutofit/>
          </a:bodyPr>
          <a:lstStyle/>
          <a:p>
            <a:pPr marL="0" lvl="0" indent="0" algn="ctr" rtl="0">
              <a:spcBef>
                <a:spcPts val="0"/>
              </a:spcBef>
              <a:spcAft>
                <a:spcPts val="0"/>
              </a:spcAft>
              <a:buClr>
                <a:schemeClr val="dk1"/>
              </a:buClr>
              <a:buSzPts val="3960"/>
              <a:buFont typeface="Calibri"/>
              <a:buNone/>
            </a:pPr>
            <a:r>
              <a:rPr lang="en-US" sz="3600" b="1">
                <a:solidFill>
                  <a:srgbClr val="FFFFFF"/>
                </a:solidFill>
                <a:latin typeface="Arial"/>
              </a:rPr>
              <a:t>TRAUMA REACTIONS: WHAT IS UNDERNEATH THAT BEHAVIOR</a:t>
            </a:r>
            <a:endParaRPr lang="en-US" sz="3600">
              <a:solidFill>
                <a:srgbClr val="FFFFFF"/>
              </a:solidFill>
              <a:latin typeface="Arial"/>
            </a:endParaRPr>
          </a:p>
        </p:txBody>
      </p:sp>
      <p:sp>
        <p:nvSpPr>
          <p:cNvPr id="665"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Google Shape;656;p50"/>
          <p:cNvSpPr txBox="1">
            <a:spLocks/>
          </p:cNvSpPr>
          <p:nvPr/>
        </p:nvSpPr>
        <p:spPr>
          <a:xfrm>
            <a:off x="4514168" y="623918"/>
            <a:ext cx="7254815" cy="1185361"/>
          </a:xfrm>
          <a:prstGeom prst="rect">
            <a:avLst/>
          </a:prstGeom>
          <a:noFill/>
          <a:ln>
            <a:noFill/>
          </a:ln>
        </p:spPr>
        <p:txBody>
          <a:bodyPr spcFirstLastPara="1" wrap="square" lIns="91425" tIns="45700" rIns="91425" bIns="45700" anchor="t" anchorCtr="0">
            <a:noAutofit/>
          </a:bodyPr>
          <a:lstStyle/>
          <a:p>
            <a:pPr lvl="1">
              <a:buClr>
                <a:schemeClr val="dk1"/>
              </a:buClr>
              <a:buSzPct val="62337"/>
            </a:pPr>
            <a:r>
              <a:rPr lang="en-US" sz="2400" b="1" i="0" u="none" strike="noStrike" cap="none">
                <a:solidFill>
                  <a:srgbClr val="000000"/>
                </a:solidFill>
                <a:highlight>
                  <a:srgbClr val="FFFF00"/>
                </a:highlight>
                <a:latin typeface="Arial"/>
                <a:ea typeface="Arial"/>
                <a:cs typeface="Arial"/>
                <a:sym typeface="Arial"/>
              </a:rPr>
              <a:t>BIG IDEA</a:t>
            </a:r>
            <a:r>
              <a:rPr lang="en-US" sz="2400" b="1" i="0" u="none" strike="noStrike" cap="none">
                <a:solidFill>
                  <a:srgbClr val="000000"/>
                </a:solidFill>
                <a:latin typeface="Arial"/>
                <a:ea typeface="Arial"/>
                <a:cs typeface="Arial"/>
                <a:sym typeface="Arial"/>
              </a:rPr>
              <a:t>: </a:t>
            </a:r>
            <a:r>
              <a:rPr lang="en-US" sz="2400" b="1" i="0" u="none" strike="noStrike" cap="none">
                <a:solidFill>
                  <a:srgbClr val="333333"/>
                </a:solidFill>
                <a:latin typeface="Arial"/>
                <a:ea typeface="Arial"/>
                <a:cs typeface="Arial"/>
                <a:sym typeface="Arial"/>
              </a:rPr>
              <a:t>To understand and support children, we must dive beneath the surface and explore the </a:t>
            </a:r>
            <a:r>
              <a:rPr lang="en-US" sz="2400" b="1" i="0" u="none" strike="noStrike" cap="none">
                <a:solidFill>
                  <a:srgbClr val="333333"/>
                </a:solidFill>
                <a:highlight>
                  <a:srgbClr val="FFFF00"/>
                </a:highlight>
                <a:latin typeface="Arial"/>
                <a:ea typeface="Arial"/>
                <a:cs typeface="Arial"/>
                <a:sym typeface="Arial"/>
              </a:rPr>
              <a:t>root causes</a:t>
            </a:r>
            <a:r>
              <a:rPr lang="en-US" sz="2400" b="1" i="0" u="none" strike="noStrike" cap="none">
                <a:solidFill>
                  <a:srgbClr val="333333"/>
                </a:solidFill>
                <a:latin typeface="Arial"/>
                <a:ea typeface="Arial"/>
                <a:cs typeface="Arial"/>
                <a:sym typeface="Arial"/>
              </a:rPr>
              <a:t> of their behavior.</a:t>
            </a:r>
            <a:endParaRPr lang="en-US" sz="2400" b="1" i="0" u="none" strike="noStrike" cap="none">
              <a:solidFill>
                <a:srgbClr val="333333"/>
              </a:solidFill>
              <a:latin typeface="Arial"/>
              <a:ea typeface="Arial"/>
              <a:cs typeface="Arial"/>
            </a:endParaRPr>
          </a:p>
          <a:p>
            <a:pPr marL="457200" lvl="1" indent="0" algn="l" rtl="0">
              <a:lnSpc>
                <a:spcPct val="90000"/>
              </a:lnSpc>
              <a:spcBef>
                <a:spcPts val="500"/>
              </a:spcBef>
              <a:spcAft>
                <a:spcPts val="0"/>
              </a:spcAft>
              <a:buClr>
                <a:schemeClr val="dk1"/>
              </a:buClr>
              <a:buSzPct val="80000"/>
              <a:buNone/>
            </a:pPr>
            <a:endParaRPr lang="en-US" sz="2400">
              <a:latin typeface="Arial"/>
            </a:endParaRPr>
          </a:p>
        </p:txBody>
      </p:sp>
      <p:sp>
        <p:nvSpPr>
          <p:cNvPr id="658" name="Google Shape;658;p50"/>
          <p:cNvSpPr txBox="1">
            <a:spLocks/>
          </p:cNvSpPr>
          <p:nvPr/>
        </p:nvSpPr>
        <p:spPr>
          <a:xfrm>
            <a:off x="4514561" y="2157596"/>
            <a:ext cx="6179781" cy="2118169"/>
          </a:xfrm>
          <a:prstGeom prst="rect">
            <a:avLst/>
          </a:prstGeom>
          <a:noFill/>
          <a:ln>
            <a:noFill/>
          </a:ln>
        </p:spPr>
        <p:txBody>
          <a:bodyPr spcFirstLastPara="1" wrap="square" lIns="91425" tIns="45700" rIns="91425" bIns="45700" anchor="t" anchorCtr="0">
            <a:noAutofit/>
          </a:bodyPr>
          <a:lstStyle/>
          <a:p>
            <a:pPr>
              <a:buSzPct val="29668"/>
            </a:pPr>
            <a:r>
              <a:rPr lang="en-US" sz="2400" b="0" i="0" u="none" strike="noStrike" cap="none">
                <a:solidFill>
                  <a:srgbClr val="333333"/>
                </a:solidFill>
                <a:highlight>
                  <a:srgbClr val="FFFF00"/>
                </a:highlight>
                <a:latin typeface="Arial"/>
                <a:ea typeface="Arial"/>
                <a:cs typeface="Arial"/>
                <a:sym typeface="Arial"/>
              </a:rPr>
              <a:t>All behavior is a form of communication</a:t>
            </a:r>
            <a:endParaRPr lang="en-US" sz="2400" b="0" i="0" u="none" strike="noStrike" cap="none">
              <a:solidFill>
                <a:srgbClr val="333333"/>
              </a:solidFill>
              <a:highlight>
                <a:srgbClr val="FFFF00"/>
              </a:highlight>
              <a:latin typeface="Arial"/>
              <a:ea typeface="Arial"/>
              <a:cs typeface="Arial"/>
            </a:endParaRPr>
          </a:p>
          <a:p>
            <a:endParaRPr lang="en-US" sz="2400">
              <a:solidFill>
                <a:srgbClr val="333333"/>
              </a:solidFill>
              <a:highlight>
                <a:srgbClr val="FFFF00"/>
              </a:highlight>
            </a:endParaRPr>
          </a:p>
          <a:p>
            <a:pPr>
              <a:buSzPct val="29668"/>
            </a:pPr>
            <a:r>
              <a:rPr lang="en-US" sz="2400" b="0" i="0" u="none" strike="noStrike" cap="none">
                <a:solidFill>
                  <a:srgbClr val="333333"/>
                </a:solidFill>
                <a:latin typeface="Arial"/>
                <a:ea typeface="Arial"/>
                <a:cs typeface="Arial"/>
                <a:sym typeface="Arial"/>
              </a:rPr>
              <a:t>Challenging behaviors are a way for the child to express their feelings, needs, and experiences </a:t>
            </a:r>
            <a:endParaRPr lang="en-US" sz="2400" b="0" i="0" u="none" strike="noStrike" cap="none">
              <a:solidFill>
                <a:srgbClr val="333333"/>
              </a:solidFill>
              <a:latin typeface="Arial"/>
              <a:ea typeface="Arial"/>
              <a:cs typeface="Arial"/>
            </a:endParaRPr>
          </a:p>
          <a:p>
            <a:pPr marL="544830" indent="-342900">
              <a:buChar char="•"/>
            </a:pPr>
            <a:endParaRPr lang="en-US" sz="2400">
              <a:solidFill>
                <a:srgbClr val="333333"/>
              </a:solidFill>
            </a:endParaRPr>
          </a:p>
          <a:p>
            <a:pPr lvl="1">
              <a:lnSpc>
                <a:spcPct val="90000"/>
              </a:lnSpc>
              <a:spcBef>
                <a:spcPts val="1200"/>
              </a:spcBef>
              <a:buSzPct val="100000"/>
            </a:pPr>
            <a:endParaRPr lang="en-US" sz="2000">
              <a:latin typeface="Arial"/>
            </a:endParaRPr>
          </a:p>
        </p:txBody>
      </p:sp>
      <p:sp>
        <p:nvSpPr>
          <p:cNvPr id="5" name="TextBox 4">
            <a:extLst>
              <a:ext uri="{FF2B5EF4-FFF2-40B4-BE49-F238E27FC236}">
                <a16:creationId xmlns:a16="http://schemas.microsoft.com/office/drawing/2014/main" id="{DA718A77-1408-AF6A-C74A-23E396C10C9F}"/>
              </a:ext>
            </a:extLst>
          </p:cNvPr>
          <p:cNvSpPr txBox="1"/>
          <p:nvPr/>
        </p:nvSpPr>
        <p:spPr>
          <a:xfrm>
            <a:off x="5068774" y="4721557"/>
            <a:ext cx="6144872" cy="1046440"/>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i="1">
                <a:solidFill>
                  <a:srgbClr val="333333"/>
                </a:solidFill>
              </a:rPr>
              <a:t>“What’s Happened to This Child?” </a:t>
            </a:r>
            <a:endParaRPr lang="en-US" sz="2000">
              <a:solidFill>
                <a:srgbClr val="333333"/>
              </a:solidFill>
            </a:endParaRPr>
          </a:p>
          <a:p>
            <a:pPr algn="ctr"/>
            <a:r>
              <a:rPr lang="en-US" sz="2000" b="1" i="1">
                <a:solidFill>
                  <a:srgbClr val="333333"/>
                </a:solidFill>
              </a:rPr>
              <a:t>(instead of "What is wrong with this child?")</a:t>
            </a:r>
            <a:endParaRPr lang="en-US" sz="2000">
              <a:solidFill>
                <a:srgbClr val="333333"/>
              </a:solidFill>
            </a:endParaRPr>
          </a:p>
          <a:p>
            <a:pPr algn="l"/>
            <a:endParaRPr lang="en-US"/>
          </a:p>
        </p:txBody>
      </p:sp>
      <p:pic>
        <p:nvPicPr>
          <p:cNvPr id="3" name="Google Shape;358;g2ac08e1b665_0_0" descr="Image result for pa commission on crime and delinquency logo">
            <a:extLst>
              <a:ext uri="{FF2B5EF4-FFF2-40B4-BE49-F238E27FC236}">
                <a16:creationId xmlns:a16="http://schemas.microsoft.com/office/drawing/2014/main" id="{1E8C57F9-D3E8-7972-A027-B8FC3BB57AA4}"/>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g2ae9556360b_5_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96235" y="1512374"/>
            <a:ext cx="7172600" cy="5193453"/>
          </a:xfrm>
          <a:prstGeom prst="rect">
            <a:avLst/>
          </a:prstGeom>
          <a:noFill/>
          <a:ln>
            <a:noFill/>
          </a:ln>
        </p:spPr>
      </p:pic>
      <p:pic>
        <p:nvPicPr>
          <p:cNvPr id="665" name="Google Shape;665;g2ae9556360b_5_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75179" y="1767213"/>
            <a:ext cx="1320250" cy="923375"/>
          </a:xfrm>
          <a:prstGeom prst="rect">
            <a:avLst/>
          </a:prstGeom>
          <a:noFill/>
          <a:ln w="28575">
            <a:noFill/>
          </a:ln>
        </p:spPr>
      </p:pic>
      <p:pic>
        <p:nvPicPr>
          <p:cNvPr id="667" name="Google Shape;667;g2ae9556360b_5_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0000618" y="1878909"/>
            <a:ext cx="1579832" cy="1033200"/>
          </a:xfrm>
          <a:prstGeom prst="rect">
            <a:avLst/>
          </a:prstGeom>
          <a:noFill/>
          <a:ln w="12700">
            <a:noFill/>
          </a:ln>
        </p:spPr>
      </p:pic>
      <p:pic>
        <p:nvPicPr>
          <p:cNvPr id="668" name="Google Shape;668;g2ae9556360b_5_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45392" y="2685750"/>
            <a:ext cx="2600740" cy="3779200"/>
          </a:xfrm>
          <a:prstGeom prst="rect">
            <a:avLst/>
          </a:prstGeom>
          <a:noFill/>
          <a:ln>
            <a:noFill/>
          </a:ln>
        </p:spPr>
      </p:pic>
      <p:pic>
        <p:nvPicPr>
          <p:cNvPr id="669" name="Google Shape;669;g2ae9556360b_5_3"/>
          <p:cNvPicPr preferRelativeResize="0"/>
          <p:nvPr/>
        </p:nvPicPr>
        <p:blipFill rotWithShape="1">
          <a:blip r:embed="rId7" cstate="email">
            <a:alphaModFix/>
            <a:extLst>
              <a:ext uri="{28A0092B-C50C-407E-A947-70E740481C1C}">
                <a14:useLocalDpi xmlns:a14="http://schemas.microsoft.com/office/drawing/2010/main"/>
              </a:ext>
            </a:extLst>
          </a:blip>
          <a:srcRect l="470" t="-572" r="-706" b="571"/>
          <a:stretch/>
        </p:blipFill>
        <p:spPr>
          <a:xfrm>
            <a:off x="9090654" y="3166778"/>
            <a:ext cx="3009287" cy="2469203"/>
          </a:xfrm>
          <a:prstGeom prst="rect">
            <a:avLst/>
          </a:prstGeom>
          <a:noFill/>
          <a:ln w="6350">
            <a:noFill/>
          </a:ln>
        </p:spPr>
      </p:pic>
      <p:sp>
        <p:nvSpPr>
          <p:cNvPr id="670" name="Google Shape;670;g2ae9556360b_5_3"/>
          <p:cNvSpPr txBox="1">
            <a:spLocks noGrp="1"/>
          </p:cNvSpPr>
          <p:nvPr>
            <p:ph type="title"/>
          </p:nvPr>
        </p:nvSpPr>
        <p:spPr>
          <a:xfrm>
            <a:off x="0" y="1"/>
            <a:ext cx="12237385" cy="1107207"/>
          </a:xfrm>
          <a:prstGeom prst="rect">
            <a:avLst/>
          </a:prstGeom>
          <a:solidFill>
            <a:schemeClr val="tx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60"/>
              <a:buFont typeface="Calibri"/>
              <a:buNone/>
            </a:pPr>
            <a:r>
              <a:rPr lang="en-US" sz="3600" b="1">
                <a:solidFill>
                  <a:srgbClr val="FFFFFF"/>
                </a:solidFill>
                <a:latin typeface="Arial"/>
              </a:rPr>
              <a:t>CHALLENGING BEHAVIORS: THE TIP OF THE ICEBERG</a:t>
            </a:r>
            <a:endParaRPr lang="en-US" sz="3600">
              <a:solidFill>
                <a:srgbClr val="FFFFFF"/>
              </a:solidFill>
              <a:latin typeface="Arial"/>
            </a:endParaRPr>
          </a:p>
        </p:txBody>
      </p:sp>
      <p:sp>
        <p:nvSpPr>
          <p:cNvPr id="671" name="Google Shape;671;g2ae9556360b_5_3"/>
          <p:cNvSpPr txBox="1"/>
          <p:nvPr/>
        </p:nvSpPr>
        <p:spPr>
          <a:xfrm>
            <a:off x="909591" y="1110158"/>
            <a:ext cx="10965300" cy="517034"/>
          </a:xfrm>
          <a:prstGeom prst="rect">
            <a:avLst/>
          </a:prstGeom>
          <a:noFill/>
          <a:ln>
            <a:noFill/>
          </a:ln>
        </p:spPr>
        <p:txBody>
          <a:bodyPr spcFirstLastPara="1" wrap="square" lIns="91425" tIns="91425" rIns="91425" bIns="91425" anchor="t" anchorCtr="0">
            <a:spAutoFit/>
          </a:bodyPr>
          <a:lstStyle/>
          <a:p>
            <a:pPr marL="0" lvl="1" indent="0" algn="l" rtl="0">
              <a:lnSpc>
                <a:spcPct val="90000"/>
              </a:lnSpc>
              <a:spcBef>
                <a:spcPts val="0"/>
              </a:spcBef>
              <a:spcAft>
                <a:spcPts val="0"/>
              </a:spcAft>
              <a:buNone/>
            </a:pPr>
            <a:r>
              <a:rPr lang="en-US" sz="2400" b="1">
                <a:solidFill>
                  <a:schemeClr val="dk1"/>
                </a:solidFill>
                <a:highlight>
                  <a:srgbClr val="FFFF00"/>
                </a:highlight>
                <a:ea typeface="Calibri"/>
                <a:cs typeface="Calibri"/>
                <a:sym typeface="Calibri"/>
              </a:rPr>
              <a:t>BIG IDEA</a:t>
            </a:r>
            <a:r>
              <a:rPr lang="en-US" sz="2400" b="1">
                <a:solidFill>
                  <a:schemeClr val="dk1"/>
                </a:solidFill>
                <a:ea typeface="Calibri"/>
                <a:cs typeface="Calibri"/>
                <a:sym typeface="Calibri"/>
              </a:rPr>
              <a:t>: We need to look at what is going on under the surface.</a:t>
            </a:r>
            <a:endParaRPr lang="en-US" sz="2400">
              <a:solidFill>
                <a:schemeClr val="dk1"/>
              </a:solidFill>
            </a:endParaRPr>
          </a:p>
        </p:txBody>
      </p:sp>
      <p:sp>
        <p:nvSpPr>
          <p:cNvPr id="2" name="Arrow: Right 1">
            <a:extLst>
              <a:ext uri="{FF2B5EF4-FFF2-40B4-BE49-F238E27FC236}">
                <a16:creationId xmlns:a16="http://schemas.microsoft.com/office/drawing/2014/main" id="{9529BC47-AE5B-EDC3-02D9-C43309059E42}"/>
              </a:ext>
            </a:extLst>
          </p:cNvPr>
          <p:cNvSpPr/>
          <p:nvPr/>
        </p:nvSpPr>
        <p:spPr>
          <a:xfrm>
            <a:off x="2928055" y="2151943"/>
            <a:ext cx="2060222" cy="62088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E32CB86B-BF31-FE4B-5332-A06CE6023326}"/>
              </a:ext>
            </a:extLst>
          </p:cNvPr>
          <p:cNvSpPr/>
          <p:nvPr/>
        </p:nvSpPr>
        <p:spPr>
          <a:xfrm rot="10800000">
            <a:off x="6893277" y="4402665"/>
            <a:ext cx="2060222" cy="62088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358;g2ac08e1b665_0_0" descr="Image result for pa commission on crime and delinquency logo">
            <a:extLst>
              <a:ext uri="{FF2B5EF4-FFF2-40B4-BE49-F238E27FC236}">
                <a16:creationId xmlns:a16="http://schemas.microsoft.com/office/drawing/2014/main" id="{AFE66674-F6DF-2607-BF60-D6FBD0DC201E}"/>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g2ae9556360b_5_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649371" y="1671860"/>
            <a:ext cx="4127299" cy="5093374"/>
          </a:xfrm>
          <a:prstGeom prst="rect">
            <a:avLst/>
          </a:prstGeom>
          <a:noFill/>
          <a:ln>
            <a:noFill/>
          </a:ln>
        </p:spPr>
      </p:pic>
      <p:pic>
        <p:nvPicPr>
          <p:cNvPr id="690" name="Google Shape;690;g2ae9556360b_5_2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526118" y="1979901"/>
            <a:ext cx="1651215" cy="708600"/>
          </a:xfrm>
          <a:prstGeom prst="rect">
            <a:avLst/>
          </a:prstGeom>
          <a:noFill/>
          <a:ln>
            <a:noFill/>
          </a:ln>
        </p:spPr>
      </p:pic>
      <p:pic>
        <p:nvPicPr>
          <p:cNvPr id="691" name="Google Shape;691;g2ae9556360b_5_22"/>
          <p:cNvPicPr preferRelativeResize="0"/>
          <p:nvPr/>
        </p:nvPicPr>
        <p:blipFill rotWithShape="1">
          <a:blip r:embed="rId5" cstate="email">
            <a:alphaModFix/>
            <a:extLst>
              <a:ext uri="{28A0092B-C50C-407E-A947-70E740481C1C}">
                <a14:useLocalDpi xmlns:a14="http://schemas.microsoft.com/office/drawing/2010/main"/>
              </a:ext>
            </a:extLst>
          </a:blip>
          <a:srcRect l="6208" b="18126"/>
          <a:stretch/>
        </p:blipFill>
        <p:spPr>
          <a:xfrm>
            <a:off x="8704663" y="2906409"/>
            <a:ext cx="1475874" cy="570550"/>
          </a:xfrm>
          <a:prstGeom prst="rect">
            <a:avLst/>
          </a:prstGeom>
          <a:noFill/>
          <a:ln>
            <a:noFill/>
          </a:ln>
        </p:spPr>
      </p:pic>
      <p:pic>
        <p:nvPicPr>
          <p:cNvPr id="692" name="Google Shape;692;g2ae9556360b_5_2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8631379" y="4029037"/>
            <a:ext cx="1742666" cy="694489"/>
          </a:xfrm>
          <a:prstGeom prst="rect">
            <a:avLst/>
          </a:prstGeom>
          <a:noFill/>
          <a:ln>
            <a:noFill/>
          </a:ln>
        </p:spPr>
      </p:pic>
      <p:sp>
        <p:nvSpPr>
          <p:cNvPr id="693" name="Google Shape;693;g2ae9556360b_5_22"/>
          <p:cNvSpPr txBox="1"/>
          <p:nvPr/>
        </p:nvSpPr>
        <p:spPr>
          <a:xfrm>
            <a:off x="533147" y="1980906"/>
            <a:ext cx="6092940" cy="4616618"/>
          </a:xfrm>
          <a:prstGeom prst="rect">
            <a:avLst/>
          </a:prstGeom>
          <a:noFill/>
          <a:ln>
            <a:noFill/>
          </a:ln>
        </p:spPr>
        <p:txBody>
          <a:bodyPr spcFirstLastPara="1" wrap="square" lIns="91425" tIns="91425" rIns="91425" bIns="91425" anchor="t" anchorCtr="0">
            <a:spAutoFit/>
          </a:bodyPr>
          <a:lstStyle/>
          <a:p>
            <a:r>
              <a:rPr lang="en-US" sz="2400">
                <a:solidFill>
                  <a:srgbClr val="333333"/>
                </a:solidFill>
                <a:ea typeface="Calibri"/>
                <a:cs typeface="Calibri"/>
                <a:sym typeface="Calibri"/>
              </a:rPr>
              <a:t>Dr. Bruce Perry helps educators recognize how stimuli enter the brain and are processed </a:t>
            </a:r>
            <a:endParaRPr lang="en-US" sz="2400">
              <a:solidFill>
                <a:srgbClr val="333333"/>
              </a:solidFill>
              <a:ea typeface="Calibri"/>
              <a:cs typeface="Calibri"/>
            </a:endParaRPr>
          </a:p>
          <a:p>
            <a:pPr marL="0" lvl="0" indent="0" algn="l" rtl="0">
              <a:spcBef>
                <a:spcPts val="0"/>
              </a:spcBef>
              <a:spcAft>
                <a:spcPts val="0"/>
              </a:spcAft>
              <a:buNone/>
            </a:pPr>
            <a:endParaRPr lang="en-US" sz="2400">
              <a:solidFill>
                <a:srgbClr val="333333"/>
              </a:solidFill>
              <a:ea typeface="Calibri"/>
              <a:cs typeface="Calibri"/>
            </a:endParaRPr>
          </a:p>
          <a:p>
            <a:r>
              <a:rPr lang="en-US" sz="2400">
                <a:solidFill>
                  <a:srgbClr val="333333"/>
                </a:solidFill>
                <a:ea typeface="Calibri"/>
                <a:cs typeface="Calibri"/>
                <a:sym typeface="Calibri"/>
              </a:rPr>
              <a:t>Perry’s </a:t>
            </a:r>
            <a:r>
              <a:rPr lang="en-US" sz="2400">
                <a:solidFill>
                  <a:srgbClr val="333333"/>
                </a:solidFill>
                <a:ea typeface="Calibri"/>
                <a:cs typeface="Calibri"/>
                <a:sym typeface="Calibri"/>
                <a:hlinkClick r:id="rId7"/>
              </a:rPr>
              <a:t>Neurosequential Model</a:t>
            </a:r>
            <a:r>
              <a:rPr lang="en-US" sz="2400">
                <a:solidFill>
                  <a:srgbClr val="333333"/>
                </a:solidFill>
                <a:ea typeface="Calibri"/>
                <a:cs typeface="Calibri"/>
                <a:sym typeface="Calibri"/>
              </a:rPr>
              <a:t> reveals that the brain develops from the bottom up: </a:t>
            </a:r>
            <a:endParaRPr lang="en-US" sz="2400" b="1" i="1">
              <a:solidFill>
                <a:srgbClr val="00B050"/>
              </a:solidFill>
              <a:ea typeface="Calibri"/>
              <a:cs typeface="Calibri"/>
              <a:sym typeface="Calibri"/>
            </a:endParaRPr>
          </a:p>
          <a:p>
            <a:endParaRPr lang="en-US" sz="2400">
              <a:solidFill>
                <a:srgbClr val="333333"/>
              </a:solidFill>
              <a:ea typeface="Calibri"/>
              <a:cs typeface="Calibri"/>
              <a:sym typeface="Calibri"/>
            </a:endParaRPr>
          </a:p>
          <a:p>
            <a:r>
              <a:rPr lang="en-US" sz="2400" b="1">
                <a:solidFill>
                  <a:srgbClr val="C00000"/>
                </a:solidFill>
                <a:highlight>
                  <a:srgbClr val="FFFF00"/>
                </a:highlight>
                <a:ea typeface="Calibri"/>
                <a:cs typeface="Calibri"/>
                <a:sym typeface="Calibri"/>
              </a:rPr>
              <a:t>REGULATE FIRST </a:t>
            </a:r>
            <a:r>
              <a:rPr lang="en-US" sz="2400" b="1">
                <a:solidFill>
                  <a:srgbClr val="C00000"/>
                </a:solidFill>
                <a:ea typeface="Calibri"/>
                <a:cs typeface="Calibri"/>
                <a:sym typeface="Calibri"/>
              </a:rPr>
              <a:t> </a:t>
            </a:r>
            <a:endParaRPr lang="en-US" sz="2400" b="1">
              <a:solidFill>
                <a:srgbClr val="00B050"/>
              </a:solidFill>
              <a:ea typeface="Calibri"/>
              <a:cs typeface="Calibri"/>
            </a:endParaRPr>
          </a:p>
          <a:p>
            <a:r>
              <a:rPr lang="en-US" sz="2400" b="1">
                <a:solidFill>
                  <a:schemeClr val="accent4">
                    <a:lumMod val="50000"/>
                  </a:schemeClr>
                </a:solidFill>
                <a:ea typeface="Calibri"/>
                <a:cs typeface="Calibri"/>
                <a:sym typeface="Calibri"/>
              </a:rPr>
              <a:t>RELATE NEXT </a:t>
            </a:r>
            <a:endParaRPr lang="en-US" sz="2400" b="1">
              <a:solidFill>
                <a:schemeClr val="accent4">
                  <a:lumMod val="50000"/>
                </a:schemeClr>
              </a:solidFill>
              <a:ea typeface="Calibri"/>
              <a:cs typeface="Calibri"/>
            </a:endParaRPr>
          </a:p>
          <a:p>
            <a:r>
              <a:rPr lang="en-US" sz="2400" b="1">
                <a:solidFill>
                  <a:srgbClr val="00B050"/>
                </a:solidFill>
                <a:ea typeface="Calibri"/>
                <a:cs typeface="Calibri"/>
                <a:sym typeface="Calibri"/>
              </a:rPr>
              <a:t>REASON LAST</a:t>
            </a:r>
            <a:endParaRPr lang="en-US" sz="2400" b="1">
              <a:solidFill>
                <a:srgbClr val="00B050"/>
              </a:solidFill>
              <a:ea typeface="Calibri"/>
              <a:cs typeface="Calibri"/>
            </a:endParaRPr>
          </a:p>
          <a:p>
            <a:pPr marL="0" lvl="0" indent="0" algn="l" rtl="0">
              <a:spcBef>
                <a:spcPts val="0"/>
              </a:spcBef>
              <a:spcAft>
                <a:spcPts val="0"/>
              </a:spcAft>
              <a:buNone/>
            </a:pPr>
            <a:endParaRPr lang="en-US" sz="2400">
              <a:solidFill>
                <a:srgbClr val="333333"/>
              </a:solidFill>
              <a:ea typeface="Calibri"/>
              <a:cs typeface="Calibri"/>
            </a:endParaRPr>
          </a:p>
          <a:p>
            <a:endParaRPr lang="en-US" sz="2400" b="1" i="1">
              <a:solidFill>
                <a:srgbClr val="333333"/>
              </a:solidFill>
              <a:ea typeface="Calibri"/>
              <a:cs typeface="Calibri"/>
            </a:endParaRPr>
          </a:p>
        </p:txBody>
      </p:sp>
      <p:sp>
        <p:nvSpPr>
          <p:cNvPr id="696" name="Google Shape;696;g2ae9556360b_5_22"/>
          <p:cNvSpPr txBox="1"/>
          <p:nvPr/>
        </p:nvSpPr>
        <p:spPr>
          <a:xfrm>
            <a:off x="534600" y="1247743"/>
            <a:ext cx="9645943" cy="517034"/>
          </a:xfrm>
          <a:prstGeom prst="rect">
            <a:avLst/>
          </a:prstGeom>
          <a:noFill/>
          <a:ln>
            <a:noFill/>
          </a:ln>
        </p:spPr>
        <p:txBody>
          <a:bodyPr spcFirstLastPara="1" wrap="square" lIns="91425" tIns="91425" rIns="91425" bIns="91425" anchor="t" anchorCtr="0">
            <a:spAutoFit/>
          </a:bodyPr>
          <a:lstStyle/>
          <a:p>
            <a:pPr lvl="1">
              <a:lnSpc>
                <a:spcPct val="90000"/>
              </a:lnSpc>
            </a:pPr>
            <a:r>
              <a:rPr lang="en-US" sz="2400" b="1">
                <a:solidFill>
                  <a:schemeClr val="dk1"/>
                </a:solidFill>
                <a:highlight>
                  <a:srgbClr val="FFFF00"/>
                </a:highlight>
                <a:ea typeface="Calibri"/>
                <a:cs typeface="Calibri"/>
                <a:sym typeface="Calibri"/>
              </a:rPr>
              <a:t>BIG IDEA</a:t>
            </a:r>
            <a:r>
              <a:rPr lang="en-US" sz="2400" b="1">
                <a:solidFill>
                  <a:schemeClr val="dk1"/>
                </a:solidFill>
                <a:ea typeface="Calibri"/>
                <a:cs typeface="Calibri"/>
                <a:sym typeface="Calibri"/>
              </a:rPr>
              <a:t>: Help students </a:t>
            </a:r>
            <a:r>
              <a:rPr lang="en-US" sz="2400" b="1">
                <a:solidFill>
                  <a:schemeClr val="dk1"/>
                </a:solidFill>
                <a:highlight>
                  <a:srgbClr val="FFFF00"/>
                </a:highlight>
                <a:ea typeface="Calibri"/>
                <a:cs typeface="Calibri"/>
                <a:sym typeface="Calibri"/>
              </a:rPr>
              <a:t>REGULATE</a:t>
            </a:r>
            <a:r>
              <a:rPr lang="en-US" sz="2400" b="1">
                <a:solidFill>
                  <a:schemeClr val="dk1"/>
                </a:solidFill>
                <a:ea typeface="Calibri"/>
                <a:cs typeface="Calibri"/>
                <a:sym typeface="Calibri"/>
              </a:rPr>
              <a:t> first</a:t>
            </a:r>
            <a:endParaRPr lang="en-US" sz="2400">
              <a:solidFill>
                <a:schemeClr val="dk1"/>
              </a:solidFill>
            </a:endParaRPr>
          </a:p>
        </p:txBody>
      </p:sp>
      <p:sp>
        <p:nvSpPr>
          <p:cNvPr id="5" name="Google Shape;670;g2ae9556360b_5_3">
            <a:extLst>
              <a:ext uri="{FF2B5EF4-FFF2-40B4-BE49-F238E27FC236}">
                <a16:creationId xmlns:a16="http://schemas.microsoft.com/office/drawing/2014/main" id="{688759E7-2E88-4725-0FFD-89F1D81AA78C}"/>
              </a:ext>
            </a:extLst>
          </p:cNvPr>
          <p:cNvSpPr txBox="1">
            <a:spLocks noGrp="1"/>
          </p:cNvSpPr>
          <p:nvPr>
            <p:ph type="title"/>
          </p:nvPr>
        </p:nvSpPr>
        <p:spPr>
          <a:xfrm>
            <a:off x="0" y="1"/>
            <a:ext cx="12237385" cy="1107207"/>
          </a:xfrm>
          <a:prstGeom prst="rect">
            <a:avLst/>
          </a:prstGeom>
          <a:solidFill>
            <a:schemeClr val="tx1"/>
          </a:solidFill>
          <a:ln>
            <a:noFill/>
          </a:ln>
        </p:spPr>
        <p:txBody>
          <a:bodyPr spcFirstLastPara="1" wrap="square" lIns="91425" tIns="45700" rIns="91425" bIns="45700" anchor="ctr" anchorCtr="0">
            <a:noAutofit/>
          </a:bodyPr>
          <a:lstStyle/>
          <a:p>
            <a:pPr algn="ctr"/>
            <a:r>
              <a:rPr lang="en-US" sz="2800" b="1">
                <a:solidFill>
                  <a:schemeClr val="bg1"/>
                </a:solidFill>
                <a:latin typeface="Arial"/>
                <a:cs typeface="Arial"/>
              </a:rPr>
              <a:t>REGULATION AND RELATIONSHIPS: UNDERSTANDING THE BRAIN &amp; EMOTIONAL REGULATION</a:t>
            </a:r>
            <a:endParaRPr lang="en-US">
              <a:solidFill>
                <a:schemeClr val="bg1"/>
              </a:solidFill>
            </a:endParaRPr>
          </a:p>
        </p:txBody>
      </p:sp>
      <p:pic>
        <p:nvPicPr>
          <p:cNvPr id="6" name="Google Shape;358;g2ac08e1b665_0_0" descr="Image result for pa commission on crime and delinquency logo">
            <a:extLst>
              <a:ext uri="{FF2B5EF4-FFF2-40B4-BE49-F238E27FC236}">
                <a16:creationId xmlns:a16="http://schemas.microsoft.com/office/drawing/2014/main" id="{6E2118F0-1A43-70D1-6105-9FEF69125847}"/>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51"/>
          <p:cNvSpPr txBox="1">
            <a:spLocks noGrp="1"/>
          </p:cNvSpPr>
          <p:nvPr>
            <p:ph type="title"/>
          </p:nvPr>
        </p:nvSpPr>
        <p:spPr>
          <a:xfrm>
            <a:off x="-1267" y="3046"/>
            <a:ext cx="12201589" cy="1400500"/>
          </a:xfrm>
          <a:prstGeom prst="rect">
            <a:avLst/>
          </a:prstGeom>
          <a:solidFill>
            <a:schemeClr val="tx1"/>
          </a:solidFill>
          <a:ln>
            <a:noFill/>
          </a:ln>
        </p:spPr>
        <p:txBody>
          <a:bodyPr spcFirstLastPara="1" wrap="square" lIns="91425" tIns="45700" rIns="91425" bIns="45700" anchor="ctr" anchorCtr="0">
            <a:noAutofit/>
          </a:bodyPr>
          <a:lstStyle/>
          <a:p>
            <a:pPr algn="ctr">
              <a:buSzPct val="100000"/>
            </a:pPr>
            <a:r>
              <a:rPr lang="en-US" sz="3600" b="1">
                <a:solidFill>
                  <a:srgbClr val="FFFFFF"/>
                </a:solidFill>
                <a:latin typeface="Arial"/>
              </a:rPr>
              <a:t>UNDERSTANDING THE BRAIN &amp; EMOTIONAL REGULATION</a:t>
            </a:r>
            <a:endParaRPr lang="en-US" sz="3600">
              <a:solidFill>
                <a:srgbClr val="FFFFFF"/>
              </a:solidFill>
              <a:latin typeface="Arial"/>
            </a:endParaRPr>
          </a:p>
        </p:txBody>
      </p:sp>
      <p:sp>
        <p:nvSpPr>
          <p:cNvPr id="679" name="Google Shape;679;p51"/>
          <p:cNvSpPr txBox="1">
            <a:spLocks noGrp="1"/>
          </p:cNvSpPr>
          <p:nvPr>
            <p:ph type="body" idx="1"/>
          </p:nvPr>
        </p:nvSpPr>
        <p:spPr>
          <a:xfrm>
            <a:off x="-1267" y="3301938"/>
            <a:ext cx="9075012" cy="2108742"/>
          </a:xfrm>
          <a:prstGeom prst="rect">
            <a:avLst/>
          </a:prstGeom>
          <a:noFill/>
          <a:ln>
            <a:noFill/>
          </a:ln>
        </p:spPr>
        <p:txBody>
          <a:bodyPr spcFirstLastPara="1" wrap="square" lIns="91425" tIns="45700" rIns="91425" bIns="45700" anchor="t" anchorCtr="0">
            <a:noAutofit/>
          </a:bodyPr>
          <a:lstStyle/>
          <a:p>
            <a:pPr marL="342900">
              <a:lnSpc>
                <a:spcPct val="100000"/>
              </a:lnSpc>
              <a:spcBef>
                <a:spcPts val="0"/>
              </a:spcBef>
              <a:buSzPct val="33712"/>
            </a:pPr>
            <a:r>
              <a:rPr lang="en-US" sz="2200">
                <a:latin typeface="Arial"/>
              </a:rPr>
              <a:t>A basic understanding of how the brain works can help us understand trauma's signs and symptoms in young people. </a:t>
            </a:r>
          </a:p>
          <a:p>
            <a:pPr marL="0" indent="0">
              <a:lnSpc>
                <a:spcPct val="100000"/>
              </a:lnSpc>
              <a:spcBef>
                <a:spcPts val="0"/>
              </a:spcBef>
              <a:buSzPct val="33712"/>
              <a:buNone/>
            </a:pPr>
            <a:endParaRPr lang="en-US" sz="2200">
              <a:latin typeface="Arial"/>
            </a:endParaRPr>
          </a:p>
          <a:p>
            <a:pPr marL="342900">
              <a:lnSpc>
                <a:spcPct val="100000"/>
              </a:lnSpc>
              <a:spcBef>
                <a:spcPts val="0"/>
              </a:spcBef>
              <a:buSzPct val="33712"/>
            </a:pPr>
            <a:endParaRPr lang="en-US" sz="2200">
              <a:latin typeface="Arial"/>
            </a:endParaRPr>
          </a:p>
          <a:p>
            <a:pPr marL="342900">
              <a:lnSpc>
                <a:spcPct val="100000"/>
              </a:lnSpc>
              <a:spcBef>
                <a:spcPts val="0"/>
              </a:spcBef>
              <a:buSzPct val="33712"/>
            </a:pPr>
            <a:r>
              <a:rPr lang="en-US" sz="2000">
                <a:solidFill>
                  <a:srgbClr val="333333"/>
                </a:solidFill>
                <a:highlight>
                  <a:srgbClr val="FFFFFF"/>
                </a:highlight>
                <a:latin typeface="Arial"/>
              </a:rPr>
              <a:t> </a:t>
            </a:r>
            <a:endParaRPr lang="en-US" sz="2000">
              <a:latin typeface="Arial"/>
            </a:endParaRPr>
          </a:p>
        </p:txBody>
      </p:sp>
      <p:sp>
        <p:nvSpPr>
          <p:cNvPr id="681" name="Google Shape;681;p51"/>
          <p:cNvSpPr txBox="1"/>
          <p:nvPr/>
        </p:nvSpPr>
        <p:spPr>
          <a:xfrm>
            <a:off x="166551" y="1447320"/>
            <a:ext cx="12160771" cy="960233"/>
          </a:xfrm>
          <a:prstGeom prst="rect">
            <a:avLst/>
          </a:prstGeom>
          <a:noFill/>
          <a:ln>
            <a:noFill/>
          </a:ln>
        </p:spPr>
        <p:txBody>
          <a:bodyPr spcFirstLastPara="1" wrap="square" lIns="91425" tIns="91425" rIns="91425" bIns="91425" anchor="t" anchorCtr="0">
            <a:spAutoFit/>
          </a:bodyPr>
          <a:lstStyle/>
          <a:p>
            <a:pPr lvl="1">
              <a:lnSpc>
                <a:spcPct val="90000"/>
              </a:lnSpc>
            </a:pPr>
            <a:r>
              <a:rPr lang="en-US" sz="2800" b="1">
                <a:solidFill>
                  <a:schemeClr val="dk1"/>
                </a:solidFill>
                <a:highlight>
                  <a:srgbClr val="FFFF00"/>
                </a:highlight>
                <a:ea typeface="Calibri"/>
                <a:cs typeface="Calibri"/>
                <a:sym typeface="Calibri"/>
              </a:rPr>
              <a:t>BIG IDEA</a:t>
            </a:r>
            <a:r>
              <a:rPr lang="en-US" sz="2800" b="1">
                <a:solidFill>
                  <a:schemeClr val="dk1"/>
                </a:solidFill>
                <a:ea typeface="Calibri"/>
                <a:cs typeface="Calibri"/>
                <a:sym typeface="Calibri"/>
              </a:rPr>
              <a:t>: Trauma can profoundly impact the brain's development and functioning, leading to various emotional and behavioral responses. </a:t>
            </a:r>
            <a:endParaRPr lang="en-US" sz="2800" b="1">
              <a:solidFill>
                <a:schemeClr val="dk1"/>
              </a:solidFill>
            </a:endParaRPr>
          </a:p>
        </p:txBody>
      </p:sp>
      <p:sp>
        <p:nvSpPr>
          <p:cNvPr id="682" name="Google Shape;682;p51"/>
          <p:cNvSpPr txBox="1"/>
          <p:nvPr/>
        </p:nvSpPr>
        <p:spPr>
          <a:xfrm>
            <a:off x="62149" y="6063238"/>
            <a:ext cx="3440850" cy="846355"/>
          </a:xfrm>
          <a:prstGeom prst="rect">
            <a:avLst/>
          </a:prstGeom>
          <a:noFill/>
          <a:ln>
            <a:noFill/>
          </a:ln>
        </p:spPr>
        <p:txBody>
          <a:bodyPr spcFirstLastPara="1" wrap="square" lIns="91425" tIns="91425" rIns="91425" bIns="91425" anchor="t" anchorCtr="0">
            <a:spAutoFit/>
          </a:bodyPr>
          <a:lstStyle/>
          <a:p>
            <a:pPr>
              <a:lnSpc>
                <a:spcPct val="115000"/>
              </a:lnSpc>
              <a:spcBef>
                <a:spcPts val="1200"/>
              </a:spcBef>
              <a:spcAft>
                <a:spcPts val="1200"/>
              </a:spcAft>
            </a:pPr>
            <a:r>
              <a:rPr lang="en-US" sz="20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Allison Sampson Jackson</a:t>
            </a:r>
            <a:r>
              <a:rPr lang="en-US" sz="2000" u="sng">
                <a:solidFill>
                  <a:srgbClr val="1155CC"/>
                </a:solidFill>
                <a:latin typeface="Calibri"/>
                <a:ea typeface="Calibri"/>
                <a:cs typeface="Calibri"/>
                <a:sym typeface="Calibri"/>
              </a:rPr>
              <a:t> Video</a:t>
            </a:r>
            <a:endParaRPr lang="en-US" sz="2000"/>
          </a:p>
        </p:txBody>
      </p:sp>
      <p:pic>
        <p:nvPicPr>
          <p:cNvPr id="683" name="Google Shape;683;p5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011731" y="3153098"/>
            <a:ext cx="1785066" cy="1697400"/>
          </a:xfrm>
          <a:prstGeom prst="rect">
            <a:avLst/>
          </a:prstGeom>
          <a:noFill/>
          <a:ln>
            <a:noFill/>
          </a:ln>
        </p:spPr>
      </p:pic>
      <p:pic>
        <p:nvPicPr>
          <p:cNvPr id="3" name="Picture 2" descr="A red text on a white background&#10;&#10;Description automatically generated">
            <a:extLst>
              <a:ext uri="{FF2B5EF4-FFF2-40B4-BE49-F238E27FC236}">
                <a16:creationId xmlns:a16="http://schemas.microsoft.com/office/drawing/2014/main" id="{40412774-C05F-76C6-ED3E-A423F5AD7D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53263" y="5053488"/>
            <a:ext cx="3302002" cy="717879"/>
          </a:xfrm>
          <a:prstGeom prst="rect">
            <a:avLst/>
          </a:prstGeom>
        </p:spPr>
      </p:pic>
      <p:pic>
        <p:nvPicPr>
          <p:cNvPr id="6" name="Google Shape;358;g2ac08e1b665_0_0" descr="Image result for pa commission on crime and delinquency logo">
            <a:extLst>
              <a:ext uri="{FF2B5EF4-FFF2-40B4-BE49-F238E27FC236}">
                <a16:creationId xmlns:a16="http://schemas.microsoft.com/office/drawing/2014/main" id="{AAAB30E6-7D4D-4244-633A-CCA59E2E8A47}"/>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52"/>
          <p:cNvSpPr txBox="1">
            <a:spLocks noGrp="1"/>
          </p:cNvSpPr>
          <p:nvPr>
            <p:ph type="title"/>
          </p:nvPr>
        </p:nvSpPr>
        <p:spPr>
          <a:xfrm>
            <a:off x="-4003" y="4171"/>
            <a:ext cx="12200007" cy="849300"/>
          </a:xfrm>
          <a:prstGeom prst="rect">
            <a:avLst/>
          </a:prstGeom>
          <a:solidFill>
            <a:schemeClr val="tx1"/>
          </a:solidFill>
          <a:ln>
            <a:noFill/>
          </a:ln>
        </p:spPr>
        <p:txBody>
          <a:bodyPr spcFirstLastPara="1" wrap="square" lIns="91425" tIns="45700" rIns="91425" bIns="45700" anchor="ctr" anchorCtr="0">
            <a:noAutofit/>
          </a:bodyPr>
          <a:lstStyle/>
          <a:p>
            <a:pPr algn="ctr">
              <a:buSzPct val="100000"/>
            </a:pPr>
            <a:r>
              <a:rPr lang="en-US" sz="3600" b="1">
                <a:solidFill>
                  <a:schemeClr val="bg1"/>
                </a:solidFill>
                <a:latin typeface="Arial"/>
              </a:rPr>
              <a:t>OVERVIEW OF SCHOOL &amp; COMMUNITY SUPPORTS</a:t>
            </a:r>
            <a:endParaRPr lang="en-US" sz="3600">
              <a:solidFill>
                <a:schemeClr val="bg1"/>
              </a:solidFill>
              <a:latin typeface="Arial"/>
            </a:endParaRPr>
          </a:p>
        </p:txBody>
      </p:sp>
      <p:sp>
        <p:nvSpPr>
          <p:cNvPr id="710" name="Google Shape;710;p52"/>
          <p:cNvSpPr txBox="1">
            <a:spLocks noGrp="1"/>
          </p:cNvSpPr>
          <p:nvPr>
            <p:ph type="body" idx="1"/>
          </p:nvPr>
        </p:nvSpPr>
        <p:spPr>
          <a:xfrm>
            <a:off x="244297" y="1977750"/>
            <a:ext cx="8900689" cy="4673143"/>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endParaRPr lang="en-US" sz="2400">
              <a:latin typeface="Arial"/>
            </a:endParaRPr>
          </a:p>
          <a:p>
            <a:pPr marL="0" indent="0">
              <a:lnSpc>
                <a:spcPct val="115000"/>
              </a:lnSpc>
              <a:spcBef>
                <a:spcPts val="0"/>
              </a:spcBef>
              <a:buSzPts val="1100"/>
              <a:buNone/>
            </a:pPr>
            <a:r>
              <a:rPr lang="en-US" sz="2400" b="1">
                <a:latin typeface="Arial"/>
              </a:rPr>
              <a:t>Activity:  In </a:t>
            </a:r>
            <a:r>
              <a:rPr lang="en-US" sz="2400" b="1">
                <a:highlight>
                  <a:srgbClr val="FFFF00"/>
                </a:highlight>
                <a:latin typeface="Arial"/>
              </a:rPr>
              <a:t>small groups</a:t>
            </a:r>
            <a:r>
              <a:rPr lang="en-US" sz="2400" b="1">
                <a:latin typeface="Arial"/>
              </a:rPr>
              <a:t>, discuss the following two questions. </a:t>
            </a:r>
          </a:p>
          <a:p>
            <a:pPr marL="0" indent="0">
              <a:lnSpc>
                <a:spcPct val="114999"/>
              </a:lnSpc>
              <a:spcBef>
                <a:spcPts val="0"/>
              </a:spcBef>
              <a:buSzPts val="1100"/>
              <a:buNone/>
            </a:pPr>
            <a:r>
              <a:rPr lang="en-US" sz="2400" b="1">
                <a:latin typeface="Arial"/>
              </a:rPr>
              <a:t>(5 minutes)</a:t>
            </a:r>
            <a:endParaRPr lang="en-US" sz="2400"/>
          </a:p>
          <a:p>
            <a:pPr marL="0" lvl="0" indent="0" algn="l" rtl="0">
              <a:lnSpc>
                <a:spcPct val="115000"/>
              </a:lnSpc>
              <a:spcBef>
                <a:spcPts val="0"/>
              </a:spcBef>
              <a:spcAft>
                <a:spcPts val="0"/>
              </a:spcAft>
              <a:buClr>
                <a:schemeClr val="dk1"/>
              </a:buClr>
              <a:buSzPts val="1100"/>
              <a:buFont typeface="Arial"/>
              <a:buNone/>
            </a:pPr>
            <a:endParaRPr lang="en-US" sz="2400" b="1">
              <a:latin typeface="Arial"/>
            </a:endParaRPr>
          </a:p>
          <a:p>
            <a:pPr indent="-361950">
              <a:lnSpc>
                <a:spcPct val="115000"/>
              </a:lnSpc>
              <a:spcBef>
                <a:spcPts val="0"/>
              </a:spcBef>
              <a:buSzPts val="2100"/>
              <a:buFont typeface="Calibri"/>
              <a:buAutoNum type="arabicPeriod"/>
            </a:pPr>
            <a:r>
              <a:rPr lang="en-US" sz="2400">
                <a:latin typeface="Arial"/>
              </a:rPr>
              <a:t>What policies/ procedures has your school entity implemented to create trauma-informed approaches?  </a:t>
            </a:r>
          </a:p>
          <a:p>
            <a:pPr marL="457200" lvl="0" indent="-361950" algn="l" rtl="0">
              <a:lnSpc>
                <a:spcPct val="115000"/>
              </a:lnSpc>
              <a:spcBef>
                <a:spcPts val="0"/>
              </a:spcBef>
              <a:spcAft>
                <a:spcPts val="0"/>
              </a:spcAft>
              <a:buSzPts val="2100"/>
              <a:buFont typeface="Calibri"/>
              <a:buAutoNum type="arabicPeriod"/>
            </a:pPr>
            <a:r>
              <a:rPr lang="en-US" sz="2400">
                <a:latin typeface="Arial"/>
              </a:rPr>
              <a:t>What school and community resources can you provide to students, families, staff, and community members who may be struggling with the effects of trauma and toxic stress?</a:t>
            </a:r>
          </a:p>
          <a:p>
            <a:pPr marL="0" lvl="0" indent="0" algn="l" rtl="0">
              <a:lnSpc>
                <a:spcPct val="115000"/>
              </a:lnSpc>
              <a:spcBef>
                <a:spcPts val="0"/>
              </a:spcBef>
              <a:spcAft>
                <a:spcPts val="0"/>
              </a:spcAft>
              <a:buClr>
                <a:schemeClr val="dk1"/>
              </a:buClr>
              <a:buSzPts val="1100"/>
              <a:buFont typeface="Arial"/>
              <a:buNone/>
            </a:pPr>
            <a:endParaRPr lang="en-US" sz="1800">
              <a:latin typeface="Arial"/>
            </a:endParaRPr>
          </a:p>
          <a:p>
            <a:pPr marL="457200" lvl="1" indent="0" algn="l" rtl="0">
              <a:lnSpc>
                <a:spcPct val="90000"/>
              </a:lnSpc>
              <a:spcBef>
                <a:spcPts val="500"/>
              </a:spcBef>
              <a:spcAft>
                <a:spcPts val="0"/>
              </a:spcAft>
              <a:buClr>
                <a:schemeClr val="dk1"/>
              </a:buClr>
              <a:buSzPts val="2400"/>
              <a:buNone/>
            </a:pPr>
            <a:endParaRPr lang="en-US" sz="1800">
              <a:latin typeface="Arial"/>
            </a:endParaRPr>
          </a:p>
        </p:txBody>
      </p:sp>
      <p:sp>
        <p:nvSpPr>
          <p:cNvPr id="712" name="Google Shape;712;p52"/>
          <p:cNvSpPr txBox="1"/>
          <p:nvPr/>
        </p:nvSpPr>
        <p:spPr>
          <a:xfrm>
            <a:off x="174893" y="912764"/>
            <a:ext cx="11836167" cy="849433"/>
          </a:xfrm>
          <a:prstGeom prst="rect">
            <a:avLst/>
          </a:prstGeom>
          <a:noFill/>
          <a:ln>
            <a:noFill/>
          </a:ln>
        </p:spPr>
        <p:txBody>
          <a:bodyPr spcFirstLastPara="1" wrap="square" lIns="91425" tIns="91425" rIns="91425" bIns="91425" anchor="t" anchorCtr="0">
            <a:spAutoFit/>
          </a:bodyPr>
          <a:lstStyle/>
          <a:p>
            <a:pPr lvl="1">
              <a:lnSpc>
                <a:spcPct val="90000"/>
              </a:lnSpc>
            </a:pPr>
            <a:r>
              <a:rPr lang="en-US" sz="2400" b="1">
                <a:solidFill>
                  <a:schemeClr val="dk1"/>
                </a:solidFill>
                <a:highlight>
                  <a:srgbClr val="FFFF00"/>
                </a:highlight>
                <a:ea typeface="Calibri"/>
                <a:cs typeface="Calibri"/>
                <a:sym typeface="Calibri"/>
              </a:rPr>
              <a:t>BIG IDEA</a:t>
            </a:r>
            <a:r>
              <a:rPr lang="en-US" sz="2400" b="1">
                <a:solidFill>
                  <a:schemeClr val="dk1"/>
                </a:solidFill>
                <a:ea typeface="Calibri"/>
                <a:cs typeface="Calibri"/>
                <a:sym typeface="Calibri"/>
              </a:rPr>
              <a:t>: </a:t>
            </a:r>
            <a:r>
              <a:rPr lang="en-US" sz="2400" b="1">
                <a:solidFill>
                  <a:schemeClr val="dk1"/>
                </a:solidFill>
                <a:highlight>
                  <a:srgbClr val="FFFF00"/>
                </a:highlight>
                <a:ea typeface="Calibri"/>
                <a:cs typeface="Calibri"/>
                <a:sym typeface="Calibri"/>
              </a:rPr>
              <a:t>Knowing</a:t>
            </a:r>
            <a:r>
              <a:rPr lang="en-US" sz="2400" b="1">
                <a:solidFill>
                  <a:schemeClr val="dk1"/>
                </a:solidFill>
                <a:ea typeface="Calibri"/>
                <a:cs typeface="Calibri"/>
                <a:sym typeface="Calibri"/>
              </a:rPr>
              <a:t> about school and community supports, and being able to </a:t>
            </a:r>
            <a:r>
              <a:rPr lang="en-US" sz="2400" b="1">
                <a:solidFill>
                  <a:schemeClr val="dk1"/>
                </a:solidFill>
                <a:highlight>
                  <a:srgbClr val="FFFF00"/>
                </a:highlight>
                <a:ea typeface="Calibri"/>
                <a:cs typeface="Calibri"/>
                <a:sym typeface="Calibri"/>
              </a:rPr>
              <a:t>connect</a:t>
            </a:r>
            <a:r>
              <a:rPr lang="en-US" sz="2400" b="1">
                <a:solidFill>
                  <a:schemeClr val="dk1"/>
                </a:solidFill>
                <a:ea typeface="Calibri"/>
                <a:cs typeface="Calibri"/>
                <a:sym typeface="Calibri"/>
              </a:rPr>
              <a:t> young people to those supports, allows us to better </a:t>
            </a:r>
            <a:r>
              <a:rPr lang="en-US" sz="2400" b="1">
                <a:solidFill>
                  <a:schemeClr val="dk1"/>
                </a:solidFill>
                <a:highlight>
                  <a:srgbClr val="FFFF00"/>
                </a:highlight>
                <a:ea typeface="Calibri"/>
                <a:cs typeface="Calibri"/>
                <a:sym typeface="Calibri"/>
              </a:rPr>
              <a:t>support</a:t>
            </a:r>
            <a:r>
              <a:rPr lang="en-US" sz="2400" b="1">
                <a:solidFill>
                  <a:schemeClr val="dk1"/>
                </a:solidFill>
                <a:ea typeface="Calibri"/>
                <a:cs typeface="Calibri"/>
                <a:sym typeface="Calibri"/>
              </a:rPr>
              <a:t> students. </a:t>
            </a:r>
            <a:endParaRPr lang="en-US" sz="2400" b="1">
              <a:solidFill>
                <a:schemeClr val="dk1"/>
              </a:solidFill>
            </a:endParaRPr>
          </a:p>
        </p:txBody>
      </p:sp>
      <p:pic>
        <p:nvPicPr>
          <p:cNvPr id="2" name="Picture 1" descr="A group of people with speech bubbles&#10;&#10;Description automatically generated">
            <a:extLst>
              <a:ext uri="{FF2B5EF4-FFF2-40B4-BE49-F238E27FC236}">
                <a16:creationId xmlns:a16="http://schemas.microsoft.com/office/drawing/2014/main" id="{112EB5D9-EE7A-3AA7-95AA-A8C0D1E7D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62521" y="2328870"/>
            <a:ext cx="2992285" cy="2887134"/>
          </a:xfrm>
          <a:prstGeom prst="rect">
            <a:avLst/>
          </a:prstGeom>
        </p:spPr>
      </p:pic>
      <p:pic>
        <p:nvPicPr>
          <p:cNvPr id="3" name="Google Shape;358;g2ac08e1b665_0_0" descr="Image result for pa commission on crime and delinquency logo">
            <a:extLst>
              <a:ext uri="{FF2B5EF4-FFF2-40B4-BE49-F238E27FC236}">
                <a16:creationId xmlns:a16="http://schemas.microsoft.com/office/drawing/2014/main" id="{93AF3210-D093-F625-1B8E-A795AE2F309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53"/>
          <p:cNvSpPr txBox="1">
            <a:spLocks noGrp="1"/>
          </p:cNvSpPr>
          <p:nvPr>
            <p:ph type="title"/>
          </p:nvPr>
        </p:nvSpPr>
        <p:spPr>
          <a:xfrm>
            <a:off x="29308" y="2891"/>
            <a:ext cx="12145107" cy="849300"/>
          </a:xfrm>
          <a:prstGeom prst="rect">
            <a:avLst/>
          </a:prstGeom>
          <a:solidFill>
            <a:schemeClr val="tx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ct val="100000"/>
              <a:buFont typeface="Calibri"/>
              <a:buNone/>
            </a:pPr>
            <a:r>
              <a:rPr lang="en-US" sz="3600" b="1">
                <a:solidFill>
                  <a:srgbClr val="FFFFFF"/>
                </a:solidFill>
                <a:latin typeface="Arial"/>
              </a:rPr>
              <a:t>TRAUMA INFORMED RESPONSES TO BEHAVIOR</a:t>
            </a:r>
            <a:endParaRPr lang="en-US" sz="3600">
              <a:solidFill>
                <a:srgbClr val="FFFFFF"/>
              </a:solidFill>
              <a:latin typeface="Arial"/>
            </a:endParaRPr>
          </a:p>
        </p:txBody>
      </p:sp>
      <p:sp>
        <p:nvSpPr>
          <p:cNvPr id="702" name="Google Shape;702;p53"/>
          <p:cNvSpPr txBox="1">
            <a:spLocks noGrp="1"/>
          </p:cNvSpPr>
          <p:nvPr>
            <p:ph type="body" idx="1"/>
          </p:nvPr>
        </p:nvSpPr>
        <p:spPr>
          <a:xfrm>
            <a:off x="251439" y="2594622"/>
            <a:ext cx="11574322" cy="4455429"/>
          </a:xfrm>
          <a:prstGeom prst="rect">
            <a:avLst/>
          </a:prstGeom>
          <a:noFill/>
          <a:ln>
            <a:noFill/>
          </a:ln>
        </p:spPr>
        <p:txBody>
          <a:bodyPr spcFirstLastPara="1" wrap="square" lIns="91425" tIns="45700" rIns="91425" bIns="45700" anchor="t" anchorCtr="0">
            <a:noAutofit/>
          </a:bodyPr>
          <a:lstStyle/>
          <a:p>
            <a:pPr marL="0" indent="0">
              <a:lnSpc>
                <a:spcPct val="115000"/>
              </a:lnSpc>
              <a:spcBef>
                <a:spcPts val="0"/>
              </a:spcBef>
              <a:buSzPct val="25882"/>
              <a:buNone/>
            </a:pPr>
            <a:r>
              <a:rPr lang="en-US" sz="2000">
                <a:latin typeface="Arial"/>
              </a:rPr>
              <a:t>Trauma-informed behavior support systems recognize the relationships between trauma exposure, student behavior, and staff responses. This approach teaches expectations which help to minimize the likelihood of behavior problems.  </a:t>
            </a:r>
            <a:endParaRPr lang="en-US"/>
          </a:p>
          <a:p>
            <a:pPr marL="0" indent="0">
              <a:lnSpc>
                <a:spcPct val="115000"/>
              </a:lnSpc>
              <a:spcBef>
                <a:spcPts val="0"/>
              </a:spcBef>
              <a:buSzPct val="25882"/>
              <a:buNone/>
            </a:pPr>
            <a:r>
              <a:rPr lang="en-US" sz="2000">
                <a:latin typeface="Arial"/>
              </a:rPr>
              <a:t> </a:t>
            </a:r>
          </a:p>
          <a:p>
            <a:pPr marL="0" indent="0">
              <a:lnSpc>
                <a:spcPct val="114999"/>
              </a:lnSpc>
              <a:spcBef>
                <a:spcPts val="0"/>
              </a:spcBef>
              <a:buNone/>
            </a:pPr>
            <a:r>
              <a:rPr lang="en-US" sz="2000">
                <a:latin typeface="Arial"/>
              </a:rPr>
              <a:t>Examples of evidence-based prevention initiatives within the MTSS/PBIS framework:</a:t>
            </a:r>
          </a:p>
          <a:p>
            <a:pPr marL="0" indent="0">
              <a:lnSpc>
                <a:spcPct val="114999"/>
              </a:lnSpc>
              <a:spcBef>
                <a:spcPts val="0"/>
              </a:spcBef>
              <a:buNone/>
            </a:pPr>
            <a:endParaRPr lang="en-US" sz="2000">
              <a:latin typeface="Arial"/>
            </a:endParaRPr>
          </a:p>
          <a:p>
            <a:pPr marL="457200" lvl="0" indent="-336550" algn="l" rtl="0">
              <a:lnSpc>
                <a:spcPct val="115000"/>
              </a:lnSpc>
              <a:spcBef>
                <a:spcPts val="0"/>
              </a:spcBef>
              <a:spcAft>
                <a:spcPts val="0"/>
              </a:spcAft>
              <a:buSzPct val="100000"/>
              <a:buChar char="•"/>
            </a:pPr>
            <a:r>
              <a:rPr lang="en-US" sz="1600" u="sng">
                <a:solidFill>
                  <a:schemeClr val="hlink"/>
                </a:solidFill>
                <a:latin typeface="Arial"/>
                <a:hlinkClick r:id="rId3">
                  <a:extLst>
                    <a:ext uri="{A12FA001-AC4F-418D-AE19-62706E023703}">
                      <ahyp:hlinkClr xmlns:ahyp="http://schemas.microsoft.com/office/drawing/2018/hyperlinkcolor" val="tx"/>
                    </a:ext>
                  </a:extLst>
                </a:hlinkClick>
              </a:rPr>
              <a:t>Restorative practices</a:t>
            </a:r>
            <a:endParaRPr lang="en-US" sz="1600">
              <a:solidFill>
                <a:schemeClr val="hlink"/>
              </a:solidFill>
              <a:latin typeface="Arial"/>
            </a:endParaRPr>
          </a:p>
          <a:p>
            <a:pPr marL="457200" lvl="0" indent="-336550" algn="l" rtl="0">
              <a:lnSpc>
                <a:spcPct val="115000"/>
              </a:lnSpc>
              <a:spcBef>
                <a:spcPts val="0"/>
              </a:spcBef>
              <a:spcAft>
                <a:spcPts val="0"/>
              </a:spcAft>
              <a:buSzPct val="100000"/>
              <a:buChar char="•"/>
            </a:pPr>
            <a:r>
              <a:rPr lang="en-US" sz="1600">
                <a:latin typeface="Arial"/>
              </a:rPr>
              <a:t>K-12 Substance Use Prevention Programs</a:t>
            </a:r>
          </a:p>
          <a:p>
            <a:pPr marL="914400" lvl="1" indent="-336550" algn="l" rtl="0">
              <a:lnSpc>
                <a:spcPct val="115000"/>
              </a:lnSpc>
              <a:spcBef>
                <a:spcPts val="0"/>
              </a:spcBef>
              <a:spcAft>
                <a:spcPts val="0"/>
              </a:spcAft>
              <a:buSzPct val="100000"/>
              <a:buChar char="•"/>
            </a:pPr>
            <a:r>
              <a:rPr lang="en-US" sz="1600" u="sng">
                <a:solidFill>
                  <a:schemeClr val="hlink"/>
                </a:solidFill>
                <a:latin typeface="Arial"/>
                <a:hlinkClick r:id="rId4">
                  <a:extLst>
                    <a:ext uri="{A12FA001-AC4F-418D-AE19-62706E023703}">
                      <ahyp:hlinkClr xmlns:ahyp="http://schemas.microsoft.com/office/drawing/2018/hyperlinkcolor" val="tx"/>
                    </a:ext>
                  </a:extLst>
                </a:hlinkClick>
              </a:rPr>
              <a:t>Blueprint Programs: Positive Youth Development</a:t>
            </a:r>
            <a:endParaRPr lang="en-US" sz="1600">
              <a:solidFill>
                <a:schemeClr val="hlink"/>
              </a:solidFill>
              <a:latin typeface="Arial"/>
            </a:endParaRPr>
          </a:p>
          <a:p>
            <a:pPr marL="914400" lvl="1" indent="-336550" algn="l" rtl="0">
              <a:lnSpc>
                <a:spcPct val="115000"/>
              </a:lnSpc>
              <a:spcBef>
                <a:spcPts val="0"/>
              </a:spcBef>
              <a:spcAft>
                <a:spcPts val="0"/>
              </a:spcAft>
              <a:buSzPct val="100000"/>
              <a:buChar char="•"/>
            </a:pPr>
            <a:r>
              <a:rPr lang="en-US" sz="1600" u="sng">
                <a:solidFill>
                  <a:schemeClr val="hlink"/>
                </a:solidFill>
                <a:latin typeface="Arial"/>
                <a:hlinkClick r:id="rId5">
                  <a:extLst>
                    <a:ext uri="{A12FA001-AC4F-418D-AE19-62706E023703}">
                      <ahyp:hlinkClr xmlns:ahyp="http://schemas.microsoft.com/office/drawing/2018/hyperlinkcolor" val="tx"/>
                    </a:ext>
                  </a:extLst>
                </a:hlinkClick>
              </a:rPr>
              <a:t>Office of Juvenile Justice and Delinquency Prevention</a:t>
            </a:r>
            <a:endParaRPr lang="en-US" sz="1600">
              <a:solidFill>
                <a:schemeClr val="hlink"/>
              </a:solidFill>
              <a:latin typeface="Arial"/>
            </a:endParaRPr>
          </a:p>
          <a:p>
            <a:pPr lvl="1" indent="-336550">
              <a:lnSpc>
                <a:spcPct val="115000"/>
              </a:lnSpc>
              <a:spcBef>
                <a:spcPts val="0"/>
              </a:spcBef>
              <a:buSzPct val="100000"/>
              <a:buFont typeface="Arial,Sans-Serif"/>
            </a:pPr>
            <a:r>
              <a:rPr lang="en-US" sz="1600">
                <a:solidFill>
                  <a:schemeClr val="hlink"/>
                </a:solidFill>
                <a:latin typeface="Arial"/>
                <a:cs typeface="Arial"/>
                <a:hlinkClick r:id="rId6">
                  <a:extLst>
                    <a:ext uri="{A12FA001-AC4F-418D-AE19-62706E023703}">
                      <ahyp:hlinkClr xmlns:ahyp="http://schemas.microsoft.com/office/drawing/2018/hyperlinkcolor" val="tx"/>
                    </a:ext>
                  </a:extLst>
                </a:hlinkClick>
              </a:rPr>
              <a:t>SAMHSA's National Registry of Evidence-based Programs / Programs</a:t>
            </a:r>
            <a:endParaRPr lang="en-US" sz="1600">
              <a:solidFill>
                <a:schemeClr val="hlink"/>
              </a:solidFill>
              <a:latin typeface="Arial"/>
              <a:cs typeface="Arial"/>
            </a:endParaRPr>
          </a:p>
          <a:p>
            <a:pPr marL="914400" lvl="1" indent="-336550" algn="l">
              <a:lnSpc>
                <a:spcPct val="114999"/>
              </a:lnSpc>
              <a:spcBef>
                <a:spcPts val="0"/>
              </a:spcBef>
              <a:spcAft>
                <a:spcPts val="0"/>
              </a:spcAft>
              <a:buSzPct val="100000"/>
              <a:buChar char="•"/>
            </a:pPr>
            <a:r>
              <a:rPr lang="en-US" sz="1600" u="sng">
                <a:solidFill>
                  <a:schemeClr val="hlink"/>
                </a:solidFill>
                <a:latin typeface="Arial"/>
                <a:hlinkClick r:id="rId7">
                  <a:extLst>
                    <a:ext uri="{A12FA001-AC4F-418D-AE19-62706E023703}">
                      <ahyp:hlinkClr xmlns:ahyp="http://schemas.microsoft.com/office/drawing/2018/hyperlinkcolor" val="tx"/>
                    </a:ext>
                  </a:extLst>
                </a:hlinkClick>
              </a:rPr>
              <a:t>SAMHSA's Evidence-Based Practices Resource Center</a:t>
            </a:r>
            <a:endParaRPr lang="en-US" sz="1600">
              <a:solidFill>
                <a:schemeClr val="hlink"/>
              </a:solidFill>
              <a:latin typeface="Arial"/>
            </a:endParaRPr>
          </a:p>
          <a:p>
            <a:pPr marL="914400" lvl="1" indent="-336550" algn="l" rtl="0">
              <a:lnSpc>
                <a:spcPct val="115000"/>
              </a:lnSpc>
              <a:spcBef>
                <a:spcPts val="0"/>
              </a:spcBef>
              <a:spcAft>
                <a:spcPts val="0"/>
              </a:spcAft>
              <a:buSzPct val="100000"/>
              <a:buChar char="•"/>
            </a:pPr>
            <a:endParaRPr lang="en-US" sz="1600">
              <a:solidFill>
                <a:schemeClr val="hlink"/>
              </a:solidFill>
              <a:latin typeface="Arial"/>
            </a:endParaRPr>
          </a:p>
        </p:txBody>
      </p:sp>
      <p:sp>
        <p:nvSpPr>
          <p:cNvPr id="704" name="Google Shape;704;p53"/>
          <p:cNvSpPr txBox="1"/>
          <p:nvPr/>
        </p:nvSpPr>
        <p:spPr>
          <a:xfrm>
            <a:off x="251569" y="948213"/>
            <a:ext cx="11578183" cy="1357556"/>
          </a:xfrm>
          <a:prstGeom prst="rect">
            <a:avLst/>
          </a:prstGeom>
          <a:noFill/>
          <a:ln>
            <a:noFill/>
          </a:ln>
        </p:spPr>
        <p:txBody>
          <a:bodyPr spcFirstLastPara="1" wrap="square" lIns="91425" tIns="91425" rIns="91425" bIns="91425" anchor="t" anchorCtr="0">
            <a:spAutoFit/>
          </a:bodyPr>
          <a:lstStyle/>
          <a:p>
            <a:pPr lvl="1">
              <a:lnSpc>
                <a:spcPct val="90000"/>
              </a:lnSpc>
            </a:pPr>
            <a:r>
              <a:rPr lang="en-US" sz="2800" b="1">
                <a:solidFill>
                  <a:schemeClr val="dk1"/>
                </a:solidFill>
                <a:highlight>
                  <a:srgbClr val="FFFF00"/>
                </a:highlight>
                <a:ea typeface="Calibri"/>
                <a:cs typeface="Calibri"/>
                <a:sym typeface="Calibri"/>
              </a:rPr>
              <a:t>BIG IDEA</a:t>
            </a:r>
            <a:r>
              <a:rPr lang="en-US" sz="2800" b="1">
                <a:solidFill>
                  <a:schemeClr val="dk1"/>
                </a:solidFill>
                <a:ea typeface="Calibri"/>
                <a:cs typeface="Calibri"/>
                <a:sym typeface="Calibri"/>
              </a:rPr>
              <a:t>: Trauma-informed behavior support systems work at multiple levels to promote positive behavior and intervene early when challenging conduct emerges.</a:t>
            </a:r>
            <a:endParaRPr lang="en-US" sz="2800" b="1">
              <a:solidFill>
                <a:schemeClr val="dk1"/>
              </a:solidFill>
            </a:endParaRPr>
          </a:p>
        </p:txBody>
      </p:sp>
      <p:pic>
        <p:nvPicPr>
          <p:cNvPr id="4" name="Google Shape;358;g2ac08e1b665_0_0" descr="Image result for pa commission on crime and delinquency logo">
            <a:extLst>
              <a:ext uri="{FF2B5EF4-FFF2-40B4-BE49-F238E27FC236}">
                <a16:creationId xmlns:a16="http://schemas.microsoft.com/office/drawing/2014/main" id="{6EBA402B-47FE-398A-045E-1F1FC9FA7F60}"/>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70" name="Rectangle 169">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Picture 146" descr="School corridor with lockers">
            <a:extLst>
              <a:ext uri="{FF2B5EF4-FFF2-40B4-BE49-F238E27FC236}">
                <a16:creationId xmlns:a16="http://schemas.microsoft.com/office/drawing/2014/main" id="{5A7E00BA-7734-783C-080F-90522676130C}"/>
              </a:ext>
            </a:extLst>
          </p:cNvPr>
          <p:cNvPicPr>
            <a:picLocks noChangeAspect="1"/>
          </p:cNvPicPr>
          <p:nvPr/>
        </p:nvPicPr>
        <p:blipFill rotWithShape="1">
          <a:blip r:embed="rId3" cstate="email">
            <a:alphaModFix amt="40000"/>
            <a:extLst>
              <a:ext uri="{28A0092B-C50C-407E-A947-70E740481C1C}">
                <a14:useLocalDpi xmlns:a14="http://schemas.microsoft.com/office/drawing/2010/main"/>
              </a:ext>
            </a:extLst>
          </a:blip>
          <a:srcRect/>
          <a:stretch/>
        </p:blipFill>
        <p:spPr>
          <a:xfrm>
            <a:off x="20" y="10"/>
            <a:ext cx="12191979" cy="6857990"/>
          </a:xfrm>
          <a:prstGeom prst="rect">
            <a:avLst/>
          </a:prstGeom>
        </p:spPr>
      </p:pic>
      <p:sp>
        <p:nvSpPr>
          <p:cNvPr id="144" name="Google Shape;144;g1ed868a2790_0_138"/>
          <p:cNvSpPr txBox="1">
            <a:spLocks noGrp="1"/>
          </p:cNvSpPr>
          <p:nvPr>
            <p:ph type="title"/>
          </p:nvPr>
        </p:nvSpPr>
        <p:spPr>
          <a:xfrm>
            <a:off x="-24560" y="-226841"/>
            <a:ext cx="12241119" cy="1325563"/>
          </a:xfrm>
          <a:prstGeom prst="rect">
            <a:avLst/>
          </a:prstGeom>
        </p:spPr>
        <p:txBody>
          <a:bodyPr spcFirstLastPara="1" lIns="91425" tIns="45700" rIns="91425" bIns="45700" anchorCtr="0">
            <a:normAutofit/>
          </a:bodyPr>
          <a:lstStyle/>
          <a:p>
            <a:pPr marL="0" lvl="0" indent="0" algn="ctr" rtl="0">
              <a:spcBef>
                <a:spcPts val="0"/>
              </a:spcBef>
              <a:spcAft>
                <a:spcPts val="0"/>
              </a:spcAft>
              <a:buClr>
                <a:schemeClr val="dk1"/>
              </a:buClr>
              <a:buSzPct val="26259"/>
              <a:buFont typeface="Arial"/>
              <a:buNone/>
            </a:pPr>
            <a:r>
              <a:rPr lang="en-US" sz="4200" b="1">
                <a:solidFill>
                  <a:schemeClr val="bg1"/>
                </a:solidFill>
                <a:latin typeface="Arial"/>
                <a:ea typeface="Montserrat"/>
                <a:cs typeface="Montserrat"/>
                <a:sym typeface="Montserrat"/>
              </a:rPr>
              <a:t>School Safety and Security Coordinator Duties</a:t>
            </a:r>
            <a:endParaRPr lang="en-US" sz="4200">
              <a:solidFill>
                <a:schemeClr val="bg1"/>
              </a:solidFill>
              <a:latin typeface="Arial"/>
            </a:endParaRPr>
          </a:p>
        </p:txBody>
      </p:sp>
      <p:sp>
        <p:nvSpPr>
          <p:cNvPr id="169"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Google Shape;145;g1ed868a2790_0_138"/>
          <p:cNvSpPr txBox="1">
            <a:spLocks noGrp="1"/>
          </p:cNvSpPr>
          <p:nvPr>
            <p:ph type="body" idx="1"/>
          </p:nvPr>
        </p:nvSpPr>
        <p:spPr>
          <a:xfrm>
            <a:off x="99127" y="631536"/>
            <a:ext cx="11800175" cy="4737416"/>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sz="1400" b="1">
              <a:solidFill>
                <a:schemeClr val="bg1"/>
              </a:solidFill>
              <a:latin typeface="Arial"/>
              <a:ea typeface="Montserrat"/>
              <a:cs typeface="Montserrat"/>
            </a:endParaRPr>
          </a:p>
          <a:p>
            <a:pPr marL="0" indent="0">
              <a:spcBef>
                <a:spcPts val="200"/>
              </a:spcBef>
              <a:buNone/>
            </a:pPr>
            <a:r>
              <a:rPr lang="en-US" sz="1600">
                <a:solidFill>
                  <a:schemeClr val="bg1"/>
                </a:solidFill>
                <a:latin typeface="Arial"/>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Per </a:t>
            </a:r>
            <a:r>
              <a:rPr lang="en-US" sz="1600" u="sng">
                <a:solidFill>
                  <a:schemeClr val="bg1"/>
                </a:solidFill>
                <a:latin typeface="Arial"/>
                <a:ea typeface="Montserrat"/>
                <a:cs typeface="Montserrat"/>
                <a:sym typeface="Montserrat"/>
                <a:hlinkClick r:id="rId4">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Section 1309-B of the PA Public School Code of 1949</a:t>
            </a:r>
            <a:r>
              <a:rPr lang="en-US" sz="1600">
                <a:solidFill>
                  <a:schemeClr val="bg1"/>
                </a:solidFill>
                <a:latin typeface="Arial"/>
                <a:ea typeface="Montserrat"/>
                <a:cs typeface="Montserrat"/>
                <a:sym typeface="Montserrat"/>
                <a:hlinkClick r:id="rId4">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a:t>
            </a:r>
            <a:r>
              <a:rPr lang="en-US" sz="1600">
                <a:solidFill>
                  <a:schemeClr val="bg1"/>
                </a:solidFill>
                <a:latin typeface="Arial"/>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a:t>
            </a:r>
            <a:r>
              <a:rPr lang="en-US" sz="1600">
                <a:solidFill>
                  <a:schemeClr val="bg1"/>
                </a:solidFill>
                <a:latin typeface="Arial"/>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coordinators are required to </a:t>
            </a:r>
            <a:r>
              <a:rPr lang="en-US" sz="1600">
                <a:solidFill>
                  <a:srgbClr val="FFFF00"/>
                </a:solidFill>
                <a:latin typeface="Arial"/>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oversee</a:t>
            </a:r>
            <a:r>
              <a:rPr lang="en-US" sz="1600">
                <a:solidFill>
                  <a:schemeClr val="bg1"/>
                </a:solidFill>
                <a:latin typeface="Arial"/>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all school police officers, school resource officers, school security guards and policies and procedures in the school entity and report directly to the chief school administrator. </a:t>
            </a:r>
            <a:endParaRPr lang="en-US" sz="1600">
              <a:solidFill>
                <a:schemeClr val="bg1"/>
              </a:solidFill>
              <a:latin typeface="Arial"/>
              <a:ea typeface="Montserrat"/>
              <a:cs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L="0" lvl="0" indent="0" rtl="0">
              <a:spcBef>
                <a:spcPts val="0"/>
              </a:spcBef>
              <a:spcAft>
                <a:spcPts val="0"/>
              </a:spcAft>
              <a:buNone/>
            </a:pPr>
            <a:endParaRPr lang="en-US" sz="1300">
              <a:solidFill>
                <a:schemeClr val="bg1"/>
              </a:solidFill>
              <a:highlight>
                <a:srgbClr val="FAFAFA"/>
              </a:highlight>
              <a:latin typeface="Arial"/>
              <a:ea typeface="Montserrat"/>
              <a:cs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endParaRPr>
          </a:p>
          <a:p>
            <a:pPr marL="0" lvl="0" indent="0">
              <a:spcBef>
                <a:spcPts val="0"/>
              </a:spcBef>
              <a:spcAft>
                <a:spcPts val="0"/>
              </a:spcAft>
              <a:buNone/>
            </a:pPr>
            <a:r>
              <a:rPr lang="en-US" sz="1600">
                <a:solidFill>
                  <a:schemeClr val="bg1"/>
                </a:solidFill>
                <a:latin typeface="Arial"/>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In addition, coordinators have the following specific duties:</a:t>
            </a:r>
            <a:endParaRPr lang="en-US" sz="1600">
              <a:solidFill>
                <a:schemeClr val="bg1"/>
              </a:solidFill>
              <a:latin typeface="Arial"/>
              <a:ea typeface="Montserrat"/>
              <a:cs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endParaRPr>
          </a:p>
          <a:p>
            <a:pPr marL="0" lvl="0" indent="0" rtl="0">
              <a:spcBef>
                <a:spcPts val="0"/>
              </a:spcBef>
              <a:spcAft>
                <a:spcPts val="0"/>
              </a:spcAft>
              <a:buNone/>
            </a:pPr>
            <a:endParaRPr lang="en-US" sz="1600">
              <a:solidFill>
                <a:schemeClr val="bg1"/>
              </a:solidFill>
              <a:latin typeface="Arial"/>
              <a:ea typeface="Montserrat"/>
              <a:cs typeface="Montserrat"/>
            </a:endParaRPr>
          </a:p>
          <a:p>
            <a:pPr marL="514350">
              <a:spcBef>
                <a:spcPts val="0"/>
              </a:spcBef>
              <a:buFont typeface="Courier New"/>
              <a:buChar char="o"/>
            </a:pPr>
            <a:r>
              <a:rPr lang="en-US" sz="1600">
                <a:solidFill>
                  <a:schemeClr val="bg1"/>
                </a:solidFill>
                <a:latin typeface="Arial"/>
                <a:ea typeface="Montserrat"/>
                <a:cs typeface="Montserrat"/>
                <a:sym typeface="Montserrat"/>
              </a:rPr>
              <a:t>Review the school's policies / procedures relative to school safety and security and</a:t>
            </a:r>
            <a:r>
              <a:rPr lang="en-US" sz="1600">
                <a:solidFill>
                  <a:srgbClr val="FFFF00"/>
                </a:solidFill>
                <a:latin typeface="Arial"/>
                <a:ea typeface="Montserrat"/>
                <a:cs typeface="Montserrat"/>
                <a:sym typeface="Montserrat"/>
              </a:rPr>
              <a:t> compliance </a:t>
            </a:r>
            <a:r>
              <a:rPr lang="en-US" sz="1600">
                <a:solidFill>
                  <a:schemeClr val="bg1"/>
                </a:solidFill>
                <a:latin typeface="Arial"/>
                <a:ea typeface="Montserrat"/>
                <a:cs typeface="Montserrat"/>
                <a:sym typeface="Montserrat"/>
              </a:rPr>
              <a:t>with Federal and State laws </a:t>
            </a:r>
            <a:endParaRPr lang="en-US" sz="1600">
              <a:solidFill>
                <a:schemeClr val="bg1"/>
              </a:solidFill>
              <a:latin typeface="Arial"/>
              <a:ea typeface="Montserrat"/>
              <a:cs typeface="Montserrat"/>
            </a:endParaRPr>
          </a:p>
          <a:p>
            <a:pPr marL="514350">
              <a:spcBef>
                <a:spcPts val="0"/>
              </a:spcBef>
              <a:buFont typeface="Courier New"/>
              <a:buChar char="o"/>
            </a:pPr>
            <a:endParaRPr lang="en-US" sz="1600">
              <a:solidFill>
                <a:schemeClr val="bg1"/>
              </a:solidFill>
              <a:latin typeface="Arial"/>
              <a:ea typeface="Montserrat"/>
              <a:cs typeface="Montserrat"/>
            </a:endParaRPr>
          </a:p>
          <a:p>
            <a:pPr marL="514350">
              <a:spcBef>
                <a:spcPts val="0"/>
              </a:spcBef>
              <a:buFont typeface="Courier New"/>
              <a:buChar char="o"/>
            </a:pPr>
            <a:r>
              <a:rPr lang="en-US" sz="1600">
                <a:solidFill>
                  <a:srgbClr val="FFFF00"/>
                </a:solidFill>
                <a:latin typeface="Arial"/>
                <a:ea typeface="Montserrat"/>
                <a:cs typeface="Montserrat"/>
                <a:sym typeface="Montserrat"/>
              </a:rPr>
              <a:t>Coordinate training /resources</a:t>
            </a:r>
            <a:r>
              <a:rPr lang="en-US" sz="1600">
                <a:solidFill>
                  <a:schemeClr val="bg1"/>
                </a:solidFill>
                <a:latin typeface="Arial"/>
                <a:ea typeface="Montserrat"/>
                <a:cs typeface="Montserrat"/>
                <a:sym typeface="Montserrat"/>
              </a:rPr>
              <a:t> for students and school staff in matters relating to </a:t>
            </a:r>
            <a:r>
              <a:rPr lang="en-US" sz="1600">
                <a:solidFill>
                  <a:srgbClr val="FFFF00"/>
                </a:solidFill>
                <a:latin typeface="Arial"/>
                <a:ea typeface="Montserrat"/>
                <a:cs typeface="Montserrat"/>
                <a:sym typeface="Montserrat"/>
              </a:rPr>
              <a:t>situational awareness, trauma-informed approaches, behavioral health awareness, suicide and bullying awareness, substance abuse awareness and emergency procedures and training drills, including fire, natural disaster, active shooter, hostage situation and bomb threat. </a:t>
            </a:r>
            <a:endParaRPr lang="en-US" sz="1600">
              <a:solidFill>
                <a:srgbClr val="FFFF00"/>
              </a:solidFill>
              <a:latin typeface="Arial"/>
              <a:ea typeface="Montserrat"/>
              <a:cs typeface="Montserrat"/>
            </a:endParaRPr>
          </a:p>
          <a:p>
            <a:pPr marL="514350" lvl="0" rtl="0">
              <a:spcBef>
                <a:spcPts val="0"/>
              </a:spcBef>
              <a:spcAft>
                <a:spcPts val="0"/>
              </a:spcAft>
              <a:buFont typeface="Courier New"/>
              <a:buChar char="o"/>
            </a:pPr>
            <a:endParaRPr lang="en-US" sz="1600">
              <a:solidFill>
                <a:schemeClr val="bg1"/>
              </a:solidFill>
              <a:latin typeface="Arial"/>
              <a:ea typeface="Montserrat"/>
              <a:cs typeface="Montserrat"/>
            </a:endParaRPr>
          </a:p>
          <a:p>
            <a:pPr marL="514350">
              <a:spcBef>
                <a:spcPts val="0"/>
              </a:spcBef>
              <a:buFont typeface="Courier New"/>
              <a:buChar char="o"/>
            </a:pPr>
            <a:r>
              <a:rPr lang="en-US" sz="1600">
                <a:solidFill>
                  <a:srgbClr val="FFFF00"/>
                </a:solidFill>
                <a:latin typeface="Arial"/>
                <a:ea typeface="Montserrat"/>
                <a:cs typeface="Montserrat"/>
                <a:sym typeface="Montserrat"/>
              </a:rPr>
              <a:t>Coordinate</a:t>
            </a:r>
            <a:r>
              <a:rPr lang="en-US" sz="1600">
                <a:solidFill>
                  <a:schemeClr val="bg1"/>
                </a:solidFill>
                <a:latin typeface="Arial"/>
                <a:ea typeface="Montserrat"/>
                <a:cs typeface="Montserrat"/>
                <a:sym typeface="Montserrat"/>
              </a:rPr>
              <a:t> school safety and security assessments, as necessary.</a:t>
            </a:r>
            <a:endParaRPr lang="en-US" sz="1600">
              <a:solidFill>
                <a:schemeClr val="bg1"/>
              </a:solidFill>
              <a:latin typeface="Arial"/>
              <a:ea typeface="Montserrat"/>
              <a:cs typeface="Montserrat"/>
            </a:endParaRPr>
          </a:p>
          <a:p>
            <a:pPr marL="514350" lvl="0" rtl="0">
              <a:spcBef>
                <a:spcPts val="0"/>
              </a:spcBef>
              <a:spcAft>
                <a:spcPts val="0"/>
              </a:spcAft>
              <a:buFont typeface="Courier New"/>
              <a:buChar char="o"/>
            </a:pPr>
            <a:endParaRPr lang="en-US" sz="1600">
              <a:solidFill>
                <a:schemeClr val="bg1"/>
              </a:solidFill>
              <a:latin typeface="Arial"/>
              <a:ea typeface="Montserrat"/>
              <a:cs typeface="Montserrat"/>
            </a:endParaRPr>
          </a:p>
          <a:p>
            <a:pPr marL="514350">
              <a:spcBef>
                <a:spcPts val="0"/>
              </a:spcBef>
              <a:buFont typeface="Courier New"/>
              <a:buChar char="o"/>
            </a:pPr>
            <a:r>
              <a:rPr lang="en-US" sz="1600">
                <a:solidFill>
                  <a:schemeClr val="bg1"/>
                </a:solidFill>
                <a:latin typeface="Arial"/>
                <a:ea typeface="Montserrat"/>
                <a:cs typeface="Montserrat"/>
                <a:sym typeface="Montserrat"/>
              </a:rPr>
              <a:t>Serve as the </a:t>
            </a:r>
            <a:r>
              <a:rPr lang="en-US" sz="1600">
                <a:solidFill>
                  <a:srgbClr val="FFFF00"/>
                </a:solidFill>
                <a:latin typeface="Arial"/>
                <a:ea typeface="Montserrat"/>
                <a:cs typeface="Montserrat"/>
                <a:sym typeface="Montserrat"/>
              </a:rPr>
              <a:t>school liaison</a:t>
            </a:r>
            <a:r>
              <a:rPr lang="en-US" sz="1600">
                <a:solidFill>
                  <a:schemeClr val="bg1"/>
                </a:solidFill>
                <a:latin typeface="Arial"/>
                <a:ea typeface="Montserrat"/>
                <a:cs typeface="Montserrat"/>
                <a:sym typeface="Montserrat"/>
              </a:rPr>
              <a:t> with the committee, the department, law enforcement and other organizations on matters </a:t>
            </a:r>
            <a:r>
              <a:rPr lang="en-US" sz="1600">
                <a:solidFill>
                  <a:schemeClr val="bg1">
                    <a:lumMod val="95000"/>
                  </a:schemeClr>
                </a:solidFill>
                <a:latin typeface="Arial"/>
                <a:ea typeface="Montserrat"/>
                <a:cs typeface="Montserrat"/>
                <a:sym typeface="Montserrat"/>
              </a:rPr>
              <a:t>of school safety and security.</a:t>
            </a:r>
            <a:endParaRPr lang="en-US" sz="1600">
              <a:solidFill>
                <a:schemeClr val="bg1">
                  <a:lumMod val="95000"/>
                </a:schemeClr>
              </a:solidFill>
              <a:latin typeface="Arial"/>
              <a:ea typeface="Montserrat"/>
              <a:cs typeface="Montserrat"/>
            </a:endParaRPr>
          </a:p>
          <a:p>
            <a:pPr marL="514350">
              <a:spcBef>
                <a:spcPts val="0"/>
              </a:spcBef>
              <a:buFont typeface="Courier New"/>
              <a:buChar char="o"/>
            </a:pPr>
            <a:endParaRPr lang="en-US" sz="1600">
              <a:solidFill>
                <a:schemeClr val="bg1">
                  <a:lumMod val="95000"/>
                </a:schemeClr>
              </a:solidFill>
              <a:latin typeface="Arial"/>
              <a:ea typeface="Montserrat"/>
              <a:cs typeface="Montserrat"/>
              <a:sym typeface="Montserrat"/>
            </a:endParaRPr>
          </a:p>
          <a:p>
            <a:pPr marL="514350">
              <a:spcBef>
                <a:spcPts val="0"/>
              </a:spcBef>
              <a:buFont typeface="Courier New"/>
              <a:buChar char="o"/>
            </a:pPr>
            <a:r>
              <a:rPr lang="en-US" sz="1600">
                <a:solidFill>
                  <a:schemeClr val="bg1"/>
                </a:solidFill>
                <a:latin typeface="Arial"/>
                <a:ea typeface="Montserrat"/>
                <a:cs typeface="Montserrat"/>
                <a:sym typeface="Montserrat"/>
              </a:rPr>
              <a:t>Make a </a:t>
            </a:r>
            <a:r>
              <a:rPr lang="en-US" sz="1600">
                <a:solidFill>
                  <a:srgbClr val="FFFF00"/>
                </a:solidFill>
                <a:latin typeface="Arial"/>
                <a:ea typeface="Montserrat"/>
                <a:cs typeface="Montserrat"/>
                <a:sym typeface="Montserrat"/>
              </a:rPr>
              <a:t>report </a:t>
            </a:r>
            <a:r>
              <a:rPr lang="en-US" sz="1600">
                <a:solidFill>
                  <a:schemeClr val="bg1"/>
                </a:solidFill>
                <a:latin typeface="Arial"/>
                <a:ea typeface="Montserrat"/>
                <a:cs typeface="Montserrat"/>
                <a:sym typeface="Montserrat"/>
              </a:rPr>
              <a:t>no later than June 30, 2019, and</a:t>
            </a:r>
            <a:r>
              <a:rPr lang="en-US" sz="1600">
                <a:solidFill>
                  <a:schemeClr val="tx1"/>
                </a:solidFill>
                <a:latin typeface="Arial"/>
                <a:ea typeface="Montserrat"/>
                <a:cs typeface="Montserrat"/>
                <a:sym typeface="Montserrat"/>
              </a:rPr>
              <a:t> </a:t>
            </a:r>
            <a:r>
              <a:rPr lang="en-US" sz="1600">
                <a:solidFill>
                  <a:srgbClr val="FFFF00"/>
                </a:solidFill>
                <a:latin typeface="Arial"/>
                <a:ea typeface="Montserrat"/>
                <a:cs typeface="Montserrat"/>
                <a:sym typeface="Montserrat"/>
              </a:rPr>
              <a:t>each June 30 thereafter,</a:t>
            </a:r>
            <a:r>
              <a:rPr lang="en-US" sz="1600">
                <a:solidFill>
                  <a:schemeClr val="bg1"/>
                </a:solidFill>
                <a:latin typeface="Arial"/>
                <a:ea typeface="Montserrat"/>
                <a:cs typeface="Montserrat"/>
                <a:sym typeface="Montserrat"/>
              </a:rPr>
              <a:t> to the school's board of directors on the school's current safety and security practices. </a:t>
            </a:r>
            <a:endParaRPr lang="en-US" sz="1600">
              <a:solidFill>
                <a:schemeClr val="bg1"/>
              </a:solidFill>
              <a:latin typeface="Arial"/>
              <a:ea typeface="Montserrat"/>
              <a:cs typeface="Montserrat"/>
            </a:endParaRPr>
          </a:p>
          <a:p>
            <a:pPr marL="514350">
              <a:spcBef>
                <a:spcPts val="0"/>
              </a:spcBef>
              <a:buFont typeface="Courier New"/>
              <a:buChar char="o"/>
            </a:pPr>
            <a:endParaRPr lang="en-US" sz="1600">
              <a:solidFill>
                <a:schemeClr val="bg1"/>
              </a:solidFill>
              <a:latin typeface="Arial"/>
              <a:ea typeface="Montserrat"/>
              <a:cs typeface="Montserrat"/>
              <a:sym typeface="Montserrat"/>
            </a:endParaRPr>
          </a:p>
          <a:p>
            <a:pPr marL="514350">
              <a:spcBef>
                <a:spcPts val="0"/>
              </a:spcBef>
              <a:buFont typeface="Courier New"/>
              <a:buChar char="o"/>
            </a:pPr>
            <a:r>
              <a:rPr lang="en-US" sz="1600">
                <a:solidFill>
                  <a:srgbClr val="FFFF00"/>
                </a:solidFill>
                <a:latin typeface="Arial"/>
                <a:ea typeface="Montserrat"/>
                <a:cs typeface="Montserrat"/>
                <a:sym typeface="Montserrat"/>
              </a:rPr>
              <a:t>Coordinate</a:t>
            </a:r>
            <a:r>
              <a:rPr lang="en-US" sz="1600">
                <a:solidFill>
                  <a:schemeClr val="bg1"/>
                </a:solidFill>
                <a:latin typeface="Arial"/>
                <a:ea typeface="Montserrat"/>
                <a:cs typeface="Montserrat"/>
                <a:sym typeface="Montserrat"/>
              </a:rPr>
              <a:t> a tour of the school's buildings and grounds biennially or when a building is first occupied or reconfigured with the law enforcement agencies and first responders that are primarily responsible for protecting and securing the school.</a:t>
            </a:r>
            <a:endParaRPr lang="en-US" sz="1600">
              <a:solidFill>
                <a:schemeClr val="bg1"/>
              </a:solidFill>
              <a:latin typeface="Arial"/>
              <a:ea typeface="Montserrat"/>
              <a:cs typeface="Montserrat"/>
            </a:endParaRPr>
          </a:p>
          <a:p>
            <a:pPr marL="0" lvl="0" indent="0" rtl="0">
              <a:spcBef>
                <a:spcPts val="0"/>
              </a:spcBef>
              <a:spcAft>
                <a:spcPts val="0"/>
              </a:spcAft>
              <a:buNone/>
            </a:pPr>
            <a:endParaRPr lang="en-US" sz="1600">
              <a:solidFill>
                <a:schemeClr val="bg1"/>
              </a:solidFill>
              <a:latin typeface="Arial"/>
              <a:ea typeface="Montserrat"/>
              <a:cs typeface="Montserrat"/>
            </a:endParaRPr>
          </a:p>
          <a:p>
            <a:pPr marL="0" indent="0">
              <a:spcBef>
                <a:spcPts val="0"/>
              </a:spcBef>
              <a:buNone/>
            </a:pPr>
            <a:r>
              <a:rPr lang="en-US" sz="1600">
                <a:solidFill>
                  <a:schemeClr val="bg1"/>
                </a:solidFill>
                <a:latin typeface="Arial"/>
                <a:ea typeface="Montserrat"/>
                <a:cs typeface="Montserrat"/>
                <a:sym typeface="Montserrat"/>
              </a:rPr>
              <a:t>Pursuant to </a:t>
            </a:r>
            <a:r>
              <a:rPr lang="en-US" sz="1600" u="sng">
                <a:solidFill>
                  <a:schemeClr val="bg1"/>
                </a:solidFill>
                <a:latin typeface="Arial"/>
                <a:ea typeface="Montserrat"/>
                <a:cs typeface="Montserrat"/>
                <a:sym typeface="Montserrat"/>
                <a:hlinkClick r:id="rId5">
                  <a:extLst>
                    <a:ext uri="{A12FA001-AC4F-418D-AE19-62706E023703}">
                      <ahyp:hlinkClr xmlns:ahyp="http://schemas.microsoft.com/office/drawing/2018/hyperlinkcolor" val="tx"/>
                    </a:ext>
                  </a:extLst>
                </a:hlinkClick>
              </a:rPr>
              <a:t>Article XIII-E (Threat Assessment)</a:t>
            </a:r>
            <a:r>
              <a:rPr lang="en-US" sz="1600">
                <a:solidFill>
                  <a:schemeClr val="bg1"/>
                </a:solidFill>
                <a:latin typeface="Arial"/>
                <a:ea typeface="Montserrat"/>
                <a:cs typeface="Montserrat"/>
                <a:sym typeface="Montserrat"/>
              </a:rPr>
              <a:t> of the PA Public School Code, individuals appointed to serve as School Safety and Security Coordinators must also be a member of their school entity's established </a:t>
            </a:r>
            <a:r>
              <a:rPr lang="en-US" sz="1600">
                <a:solidFill>
                  <a:srgbClr val="FFFF00"/>
                </a:solidFill>
                <a:latin typeface="Arial"/>
                <a:ea typeface="Montserrat"/>
                <a:cs typeface="Montserrat"/>
                <a:sym typeface="Montserrat"/>
              </a:rPr>
              <a:t>Threat Assessment Team(s)</a:t>
            </a:r>
            <a:r>
              <a:rPr lang="en-US" sz="1600">
                <a:solidFill>
                  <a:schemeClr val="bg1"/>
                </a:solidFill>
                <a:latin typeface="Arial"/>
                <a:ea typeface="Montserrat"/>
                <a:cs typeface="Montserrat"/>
                <a:sym typeface="Montserrat"/>
              </a:rPr>
              <a:t>. </a:t>
            </a:r>
            <a:endParaRPr lang="en-US" sz="1600">
              <a:solidFill>
                <a:schemeClr val="bg1"/>
              </a:solidFill>
              <a:latin typeface="Arial"/>
              <a:ea typeface="Montserrat"/>
              <a:cs typeface="Montserrat"/>
            </a:endParaRPr>
          </a:p>
          <a:p>
            <a:pPr marL="0" lvl="0" indent="0" rtl="0">
              <a:spcBef>
                <a:spcPts val="0"/>
              </a:spcBef>
              <a:spcAft>
                <a:spcPts val="0"/>
              </a:spcAft>
              <a:buNone/>
            </a:pPr>
            <a:endParaRPr lang="en-US" sz="1600">
              <a:solidFill>
                <a:schemeClr val="bg1"/>
              </a:solidFill>
              <a:latin typeface="Arial"/>
            </a:endParaRPr>
          </a:p>
          <a:p>
            <a:pPr marL="0" lvl="1" indent="0" rtl="0">
              <a:spcBef>
                <a:spcPts val="1200"/>
              </a:spcBef>
              <a:spcAft>
                <a:spcPts val="0"/>
              </a:spcAft>
              <a:buClr>
                <a:schemeClr val="dk1"/>
              </a:buClr>
              <a:buSzPct val="84210"/>
              <a:buNone/>
            </a:pPr>
            <a:endParaRPr lang="en-US" sz="1300">
              <a:solidFill>
                <a:schemeClr val="bg1"/>
              </a:solidFill>
              <a:highlight>
                <a:srgbClr val="FAFAFA"/>
              </a:highlight>
              <a:latin typeface="Arial"/>
              <a:ea typeface="Montserrat"/>
              <a:cs typeface="Montserrat"/>
            </a:endParaRPr>
          </a:p>
          <a:p>
            <a:pPr marL="685800" lvl="1" indent="-76200" rtl="0">
              <a:spcBef>
                <a:spcPts val="500"/>
              </a:spcBef>
              <a:spcAft>
                <a:spcPts val="0"/>
              </a:spcAft>
              <a:buClr>
                <a:schemeClr val="dk1"/>
              </a:buClr>
              <a:buSzPct val="84210"/>
              <a:buNone/>
            </a:pPr>
            <a:endParaRPr lang="en-US" sz="1300">
              <a:solidFill>
                <a:schemeClr val="bg1"/>
              </a:solidFill>
              <a:highlight>
                <a:srgbClr val="FAFAFA"/>
              </a:highlight>
              <a:latin typeface="Arial"/>
              <a:ea typeface="Montserrat"/>
              <a:cs typeface="Montserrat"/>
            </a:endParaRPr>
          </a:p>
          <a:p>
            <a:pPr marL="0" lvl="0" indent="0" rtl="0">
              <a:spcBef>
                <a:spcPts val="0"/>
              </a:spcBef>
              <a:spcAft>
                <a:spcPts val="0"/>
              </a:spcAft>
              <a:buClr>
                <a:schemeClr val="dk1"/>
              </a:buClr>
              <a:buSzPct val="38596"/>
              <a:buFont typeface="Arial"/>
              <a:buNone/>
            </a:pPr>
            <a:endParaRPr lang="en-US" sz="1300">
              <a:solidFill>
                <a:schemeClr val="bg1"/>
              </a:solidFill>
              <a:highlight>
                <a:srgbClr val="FAFAFA"/>
              </a:highlight>
              <a:latin typeface="Arial"/>
              <a:ea typeface="Montserrat"/>
              <a:cs typeface="Montserrat"/>
            </a:endParaRPr>
          </a:p>
          <a:p>
            <a:pPr marL="685800" lvl="1" indent="-76200" rtl="0">
              <a:spcBef>
                <a:spcPts val="1600"/>
              </a:spcBef>
              <a:spcAft>
                <a:spcPts val="0"/>
              </a:spcAft>
              <a:buClr>
                <a:schemeClr val="dk1"/>
              </a:buClr>
              <a:buSzPct val="100000"/>
              <a:buNone/>
            </a:pPr>
            <a:endParaRPr lang="en-US" sz="1300">
              <a:solidFill>
                <a:schemeClr val="bg1"/>
              </a:solidFill>
              <a:latin typeface="Arial"/>
            </a:endParaRPr>
          </a:p>
        </p:txBody>
      </p:sp>
    </p:spTree>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54"/>
          <p:cNvSpPr txBox="1">
            <a:spLocks noGrp="1"/>
          </p:cNvSpPr>
          <p:nvPr>
            <p:ph type="title"/>
          </p:nvPr>
        </p:nvSpPr>
        <p:spPr>
          <a:xfrm>
            <a:off x="-15196" y="-65715"/>
            <a:ext cx="12222393" cy="948077"/>
          </a:xfrm>
          <a:prstGeom prst="rect">
            <a:avLst/>
          </a:prstGeom>
          <a:solidFill>
            <a:schemeClr val="tx1"/>
          </a:solidFill>
          <a:ln>
            <a:noFill/>
          </a:ln>
        </p:spPr>
        <p:txBody>
          <a:bodyPr spcFirstLastPara="1" wrap="square" lIns="91425" tIns="45700" rIns="91425" bIns="45700" anchor="ctr" anchorCtr="0">
            <a:normAutofit/>
          </a:bodyPr>
          <a:lstStyle/>
          <a:p>
            <a:pPr algn="ctr">
              <a:buSzPts val="4400"/>
            </a:pPr>
            <a:r>
              <a:rPr lang="en-US" sz="3600" b="1">
                <a:solidFill>
                  <a:schemeClr val="bg1"/>
                </a:solidFill>
                <a:latin typeface="Arial"/>
              </a:rPr>
              <a:t>WRAPPING-UP TRAUMA INFORMED CARE</a:t>
            </a:r>
            <a:endParaRPr lang="en-US" sz="3600">
              <a:solidFill>
                <a:schemeClr val="bg1"/>
              </a:solidFill>
              <a:latin typeface="Arial"/>
            </a:endParaRPr>
          </a:p>
        </p:txBody>
      </p:sp>
      <p:sp>
        <p:nvSpPr>
          <p:cNvPr id="718" name="Google Shape;718;p54"/>
          <p:cNvSpPr txBox="1">
            <a:spLocks noGrp="1"/>
          </p:cNvSpPr>
          <p:nvPr>
            <p:ph type="body" idx="1"/>
          </p:nvPr>
        </p:nvSpPr>
        <p:spPr>
          <a:xfrm>
            <a:off x="460011" y="2025360"/>
            <a:ext cx="11419517" cy="2838188"/>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1100"/>
              <a:buNone/>
            </a:pPr>
            <a:endParaRPr lang="en-US" sz="2000">
              <a:latin typeface="Arial"/>
            </a:endParaRPr>
          </a:p>
          <a:p>
            <a:pPr marL="0" indent="0">
              <a:lnSpc>
                <a:spcPct val="100000"/>
              </a:lnSpc>
              <a:spcBef>
                <a:spcPts val="0"/>
              </a:spcBef>
              <a:buSzPts val="1100"/>
              <a:buNone/>
            </a:pPr>
            <a:r>
              <a:rPr lang="en-US" sz="2000">
                <a:latin typeface="Arial"/>
              </a:rPr>
              <a:t>Given that trauma and persistent stress are prevalent, a </a:t>
            </a:r>
            <a:endParaRPr lang="en-US"/>
          </a:p>
          <a:p>
            <a:pPr marL="0" indent="0">
              <a:lnSpc>
                <a:spcPct val="100000"/>
              </a:lnSpc>
              <a:spcBef>
                <a:spcPts val="0"/>
              </a:spcBef>
              <a:buSzPts val="1100"/>
              <a:buNone/>
            </a:pPr>
            <a:r>
              <a:rPr lang="en-US" sz="2000">
                <a:latin typeface="Arial"/>
              </a:rPr>
              <a:t>trauma-informed approach can help alleviate its impact and pave the way for </a:t>
            </a:r>
            <a:endParaRPr lang="en-US"/>
          </a:p>
          <a:p>
            <a:pPr marL="0" indent="0">
              <a:lnSpc>
                <a:spcPct val="100000"/>
              </a:lnSpc>
              <a:spcBef>
                <a:spcPts val="0"/>
              </a:spcBef>
              <a:buSzPts val="1100"/>
              <a:buNone/>
            </a:pPr>
            <a:r>
              <a:rPr lang="en-US" sz="2000">
                <a:highlight>
                  <a:srgbClr val="FFFF00"/>
                </a:highlight>
                <a:latin typeface="Arial"/>
              </a:rPr>
              <a:t>healing and hope.</a:t>
            </a:r>
            <a:endParaRPr lang="en-US"/>
          </a:p>
          <a:p>
            <a:pPr marL="0" indent="0">
              <a:lnSpc>
                <a:spcPct val="100000"/>
              </a:lnSpc>
              <a:spcBef>
                <a:spcPts val="1500"/>
              </a:spcBef>
              <a:buSzPts val="1100"/>
              <a:buNone/>
            </a:pPr>
            <a:r>
              <a:rPr lang="en-US" sz="2000">
                <a:latin typeface="Arial"/>
              </a:rPr>
              <a:t>Remember that you are part of a supportive community. </a:t>
            </a:r>
            <a:r>
              <a:rPr lang="en-US" sz="2000" b="1" i="1" u="sng">
                <a:solidFill>
                  <a:srgbClr val="FF0000"/>
                </a:solidFill>
                <a:latin typeface="Arial"/>
              </a:rPr>
              <a:t>You are not alone</a:t>
            </a:r>
            <a:r>
              <a:rPr lang="en-US" sz="2000" i="1">
                <a:solidFill>
                  <a:srgbClr val="FF0000"/>
                </a:solidFill>
                <a:latin typeface="Arial"/>
              </a:rPr>
              <a:t>.</a:t>
            </a:r>
            <a:r>
              <a:rPr lang="en-US" sz="2000" i="1">
                <a:latin typeface="Arial"/>
              </a:rPr>
              <a:t> </a:t>
            </a:r>
            <a:r>
              <a:rPr lang="en-US" sz="2000">
                <a:latin typeface="Arial"/>
              </a:rPr>
              <a:t>Ensure you're familiar with and adhere to the policies and procedures in place at your school when expressing concerns about a student. </a:t>
            </a:r>
          </a:p>
        </p:txBody>
      </p:sp>
      <p:sp>
        <p:nvSpPr>
          <p:cNvPr id="720" name="Google Shape;720;p54"/>
          <p:cNvSpPr txBox="1"/>
          <p:nvPr/>
        </p:nvSpPr>
        <p:spPr>
          <a:xfrm>
            <a:off x="135701" y="1020892"/>
            <a:ext cx="11950658" cy="849433"/>
          </a:xfrm>
          <a:prstGeom prst="rect">
            <a:avLst/>
          </a:prstGeom>
          <a:noFill/>
          <a:ln>
            <a:noFill/>
          </a:ln>
        </p:spPr>
        <p:txBody>
          <a:bodyPr spcFirstLastPara="1" wrap="square" lIns="91425" tIns="91425" rIns="91425" bIns="91425" anchor="t" anchorCtr="0">
            <a:spAutoFit/>
          </a:bodyPr>
          <a:lstStyle/>
          <a:p>
            <a:pPr lvl="1" algn="ctr">
              <a:lnSpc>
                <a:spcPct val="90000"/>
              </a:lnSpc>
            </a:pPr>
            <a:r>
              <a:rPr lang="en-US" sz="2400" b="1">
                <a:solidFill>
                  <a:schemeClr val="dk1"/>
                </a:solidFill>
                <a:highlight>
                  <a:srgbClr val="FFFF00"/>
                </a:highlight>
                <a:ea typeface="Calibri"/>
                <a:cs typeface="Calibri"/>
                <a:sym typeface="Calibri"/>
              </a:rPr>
              <a:t>BIG IDEA</a:t>
            </a:r>
            <a:r>
              <a:rPr lang="en-US" sz="2400">
                <a:solidFill>
                  <a:schemeClr val="dk1"/>
                </a:solidFill>
                <a:ea typeface="Calibri"/>
                <a:cs typeface="Calibri"/>
                <a:sym typeface="Calibri"/>
              </a:rPr>
              <a:t>: </a:t>
            </a:r>
            <a:r>
              <a:rPr lang="en-US" sz="2400" b="1">
                <a:solidFill>
                  <a:schemeClr val="dk1"/>
                </a:solidFill>
                <a:ea typeface="Calibri"/>
                <a:cs typeface="Calibri"/>
                <a:sym typeface="Calibri"/>
              </a:rPr>
              <a:t>A "trauma-informed approach" emphasizes understanding and responding to the effects of trauma</a:t>
            </a:r>
            <a:endParaRPr lang="en-US" sz="2400" b="1">
              <a:solidFill>
                <a:schemeClr val="dk1"/>
              </a:solidFill>
              <a:cs typeface="Calibri"/>
            </a:endParaRPr>
          </a:p>
        </p:txBody>
      </p:sp>
      <p:sp>
        <p:nvSpPr>
          <p:cNvPr id="2" name="TextBox 1">
            <a:extLst>
              <a:ext uri="{FF2B5EF4-FFF2-40B4-BE49-F238E27FC236}">
                <a16:creationId xmlns:a16="http://schemas.microsoft.com/office/drawing/2014/main" id="{7C85D077-EF42-69B7-A586-F47DE9AF4EB4}"/>
              </a:ext>
            </a:extLst>
          </p:cNvPr>
          <p:cNvSpPr txBox="1"/>
          <p:nvPr/>
        </p:nvSpPr>
        <p:spPr>
          <a:xfrm>
            <a:off x="1911487" y="5048350"/>
            <a:ext cx="8724779" cy="1015663"/>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t>Every single staff member that interacts with students in a school community plays an important role in fostering a school culture that feels safe and supportive for all​</a:t>
            </a:r>
          </a:p>
        </p:txBody>
      </p:sp>
      <p:pic>
        <p:nvPicPr>
          <p:cNvPr id="5" name="Google Shape;358;g2ac08e1b665_0_0" descr="Image result for pa commission on crime and delinquency logo">
            <a:extLst>
              <a:ext uri="{FF2B5EF4-FFF2-40B4-BE49-F238E27FC236}">
                <a16:creationId xmlns:a16="http://schemas.microsoft.com/office/drawing/2014/main" id="{909A89EE-6C65-4F4C-4A58-E4F9DA2714E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8" name="Google Shape;728;g1ed868a2790_0_10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96" y="0"/>
            <a:ext cx="12179808" cy="6858000"/>
          </a:xfrm>
          <a:prstGeom prst="rect">
            <a:avLst/>
          </a:prstGeom>
          <a:noFill/>
          <a:ln>
            <a:noFill/>
          </a:ln>
        </p:spPr>
      </p:pic>
      <p:pic>
        <p:nvPicPr>
          <p:cNvPr id="730" name="Google Shape;730;g1ed868a2790_0_10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850" y="2999876"/>
            <a:ext cx="12192001" cy="858249"/>
          </a:xfrm>
          <a:prstGeom prst="rect">
            <a:avLst/>
          </a:prstGeom>
          <a:noFill/>
          <a:ln>
            <a:noFill/>
          </a:ln>
        </p:spPr>
      </p:pic>
      <p:sp>
        <p:nvSpPr>
          <p:cNvPr id="3" name="Google Shape;482;p37">
            <a:extLst>
              <a:ext uri="{FF2B5EF4-FFF2-40B4-BE49-F238E27FC236}">
                <a16:creationId xmlns:a16="http://schemas.microsoft.com/office/drawing/2014/main" id="{C32A92BB-C865-7FB7-CB65-C45F057CACCF}"/>
              </a:ext>
            </a:extLst>
          </p:cNvPr>
          <p:cNvSpPr txBox="1"/>
          <p:nvPr/>
        </p:nvSpPr>
        <p:spPr>
          <a:xfrm>
            <a:off x="16363" y="3187270"/>
            <a:ext cx="12174480" cy="584735"/>
          </a:xfrm>
          <a:prstGeom prst="rect">
            <a:avLst/>
          </a:prstGeom>
          <a:noFill/>
          <a:ln>
            <a:noFill/>
          </a:ln>
        </p:spPr>
        <p:txBody>
          <a:bodyPr spcFirstLastPara="1" wrap="square" lIns="91425" tIns="45700" rIns="91425" bIns="45700" anchor="t" anchorCtr="0">
            <a:spAutoFit/>
          </a:bodyPr>
          <a:lstStyle/>
          <a:p>
            <a:pPr algn="ctr"/>
            <a:r>
              <a:rPr lang="en-US" sz="3200" b="1">
                <a:solidFill>
                  <a:schemeClr val="lt1"/>
                </a:solidFill>
                <a:sym typeface="Corbel"/>
              </a:rPr>
              <a:t>BEHAVIORAL HEALTH AWARENESS</a:t>
            </a:r>
            <a:endParaRPr lang="en-US">
              <a:solidFill>
                <a:schemeClr val="lt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useBgFill="1">
        <p:nvSpPr>
          <p:cNvPr id="750" name="Rectangle 749">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Google Shape;744;p58"/>
          <p:cNvSpPr txBox="1">
            <a:spLocks noGrp="1"/>
          </p:cNvSpPr>
          <p:nvPr>
            <p:ph type="title"/>
          </p:nvPr>
        </p:nvSpPr>
        <p:spPr>
          <a:xfrm>
            <a:off x="701509" y="1759373"/>
            <a:ext cx="3796306" cy="2690949"/>
          </a:xfrm>
          <a:prstGeom prst="rect">
            <a:avLst/>
          </a:prstGeom>
        </p:spPr>
        <p:txBody>
          <a:bodyPr spcFirstLastPara="1" lIns="91425" tIns="45700" rIns="91425" bIns="45700" anchor="t" anchorCtr="0">
            <a:normAutofit/>
          </a:bodyPr>
          <a:lstStyle/>
          <a:p>
            <a:pPr algn="ctr">
              <a:buSzPts val="3960"/>
            </a:pPr>
            <a:r>
              <a:rPr lang="en-US" sz="3700" b="1">
                <a:latin typeface="Arial"/>
              </a:rPr>
              <a:t> BEHAVIORAL HEALTH AWARENESS</a:t>
            </a:r>
            <a:endParaRPr lang="en-US" sz="3700">
              <a:latin typeface="Arial"/>
            </a:endParaRPr>
          </a:p>
        </p:txBody>
      </p:sp>
      <p:grpSp>
        <p:nvGrpSpPr>
          <p:cNvPr id="752" name="Group 751">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755" name="Rectangle 75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4" name="Straight Connector 753">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solidFill>
              <a:schemeClr val="tx1"/>
            </a:solidFill>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756" name="Rectangle 75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Google Shape;745;p58"/>
          <p:cNvSpPr txBox="1">
            <a:spLocks noGrp="1"/>
          </p:cNvSpPr>
          <p:nvPr>
            <p:ph type="body" idx="1"/>
          </p:nvPr>
        </p:nvSpPr>
        <p:spPr>
          <a:xfrm>
            <a:off x="5102369" y="1170464"/>
            <a:ext cx="5824609" cy="3488912"/>
          </a:xfrm>
          <a:prstGeom prst="rect">
            <a:avLst/>
          </a:prstGeom>
        </p:spPr>
        <p:txBody>
          <a:bodyPr spcFirstLastPara="1" wrap="square" lIns="91425" tIns="45700" rIns="91425" bIns="45700" anchor="t" anchorCtr="0">
            <a:noAutofit/>
          </a:bodyPr>
          <a:lstStyle/>
          <a:p>
            <a:pPr marL="457200" lvl="1" indent="0">
              <a:spcBef>
                <a:spcPts val="0"/>
              </a:spcBef>
              <a:buNone/>
            </a:pPr>
            <a:endParaRPr lang="en-US" b="1">
              <a:solidFill>
                <a:schemeClr val="tx1">
                  <a:alpha val="80000"/>
                </a:schemeClr>
              </a:solidFill>
              <a:latin typeface="Arial"/>
              <a:cs typeface="Arial"/>
            </a:endParaRPr>
          </a:p>
          <a:p>
            <a:pPr marL="457200" lvl="1" indent="0">
              <a:spcBef>
                <a:spcPts val="0"/>
              </a:spcBef>
              <a:buNone/>
            </a:pPr>
            <a:endParaRPr lang="en-US">
              <a:latin typeface="Arial"/>
              <a:cs typeface="Arial"/>
            </a:endParaRPr>
          </a:p>
          <a:p>
            <a:pPr marL="457200" lvl="1" indent="0">
              <a:spcBef>
                <a:spcPts val="0"/>
              </a:spcBef>
              <a:buNone/>
            </a:pPr>
            <a:endParaRPr lang="en-US">
              <a:latin typeface="Arial"/>
              <a:cs typeface="Arial"/>
            </a:endParaRPr>
          </a:p>
          <a:p>
            <a:pPr marL="457200" lvl="1" indent="0">
              <a:spcBef>
                <a:spcPts val="0"/>
              </a:spcBef>
              <a:buNone/>
            </a:pPr>
            <a:endParaRPr lang="en-US">
              <a:latin typeface="Arial"/>
              <a:cs typeface="Arial"/>
            </a:endParaRPr>
          </a:p>
          <a:p>
            <a:pPr marL="514350" lvl="1" indent="0">
              <a:spcBef>
                <a:spcPts val="0"/>
              </a:spcBef>
              <a:buNone/>
            </a:pPr>
            <a:r>
              <a:rPr lang="en-US" sz="2600" b="1">
                <a:solidFill>
                  <a:schemeClr val="tx1">
                    <a:alpha val="80000"/>
                  </a:schemeClr>
                </a:solidFill>
                <a:highlight>
                  <a:srgbClr val="FFFF00"/>
                </a:highlight>
                <a:latin typeface="Arial"/>
                <a:cs typeface="Arial"/>
              </a:rPr>
              <a:t>Promotion </a:t>
            </a:r>
          </a:p>
          <a:p>
            <a:pPr marL="800100" lvl="1" indent="-285750">
              <a:spcBef>
                <a:spcPts val="0"/>
              </a:spcBef>
            </a:pPr>
            <a:endParaRPr lang="en-US" b="1">
              <a:solidFill>
                <a:schemeClr val="tx1">
                  <a:alpha val="80000"/>
                </a:schemeClr>
              </a:solidFill>
              <a:latin typeface="Arial"/>
              <a:cs typeface="Arial"/>
            </a:endParaRPr>
          </a:p>
          <a:p>
            <a:pPr marL="514350" lvl="1" indent="0">
              <a:spcBef>
                <a:spcPts val="0"/>
              </a:spcBef>
              <a:buNone/>
            </a:pPr>
            <a:endParaRPr lang="en-US" sz="2600" b="1">
              <a:solidFill>
                <a:srgbClr val="000000">
                  <a:alpha val="80000"/>
                </a:srgbClr>
              </a:solidFill>
              <a:latin typeface="Arial"/>
              <a:cs typeface="Arial"/>
            </a:endParaRPr>
          </a:p>
          <a:p>
            <a:pPr marL="514350" lvl="1" indent="0">
              <a:spcBef>
                <a:spcPts val="0"/>
              </a:spcBef>
              <a:buNone/>
            </a:pPr>
            <a:r>
              <a:rPr lang="en-US" sz="2600" b="1">
                <a:solidFill>
                  <a:schemeClr val="tx1">
                    <a:alpha val="80000"/>
                  </a:schemeClr>
                </a:solidFill>
                <a:highlight>
                  <a:srgbClr val="FFFF00"/>
                </a:highlight>
                <a:latin typeface="Arial"/>
                <a:cs typeface="Arial"/>
              </a:rPr>
              <a:t>Support </a:t>
            </a:r>
            <a:endParaRPr lang="en-US" sz="2600" b="1">
              <a:solidFill>
                <a:schemeClr val="tx1">
                  <a:alpha val="80000"/>
                </a:schemeClr>
              </a:solidFill>
              <a:highlight>
                <a:srgbClr val="FFFF00"/>
              </a:highlight>
              <a:latin typeface="Arial"/>
            </a:endParaRPr>
          </a:p>
          <a:p>
            <a:pPr marL="0" lvl="0" indent="0" rtl="0">
              <a:spcBef>
                <a:spcPts val="300"/>
              </a:spcBef>
              <a:spcAft>
                <a:spcPts val="0"/>
              </a:spcAft>
              <a:buNone/>
            </a:pPr>
            <a:endParaRPr lang="en-US" sz="2200">
              <a:latin typeface="Arial"/>
            </a:endParaRPr>
          </a:p>
        </p:txBody>
      </p:sp>
      <p:sp>
        <p:nvSpPr>
          <p:cNvPr id="4" name="TextBox 3">
            <a:extLst>
              <a:ext uri="{FF2B5EF4-FFF2-40B4-BE49-F238E27FC236}">
                <a16:creationId xmlns:a16="http://schemas.microsoft.com/office/drawing/2014/main" id="{4AF9AF84-88C3-DFEE-431A-A12F67945D4E}"/>
              </a:ext>
            </a:extLst>
          </p:cNvPr>
          <p:cNvSpPr txBox="1"/>
          <p:nvPr/>
        </p:nvSpPr>
        <p:spPr>
          <a:xfrm>
            <a:off x="5263055" y="973521"/>
            <a:ext cx="52131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WHAT IS BEHAVIORAL HEALTH?</a:t>
            </a:r>
            <a:endParaRPr lang="en-US"/>
          </a:p>
        </p:txBody>
      </p:sp>
      <p:pic>
        <p:nvPicPr>
          <p:cNvPr id="2" name="Google Shape;358;g2ac08e1b665_0_0" descr="Image result for pa commission on crime and delinquency logo">
            <a:extLst>
              <a:ext uri="{FF2B5EF4-FFF2-40B4-BE49-F238E27FC236}">
                <a16:creationId xmlns:a16="http://schemas.microsoft.com/office/drawing/2014/main" id="{948D2A83-0ACC-C00D-6E0B-5C336994577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3">
          <a:extLst>
            <a:ext uri="{FF2B5EF4-FFF2-40B4-BE49-F238E27FC236}">
              <a16:creationId xmlns:a16="http://schemas.microsoft.com/office/drawing/2014/main" id="{B1E1FEDF-3EAA-D265-9797-D8D913AD900C}"/>
            </a:ext>
          </a:extLst>
        </p:cNvPr>
        <p:cNvGrpSpPr/>
        <p:nvPr/>
      </p:nvGrpSpPr>
      <p:grpSpPr>
        <a:xfrm>
          <a:off x="0" y="0"/>
          <a:ext cx="0" cy="0"/>
          <a:chOff x="0" y="0"/>
          <a:chExt cx="0" cy="0"/>
        </a:xfrm>
      </p:grpSpPr>
      <p:sp useBgFill="1">
        <p:nvSpPr>
          <p:cNvPr id="750" name="Rectangle 749">
            <a:extLst>
              <a:ext uri="{FF2B5EF4-FFF2-40B4-BE49-F238E27FC236}">
                <a16:creationId xmlns:a16="http://schemas.microsoft.com/office/drawing/2014/main" id="{F757BADB-75E8-8C6C-4694-44BEC48BA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Google Shape;744;p58">
            <a:extLst>
              <a:ext uri="{FF2B5EF4-FFF2-40B4-BE49-F238E27FC236}">
                <a16:creationId xmlns:a16="http://schemas.microsoft.com/office/drawing/2014/main" id="{4DA8C4DF-7C06-9D8D-120A-65432CDFBFE8}"/>
              </a:ext>
            </a:extLst>
          </p:cNvPr>
          <p:cNvSpPr txBox="1">
            <a:spLocks noGrp="1"/>
          </p:cNvSpPr>
          <p:nvPr>
            <p:ph type="title"/>
          </p:nvPr>
        </p:nvSpPr>
        <p:spPr>
          <a:xfrm>
            <a:off x="701509" y="1759373"/>
            <a:ext cx="3796306" cy="2690949"/>
          </a:xfrm>
          <a:prstGeom prst="rect">
            <a:avLst/>
          </a:prstGeom>
        </p:spPr>
        <p:txBody>
          <a:bodyPr spcFirstLastPara="1" lIns="91425" tIns="45700" rIns="91425" bIns="45700" anchor="t" anchorCtr="0">
            <a:normAutofit fontScale="90000"/>
          </a:bodyPr>
          <a:lstStyle/>
          <a:p>
            <a:pPr marL="0" lvl="0" indent="0" algn="ctr" rtl="0">
              <a:spcBef>
                <a:spcPts val="0"/>
              </a:spcBef>
              <a:spcAft>
                <a:spcPts val="0"/>
              </a:spcAft>
              <a:buClr>
                <a:schemeClr val="dk1"/>
              </a:buClr>
              <a:buSzPts val="3960"/>
              <a:buFont typeface="Calibri"/>
              <a:buNone/>
            </a:pPr>
            <a:r>
              <a:rPr lang="en-US" sz="3700" b="1">
                <a:latin typeface="Arial"/>
              </a:rPr>
              <a:t>MENTAL HEALTH DISORDERS AND MENTAL AND BEHAVIORAL HEALTH</a:t>
            </a:r>
            <a:endParaRPr lang="en-US" sz="3700">
              <a:latin typeface="Arial"/>
            </a:endParaRPr>
          </a:p>
        </p:txBody>
      </p:sp>
      <p:grpSp>
        <p:nvGrpSpPr>
          <p:cNvPr id="752" name="Group 751">
            <a:extLst>
              <a:ext uri="{FF2B5EF4-FFF2-40B4-BE49-F238E27FC236}">
                <a16:creationId xmlns:a16="http://schemas.microsoft.com/office/drawing/2014/main" id="{F306C70E-1753-0525-8AC4-8665DAC136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755" name="Rectangle 754">
              <a:extLst>
                <a:ext uri="{FF2B5EF4-FFF2-40B4-BE49-F238E27FC236}">
                  <a16:creationId xmlns:a16="http://schemas.microsoft.com/office/drawing/2014/main" id="{2D8D5806-8414-5CD4-600F-D2DC0BD79B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4" name="Straight Connector 753">
              <a:extLst>
                <a:ext uri="{FF2B5EF4-FFF2-40B4-BE49-F238E27FC236}">
                  <a16:creationId xmlns:a16="http://schemas.microsoft.com/office/drawing/2014/main" id="{AA7257F5-5D40-6446-2E59-73CB851038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756" name="Rectangle 755">
            <a:extLst>
              <a:ext uri="{FF2B5EF4-FFF2-40B4-BE49-F238E27FC236}">
                <a16:creationId xmlns:a16="http://schemas.microsoft.com/office/drawing/2014/main" id="{822F4034-3E0D-1A00-A3DB-B3F3AB10A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Google Shape;745;p58">
            <a:extLst>
              <a:ext uri="{FF2B5EF4-FFF2-40B4-BE49-F238E27FC236}">
                <a16:creationId xmlns:a16="http://schemas.microsoft.com/office/drawing/2014/main" id="{A90A794B-C4C0-9E8A-8D8C-0F0B6AE5560C}"/>
              </a:ext>
            </a:extLst>
          </p:cNvPr>
          <p:cNvSpPr txBox="1">
            <a:spLocks noGrp="1"/>
          </p:cNvSpPr>
          <p:nvPr>
            <p:ph type="body" idx="1"/>
          </p:nvPr>
        </p:nvSpPr>
        <p:spPr>
          <a:xfrm>
            <a:off x="5656218" y="690601"/>
            <a:ext cx="5542387" cy="4119938"/>
          </a:xfrm>
          <a:prstGeom prst="rect">
            <a:avLst/>
          </a:prstGeom>
        </p:spPr>
        <p:txBody>
          <a:bodyPr spcFirstLastPara="1" wrap="square" lIns="91425" tIns="45700" rIns="91425" bIns="45700" anchor="t" anchorCtr="0">
            <a:noAutofit/>
          </a:bodyPr>
          <a:lstStyle/>
          <a:p>
            <a:pPr marL="0" lvl="0" indent="0" rtl="0">
              <a:spcBef>
                <a:spcPts val="600"/>
              </a:spcBef>
              <a:spcAft>
                <a:spcPts val="0"/>
              </a:spcAft>
              <a:buClr>
                <a:schemeClr val="dk1"/>
              </a:buClr>
              <a:buSzPts val="1100"/>
              <a:buFont typeface="Arial"/>
              <a:buNone/>
            </a:pPr>
            <a:r>
              <a:rPr lang="en-US" sz="2600" b="1">
                <a:highlight>
                  <a:srgbClr val="FFFF00"/>
                </a:highlight>
                <a:latin typeface="Arial"/>
                <a:ea typeface="Arial"/>
                <a:cs typeface="Arial"/>
                <a:sym typeface="Arial"/>
              </a:rPr>
              <a:t>BIG IDEA</a:t>
            </a:r>
            <a:r>
              <a:rPr lang="en-US" sz="2600">
                <a:highlight>
                  <a:srgbClr val="FFFF00"/>
                </a:highlight>
                <a:latin typeface="Arial"/>
                <a:ea typeface="Arial"/>
                <a:cs typeface="Arial"/>
                <a:sym typeface="Arial"/>
              </a:rPr>
              <a:t>:</a:t>
            </a:r>
            <a:r>
              <a:rPr lang="en-US" sz="2600">
                <a:latin typeface="Arial"/>
                <a:ea typeface="Arial"/>
                <a:cs typeface="Arial"/>
                <a:sym typeface="Arial"/>
              </a:rPr>
              <a:t> A mental health disorder is characterized by </a:t>
            </a:r>
            <a:r>
              <a:rPr lang="en-US" sz="2600">
                <a:highlight>
                  <a:srgbClr val="FFFF00"/>
                </a:highlight>
                <a:latin typeface="Arial"/>
              </a:rPr>
              <a:t>serious changes</a:t>
            </a:r>
            <a:r>
              <a:rPr lang="en-US" sz="2600">
                <a:latin typeface="Arial"/>
              </a:rPr>
              <a:t> in how we think, feel, and act</a:t>
            </a:r>
            <a:endParaRPr lang="en-US" sz="2600">
              <a:latin typeface="Arial"/>
              <a:ea typeface="Arial"/>
              <a:cs typeface="Arial"/>
            </a:endParaRPr>
          </a:p>
          <a:p>
            <a:pPr marL="0" indent="0">
              <a:spcBef>
                <a:spcPts val="600"/>
              </a:spcBef>
              <a:buSzPts val="1100"/>
              <a:buNone/>
            </a:pPr>
            <a:endParaRPr lang="en-US" sz="2600">
              <a:ea typeface="Arial"/>
            </a:endParaRPr>
          </a:p>
          <a:p>
            <a:pPr indent="-349250">
              <a:lnSpc>
                <a:spcPct val="100000"/>
              </a:lnSpc>
              <a:spcBef>
                <a:spcPts val="600"/>
              </a:spcBef>
              <a:spcAft>
                <a:spcPts val="600"/>
              </a:spcAft>
              <a:buClr>
                <a:srgbClr val="002060"/>
              </a:buClr>
              <a:buSzPts val="1900"/>
              <a:buChar char="●"/>
            </a:pPr>
            <a:r>
              <a:rPr lang="en-US" sz="2600" b="1">
                <a:latin typeface="Arial"/>
                <a:ea typeface="Arial"/>
                <a:cs typeface="Arial"/>
                <a:sym typeface="Arial"/>
              </a:rPr>
              <a:t>Cognition</a:t>
            </a:r>
            <a:r>
              <a:rPr lang="en-US" sz="2600">
                <a:latin typeface="Arial"/>
                <a:ea typeface="Arial"/>
                <a:cs typeface="Arial"/>
                <a:sym typeface="Arial"/>
              </a:rPr>
              <a:t> – how we </a:t>
            </a:r>
            <a:r>
              <a:rPr lang="en-US" sz="2600" b="1">
                <a:latin typeface="Arial"/>
                <a:ea typeface="Arial"/>
                <a:cs typeface="Arial"/>
                <a:sym typeface="Arial"/>
              </a:rPr>
              <a:t>think</a:t>
            </a:r>
            <a:r>
              <a:rPr lang="en-US" sz="2600">
                <a:latin typeface="Arial"/>
                <a:ea typeface="Arial"/>
                <a:cs typeface="Arial"/>
                <a:sym typeface="Arial"/>
              </a:rPr>
              <a:t> </a:t>
            </a:r>
            <a:endParaRPr lang="en-US" sz="2600">
              <a:latin typeface="Arial"/>
              <a:ea typeface="Arial"/>
              <a:cs typeface="Arial"/>
            </a:endParaRPr>
          </a:p>
          <a:p>
            <a:pPr indent="-349250">
              <a:lnSpc>
                <a:spcPct val="100000"/>
              </a:lnSpc>
              <a:spcBef>
                <a:spcPts val="600"/>
              </a:spcBef>
              <a:spcAft>
                <a:spcPts val="600"/>
              </a:spcAft>
              <a:buClr>
                <a:srgbClr val="002060"/>
              </a:buClr>
              <a:buSzPts val="1900"/>
              <a:buChar char="●"/>
            </a:pPr>
            <a:r>
              <a:rPr lang="en-US" sz="2600" b="1">
                <a:latin typeface="Arial"/>
                <a:ea typeface="Arial"/>
                <a:cs typeface="Arial"/>
                <a:sym typeface="Arial"/>
              </a:rPr>
              <a:t>Emotions</a:t>
            </a:r>
            <a:r>
              <a:rPr lang="en-US" sz="2600">
                <a:latin typeface="Arial"/>
                <a:ea typeface="Arial"/>
                <a:cs typeface="Arial"/>
                <a:sym typeface="Arial"/>
              </a:rPr>
              <a:t>– how we </a:t>
            </a:r>
            <a:r>
              <a:rPr lang="en-US" sz="2600" b="1">
                <a:latin typeface="Arial"/>
                <a:ea typeface="Arial"/>
                <a:cs typeface="Arial"/>
                <a:sym typeface="Arial"/>
              </a:rPr>
              <a:t>feel</a:t>
            </a:r>
            <a:r>
              <a:rPr lang="en-US" sz="2600">
                <a:latin typeface="Arial"/>
                <a:ea typeface="Arial"/>
                <a:cs typeface="Arial"/>
                <a:sym typeface="Arial"/>
              </a:rPr>
              <a:t> or </a:t>
            </a:r>
            <a:endParaRPr lang="en-US" sz="2600">
              <a:latin typeface="Arial"/>
              <a:ea typeface="Arial"/>
              <a:cs typeface="Arial"/>
            </a:endParaRPr>
          </a:p>
          <a:p>
            <a:pPr marL="457200" lvl="0" indent="-349250" rtl="0">
              <a:lnSpc>
                <a:spcPct val="100000"/>
              </a:lnSpc>
              <a:spcBef>
                <a:spcPts val="600"/>
              </a:spcBef>
              <a:spcAft>
                <a:spcPts val="600"/>
              </a:spcAft>
              <a:buClr>
                <a:srgbClr val="002060"/>
              </a:buClr>
              <a:buSzPts val="1900"/>
              <a:buChar char="●"/>
            </a:pPr>
            <a:r>
              <a:rPr lang="en-US" sz="2600" b="1">
                <a:latin typeface="Arial"/>
                <a:ea typeface="Arial"/>
                <a:cs typeface="Arial"/>
                <a:sym typeface="Arial"/>
              </a:rPr>
              <a:t>Behavior</a:t>
            </a:r>
            <a:r>
              <a:rPr lang="en-US" sz="2600">
                <a:latin typeface="Arial"/>
                <a:ea typeface="Arial"/>
                <a:cs typeface="Arial"/>
                <a:sym typeface="Arial"/>
              </a:rPr>
              <a:t> – how we </a:t>
            </a:r>
            <a:r>
              <a:rPr lang="en-US" sz="2600" b="1">
                <a:latin typeface="Arial"/>
                <a:ea typeface="Arial"/>
                <a:cs typeface="Arial"/>
                <a:sym typeface="Arial"/>
              </a:rPr>
              <a:t>act</a:t>
            </a:r>
            <a:r>
              <a:rPr lang="en-US" sz="2600">
                <a:latin typeface="Arial"/>
                <a:ea typeface="Arial"/>
                <a:cs typeface="Arial"/>
                <a:sym typeface="Arial"/>
              </a:rPr>
              <a:t>…</a:t>
            </a:r>
            <a:endParaRPr lang="en-US" sz="2600">
              <a:latin typeface="Arial"/>
              <a:ea typeface="Arial"/>
              <a:cs typeface="Arial"/>
            </a:endParaRPr>
          </a:p>
          <a:p>
            <a:pPr marL="457200" lvl="0" indent="0" rtl="0">
              <a:spcBef>
                <a:spcPts val="300"/>
              </a:spcBef>
              <a:spcAft>
                <a:spcPts val="0"/>
              </a:spcAft>
              <a:buNone/>
            </a:pPr>
            <a:endParaRPr lang="en-US" sz="2600">
              <a:latin typeface="Arial"/>
              <a:ea typeface="Arial"/>
              <a:cs typeface="Arial"/>
            </a:endParaRPr>
          </a:p>
          <a:p>
            <a:pPr marL="0" lvl="0" indent="0" rtl="0">
              <a:spcBef>
                <a:spcPts val="300"/>
              </a:spcBef>
              <a:spcAft>
                <a:spcPts val="0"/>
              </a:spcAft>
              <a:buNone/>
            </a:pPr>
            <a:endParaRPr lang="en-US" sz="2200">
              <a:latin typeface="Arial"/>
            </a:endParaRPr>
          </a:p>
        </p:txBody>
      </p:sp>
      <p:pic>
        <p:nvPicPr>
          <p:cNvPr id="2" name="Google Shape;358;g2ac08e1b665_0_0" descr="Image result for pa commission on crime and delinquency logo">
            <a:extLst>
              <a:ext uri="{FF2B5EF4-FFF2-40B4-BE49-F238E27FC236}">
                <a16:creationId xmlns:a16="http://schemas.microsoft.com/office/drawing/2014/main" id="{7B0F8588-03D3-98E7-C9C9-AFA3201DFF8A}"/>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23999615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1">
          <a:extLst>
            <a:ext uri="{FF2B5EF4-FFF2-40B4-BE49-F238E27FC236}">
              <a16:creationId xmlns:a16="http://schemas.microsoft.com/office/drawing/2014/main" id="{4269B110-829D-E683-AC37-2381AC63BB95}"/>
            </a:ext>
          </a:extLst>
        </p:cNvPr>
        <p:cNvGrpSpPr/>
        <p:nvPr/>
      </p:nvGrpSpPr>
      <p:grpSpPr>
        <a:xfrm>
          <a:off x="0" y="0"/>
          <a:ext cx="0" cy="0"/>
          <a:chOff x="0" y="0"/>
          <a:chExt cx="0" cy="0"/>
        </a:xfrm>
      </p:grpSpPr>
      <p:sp>
        <p:nvSpPr>
          <p:cNvPr id="752" name="Google Shape;752;g2aed8931761_0_22">
            <a:extLst>
              <a:ext uri="{FF2B5EF4-FFF2-40B4-BE49-F238E27FC236}">
                <a16:creationId xmlns:a16="http://schemas.microsoft.com/office/drawing/2014/main" id="{9D90AF4B-3D63-C074-5A56-D8E301A95452}"/>
              </a:ext>
            </a:extLst>
          </p:cNvPr>
          <p:cNvSpPr txBox="1">
            <a:spLocks noGrp="1"/>
          </p:cNvSpPr>
          <p:nvPr>
            <p:ph type="title"/>
          </p:nvPr>
        </p:nvSpPr>
        <p:spPr>
          <a:xfrm>
            <a:off x="1000366" y="490740"/>
            <a:ext cx="10478700" cy="411600"/>
          </a:xfrm>
          <a:prstGeom prst="rect">
            <a:avLst/>
          </a:prstGeom>
        </p:spPr>
        <p:txBody>
          <a:bodyPr spcFirstLastPara="1" wrap="square" lIns="91425" tIns="45700" rIns="91425" bIns="45700" anchor="ctr" anchorCtr="0">
            <a:noAutofit/>
          </a:bodyPr>
          <a:lstStyle/>
          <a:p>
            <a:pPr algn="ctr">
              <a:lnSpc>
                <a:spcPct val="115000"/>
              </a:lnSpc>
              <a:spcBef>
                <a:spcPts val="1400"/>
              </a:spcBef>
              <a:buSzPct val="41772"/>
            </a:pPr>
            <a:r>
              <a:rPr lang="en-US" sz="3600" b="1">
                <a:latin typeface="Arial"/>
                <a:ea typeface="Arial"/>
                <a:cs typeface="Arial"/>
                <a:sym typeface="Arial"/>
              </a:rPr>
              <a:t>MENTAL HEALTH – A CONTINUUM</a:t>
            </a:r>
            <a:endParaRPr lang="en-US" sz="3600" b="1">
              <a:highlight>
                <a:srgbClr val="FFFF00"/>
              </a:highlight>
              <a:latin typeface="Arial"/>
              <a:ea typeface="Arial"/>
              <a:cs typeface="Arial"/>
            </a:endParaRPr>
          </a:p>
          <a:p>
            <a:pPr marL="0" lvl="0" indent="0" algn="l" rtl="0">
              <a:spcBef>
                <a:spcPts val="400"/>
              </a:spcBef>
              <a:spcAft>
                <a:spcPts val="0"/>
              </a:spcAft>
              <a:buNone/>
            </a:pPr>
            <a:endParaRPr/>
          </a:p>
        </p:txBody>
      </p:sp>
      <p:pic>
        <p:nvPicPr>
          <p:cNvPr id="7" name="Picture 6" descr="A diagram of a path&#10;&#10;Description automatically generated">
            <a:extLst>
              <a:ext uri="{FF2B5EF4-FFF2-40B4-BE49-F238E27FC236}">
                <a16:creationId xmlns:a16="http://schemas.microsoft.com/office/drawing/2014/main" id="{187E8601-0952-EA57-D32A-548FE3D273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730" y="696540"/>
            <a:ext cx="10890469" cy="5873199"/>
          </a:xfrm>
          <a:prstGeom prst="rect">
            <a:avLst/>
          </a:prstGeom>
        </p:spPr>
      </p:pic>
      <p:pic>
        <p:nvPicPr>
          <p:cNvPr id="2" name="Google Shape;358;g2ac08e1b665_0_0" descr="Image result for pa commission on crime and delinquency logo">
            <a:extLst>
              <a:ext uri="{FF2B5EF4-FFF2-40B4-BE49-F238E27FC236}">
                <a16:creationId xmlns:a16="http://schemas.microsoft.com/office/drawing/2014/main" id="{33AAA28A-009B-E8C9-DE16-A97EBE990D3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
        <p:nvSpPr>
          <p:cNvPr id="3" name="TextBox 2">
            <a:extLst>
              <a:ext uri="{FF2B5EF4-FFF2-40B4-BE49-F238E27FC236}">
                <a16:creationId xmlns:a16="http://schemas.microsoft.com/office/drawing/2014/main" id="{3514FA79-6CF4-4047-D3C2-8B6A7B22800A}"/>
              </a:ext>
            </a:extLst>
          </p:cNvPr>
          <p:cNvSpPr txBox="1"/>
          <p:nvPr/>
        </p:nvSpPr>
        <p:spPr>
          <a:xfrm>
            <a:off x="9542971" y="660999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A8E4FBEA-1074-50A3-9F36-4ED0C653B441}"/>
              </a:ext>
            </a:extLst>
          </p:cNvPr>
          <p:cNvSpPr txBox="1"/>
          <p:nvPr/>
        </p:nvSpPr>
        <p:spPr>
          <a:xfrm>
            <a:off x="-1394" y="6611857"/>
            <a:ext cx="71553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 </a:t>
            </a:r>
            <a:r>
              <a:rPr lang="en-US" sz="1000" b="1" i="1">
                <a:latin typeface="Calibri"/>
                <a:cs typeface="Calibri"/>
              </a:rPr>
              <a:t>Adapted from The National Children’s Mental Health and Wellbeing Strategy (Australian Government, 2021)</a:t>
            </a:r>
            <a:endParaRPr lang="en-US" sz="1000">
              <a:latin typeface="Calibri"/>
              <a:cs typeface="Calibri"/>
            </a:endParaRPr>
          </a:p>
          <a:p>
            <a:pPr algn="l"/>
            <a:endParaRPr lang="en-US"/>
          </a:p>
        </p:txBody>
      </p:sp>
    </p:spTree>
    <p:extLst>
      <p:ext uri="{BB962C8B-B14F-4D97-AF65-F5344CB8AC3E}">
        <p14:creationId xmlns:p14="http://schemas.microsoft.com/office/powerpoint/2010/main" val="7806202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3">
          <a:extLst>
            <a:ext uri="{FF2B5EF4-FFF2-40B4-BE49-F238E27FC236}">
              <a16:creationId xmlns:a16="http://schemas.microsoft.com/office/drawing/2014/main" id="{4000A085-3375-55AB-0E2C-B02CBCF1C71B}"/>
            </a:ext>
          </a:extLst>
        </p:cNvPr>
        <p:cNvGrpSpPr/>
        <p:nvPr/>
      </p:nvGrpSpPr>
      <p:grpSpPr>
        <a:xfrm>
          <a:off x="0" y="0"/>
          <a:ext cx="0" cy="0"/>
          <a:chOff x="0" y="0"/>
          <a:chExt cx="0" cy="0"/>
        </a:xfrm>
      </p:grpSpPr>
      <p:sp useBgFill="1">
        <p:nvSpPr>
          <p:cNvPr id="750" name="Rectangle 749">
            <a:extLst>
              <a:ext uri="{FF2B5EF4-FFF2-40B4-BE49-F238E27FC236}">
                <a16:creationId xmlns:a16="http://schemas.microsoft.com/office/drawing/2014/main" id="{4C2AA242-955A-8A02-4F9E-09ABB20EE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Google Shape;744;p58">
            <a:extLst>
              <a:ext uri="{FF2B5EF4-FFF2-40B4-BE49-F238E27FC236}">
                <a16:creationId xmlns:a16="http://schemas.microsoft.com/office/drawing/2014/main" id="{B8ABB382-EEDA-9BF5-B698-67E5C03D3B2A}"/>
              </a:ext>
            </a:extLst>
          </p:cNvPr>
          <p:cNvSpPr txBox="1">
            <a:spLocks noGrp="1"/>
          </p:cNvSpPr>
          <p:nvPr>
            <p:ph type="title"/>
          </p:nvPr>
        </p:nvSpPr>
        <p:spPr>
          <a:xfrm>
            <a:off x="552994" y="587829"/>
            <a:ext cx="4177305" cy="2690949"/>
          </a:xfrm>
          <a:prstGeom prst="rect">
            <a:avLst/>
          </a:prstGeom>
        </p:spPr>
        <p:txBody>
          <a:bodyPr spcFirstLastPara="1" wrap="square" lIns="91425" tIns="45700" rIns="91425" bIns="45700" anchor="t" anchorCtr="0">
            <a:noAutofit/>
          </a:bodyPr>
          <a:lstStyle/>
          <a:p>
            <a:pPr algn="ctr">
              <a:spcBef>
                <a:spcPct val="0"/>
              </a:spcBef>
              <a:spcAft>
                <a:spcPts val="600"/>
              </a:spcAft>
            </a:pPr>
            <a:r>
              <a:rPr lang="en-US" sz="3200" b="1">
                <a:solidFill>
                  <a:schemeClr val="tx1"/>
                </a:solidFill>
                <a:latin typeface="Arial"/>
                <a:cs typeface="Arial"/>
              </a:rPr>
              <a:t>PREVALENCE OF CHILD AND ADOLESCENT </a:t>
            </a:r>
            <a:endParaRPr lang="en-US" sz="3200">
              <a:solidFill>
                <a:schemeClr val="tx1"/>
              </a:solidFill>
              <a:latin typeface="Arial"/>
              <a:cs typeface="Arial"/>
            </a:endParaRPr>
          </a:p>
          <a:p>
            <a:pPr algn="ctr">
              <a:spcBef>
                <a:spcPct val="0"/>
              </a:spcBef>
              <a:spcAft>
                <a:spcPts val="600"/>
              </a:spcAft>
            </a:pPr>
            <a:r>
              <a:rPr lang="en-US" sz="3200" b="1">
                <a:solidFill>
                  <a:schemeClr val="tx1"/>
                </a:solidFill>
                <a:latin typeface="Arial"/>
                <a:cs typeface="Arial"/>
              </a:rPr>
              <a:t>MENTAL HEALTH DISORDERS </a:t>
            </a:r>
            <a:endParaRPr lang="en-US" sz="3200">
              <a:solidFill>
                <a:schemeClr val="tx1"/>
              </a:solidFill>
              <a:latin typeface="Arial"/>
              <a:cs typeface="Arial"/>
            </a:endParaRPr>
          </a:p>
          <a:p>
            <a:pPr marL="0" lvl="0" indent="0" algn="ctr">
              <a:spcBef>
                <a:spcPts val="0"/>
              </a:spcBef>
              <a:spcAft>
                <a:spcPts val="0"/>
              </a:spcAft>
              <a:buSzPts val="3960"/>
              <a:buFont typeface="Calibri"/>
              <a:buNone/>
            </a:pPr>
            <a:endParaRPr lang="en-US" sz="3700" b="1">
              <a:latin typeface="Arial"/>
            </a:endParaRPr>
          </a:p>
        </p:txBody>
      </p:sp>
      <p:grpSp>
        <p:nvGrpSpPr>
          <p:cNvPr id="752" name="Group 751">
            <a:extLst>
              <a:ext uri="{FF2B5EF4-FFF2-40B4-BE49-F238E27FC236}">
                <a16:creationId xmlns:a16="http://schemas.microsoft.com/office/drawing/2014/main" id="{48718BFC-7473-0793-840D-BB7F779CAF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755" name="Rectangle 754">
              <a:extLst>
                <a:ext uri="{FF2B5EF4-FFF2-40B4-BE49-F238E27FC236}">
                  <a16:creationId xmlns:a16="http://schemas.microsoft.com/office/drawing/2014/main" id="{898F3264-ACE1-1C64-E2A7-122DA5EEC1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4" name="Straight Connector 753">
              <a:extLst>
                <a:ext uri="{FF2B5EF4-FFF2-40B4-BE49-F238E27FC236}">
                  <a16:creationId xmlns:a16="http://schemas.microsoft.com/office/drawing/2014/main" id="{8137CA63-0EC3-2790-3DC6-D2DDFCAD49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solidFill>
              <a:schemeClr val="tx1">
                <a:lumMod val="65000"/>
                <a:lumOff val="35000"/>
              </a:schemeClr>
            </a:solidFill>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756" name="Rectangle 755">
            <a:extLst>
              <a:ext uri="{FF2B5EF4-FFF2-40B4-BE49-F238E27FC236}">
                <a16:creationId xmlns:a16="http://schemas.microsoft.com/office/drawing/2014/main" id="{CF1DEE01-11D7-C192-C0A9-1D9052799E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CAD6B7-5752-3575-EDA9-B1F610D93484}"/>
              </a:ext>
            </a:extLst>
          </p:cNvPr>
          <p:cNvSpPr txBox="1"/>
          <p:nvPr/>
        </p:nvSpPr>
        <p:spPr>
          <a:xfrm>
            <a:off x="5679481" y="4415246"/>
            <a:ext cx="5413749" cy="1007475"/>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gn="ctr"/>
            <a:r>
              <a:rPr lang="en-US" sz="1800" b="1" i="1">
                <a:solidFill>
                  <a:schemeClr val="tx1"/>
                </a:solidFill>
              </a:rPr>
              <a:t>Rates </a:t>
            </a:r>
            <a:r>
              <a:rPr lang="en-US" sz="1800" b="1" i="1" u="none" strike="noStrike" cap="none">
                <a:solidFill>
                  <a:schemeClr val="tx1"/>
                </a:solidFill>
                <a:ea typeface="Arial"/>
                <a:cs typeface="Arial"/>
                <a:sym typeface="Arial"/>
              </a:rPr>
              <a:t>of </a:t>
            </a:r>
            <a:r>
              <a:rPr lang="en-US" sz="1800" b="1" i="1">
                <a:solidFill>
                  <a:schemeClr val="tx1"/>
                </a:solidFill>
              </a:rPr>
              <a:t>diagnosis are increasing, and many students suffer from more than one mental health condition</a:t>
            </a:r>
            <a:r>
              <a:rPr lang="en-US" sz="1800" b="1" i="1" u="none" strike="noStrike" cap="none">
                <a:solidFill>
                  <a:schemeClr val="tx1"/>
                </a:solidFill>
                <a:ea typeface="Arial"/>
                <a:cs typeface="Arial"/>
                <a:sym typeface="Arial"/>
              </a:rPr>
              <a:t>.</a:t>
            </a:r>
            <a:endParaRPr lang="en-US">
              <a:solidFill>
                <a:schemeClr val="tx1"/>
              </a:solidFill>
            </a:endParaRPr>
          </a:p>
          <a:p>
            <a:pPr algn="ctr">
              <a:spcAft>
                <a:spcPts val="600"/>
              </a:spcAft>
            </a:pPr>
            <a:endParaRPr lang="en-US" i="1">
              <a:solidFill>
                <a:srgbClr val="333333"/>
              </a:solidFill>
              <a:latin typeface="Calibri"/>
              <a:cs typeface="Calibri"/>
            </a:endParaRPr>
          </a:p>
        </p:txBody>
      </p:sp>
      <p:sp>
        <p:nvSpPr>
          <p:cNvPr id="5" name="Text Placeholder 4">
            <a:extLst>
              <a:ext uri="{FF2B5EF4-FFF2-40B4-BE49-F238E27FC236}">
                <a16:creationId xmlns:a16="http://schemas.microsoft.com/office/drawing/2014/main" id="{2B3DE9CD-452D-1590-DF0E-4ABBA297B01A}"/>
              </a:ext>
            </a:extLst>
          </p:cNvPr>
          <p:cNvSpPr>
            <a:spLocks noGrp="1"/>
          </p:cNvSpPr>
          <p:nvPr>
            <p:ph type="body" idx="1"/>
          </p:nvPr>
        </p:nvSpPr>
        <p:spPr>
          <a:xfrm>
            <a:off x="5074024" y="514537"/>
            <a:ext cx="6268572" cy="4653896"/>
          </a:xfrm>
        </p:spPr>
        <p:txBody>
          <a:bodyPr>
            <a:normAutofit/>
          </a:bodyPr>
          <a:lstStyle/>
          <a:p>
            <a:pPr marL="114300" indent="0">
              <a:lnSpc>
                <a:spcPct val="100000"/>
              </a:lnSpc>
              <a:spcBef>
                <a:spcPts val="0"/>
              </a:spcBef>
              <a:buNone/>
            </a:pPr>
            <a:r>
              <a:rPr lang="en-US" sz="2200">
                <a:latin typeface="Arial"/>
                <a:cs typeface="Arial"/>
              </a:rPr>
              <a:t>According to the Center for Disease Control (CDC, 2023), the </a:t>
            </a:r>
            <a:r>
              <a:rPr lang="en-US" sz="2200">
                <a:highlight>
                  <a:srgbClr val="FFFF00"/>
                </a:highlight>
                <a:latin typeface="Arial"/>
                <a:cs typeface="Arial"/>
              </a:rPr>
              <a:t>most common  </a:t>
            </a:r>
            <a:r>
              <a:rPr lang="en-US" sz="2200">
                <a:latin typeface="Arial"/>
                <a:cs typeface="Arial"/>
              </a:rPr>
              <a:t>mental health disorders in children aged 3-17 are:</a:t>
            </a:r>
          </a:p>
          <a:p>
            <a:pPr marL="114300" indent="0">
              <a:lnSpc>
                <a:spcPct val="100000"/>
              </a:lnSpc>
              <a:spcBef>
                <a:spcPts val="0"/>
              </a:spcBef>
              <a:buNone/>
            </a:pPr>
            <a:r>
              <a:rPr lang="en-US" sz="2200">
                <a:latin typeface="Arial"/>
                <a:cs typeface="Arial"/>
              </a:rPr>
              <a:t> </a:t>
            </a:r>
          </a:p>
          <a:p>
            <a:pPr marL="1200150" indent="-228600">
              <a:lnSpc>
                <a:spcPct val="100000"/>
              </a:lnSpc>
              <a:spcBef>
                <a:spcPts val="0"/>
              </a:spcBef>
              <a:buFont typeface="Arial,Sans-Serif"/>
            </a:pPr>
            <a:r>
              <a:rPr lang="en-US" sz="2200">
                <a:latin typeface="Arial"/>
                <a:cs typeface="Arial"/>
              </a:rPr>
              <a:t>ADHD 9.8% </a:t>
            </a:r>
          </a:p>
          <a:p>
            <a:pPr marL="1200150" indent="-228600">
              <a:lnSpc>
                <a:spcPct val="100000"/>
              </a:lnSpc>
              <a:spcBef>
                <a:spcPts val="0"/>
              </a:spcBef>
              <a:buFont typeface="Arial,Sans-Serif"/>
            </a:pPr>
            <a:r>
              <a:rPr lang="en-US" sz="2200">
                <a:highlight>
                  <a:srgbClr val="FFFFFF"/>
                </a:highlight>
                <a:latin typeface="Arial"/>
                <a:cs typeface="Arial"/>
              </a:rPr>
              <a:t>Anxiety 9.4%</a:t>
            </a:r>
            <a:r>
              <a:rPr lang="en-US" sz="2200">
                <a:latin typeface="Arial"/>
                <a:cs typeface="Arial"/>
              </a:rPr>
              <a:t> </a:t>
            </a:r>
          </a:p>
          <a:p>
            <a:pPr marL="1200150" indent="-228600">
              <a:lnSpc>
                <a:spcPct val="100000"/>
              </a:lnSpc>
              <a:spcBef>
                <a:spcPts val="0"/>
              </a:spcBef>
              <a:buFont typeface="Arial,Sans-Serif"/>
            </a:pPr>
            <a:r>
              <a:rPr lang="en-US" sz="2200">
                <a:highlight>
                  <a:srgbClr val="FFFFFF"/>
                </a:highlight>
                <a:latin typeface="Arial"/>
                <a:cs typeface="Arial"/>
              </a:rPr>
              <a:t>Behavior problems 9.8% </a:t>
            </a:r>
            <a:r>
              <a:rPr lang="en-US" sz="2200">
                <a:latin typeface="Arial"/>
                <a:cs typeface="Arial"/>
              </a:rPr>
              <a:t> </a:t>
            </a:r>
          </a:p>
          <a:p>
            <a:pPr marL="1200150" indent="-228600">
              <a:lnSpc>
                <a:spcPct val="100000"/>
              </a:lnSpc>
              <a:spcBef>
                <a:spcPts val="0"/>
              </a:spcBef>
              <a:buFont typeface="Arial,Sans-Serif"/>
            </a:pPr>
            <a:r>
              <a:rPr lang="en-US" sz="2200">
                <a:latin typeface="Arial"/>
                <a:cs typeface="Arial"/>
              </a:rPr>
              <a:t>Depression 4.4%</a:t>
            </a:r>
            <a:endParaRPr lang="en-US"/>
          </a:p>
        </p:txBody>
      </p:sp>
      <p:pic>
        <p:nvPicPr>
          <p:cNvPr id="3" name="Google Shape;358;g2ac08e1b665_0_0" descr="Image result for pa commission on crime and delinquency logo">
            <a:extLst>
              <a:ext uri="{FF2B5EF4-FFF2-40B4-BE49-F238E27FC236}">
                <a16:creationId xmlns:a16="http://schemas.microsoft.com/office/drawing/2014/main" id="{4D026669-1140-AB77-75FD-C4B3C8E9C8A3}"/>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38732400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g2aed8931761_0_51"/>
          <p:cNvSpPr txBox="1">
            <a:spLocks noGrp="1"/>
          </p:cNvSpPr>
          <p:nvPr>
            <p:ph type="title"/>
          </p:nvPr>
        </p:nvSpPr>
        <p:spPr>
          <a:xfrm>
            <a:off x="5645" y="210425"/>
            <a:ext cx="12180709" cy="765900"/>
          </a:xfrm>
          <a:prstGeom prst="rect">
            <a:avLst/>
          </a:prstGeom>
        </p:spPr>
        <p:txBody>
          <a:bodyPr spcFirstLastPara="1" wrap="square" lIns="91425" tIns="45700" rIns="91425" bIns="45700" anchor="ctr" anchorCtr="0">
            <a:noAutofit/>
          </a:bodyPr>
          <a:lstStyle/>
          <a:p>
            <a:pPr algn="ctr">
              <a:lnSpc>
                <a:spcPct val="100000"/>
              </a:lnSpc>
              <a:buSzPts val="1100"/>
            </a:pPr>
            <a:r>
              <a:rPr lang="en-US" sz="3600" b="1">
                <a:latin typeface="Arial"/>
              </a:rPr>
              <a:t>PREVALENCE OF CHILD AND ADOLESCENT </a:t>
            </a:r>
            <a:br>
              <a:rPr lang="en-US" sz="3600" b="1">
                <a:latin typeface="Arial"/>
              </a:rPr>
            </a:br>
            <a:r>
              <a:rPr lang="en-US" sz="3600" b="1">
                <a:latin typeface="Arial"/>
              </a:rPr>
              <a:t>MENTAL HEALTH DISORDERS</a:t>
            </a:r>
            <a:r>
              <a:rPr lang="en-US" sz="3600" b="1"/>
              <a:t> </a:t>
            </a:r>
          </a:p>
        </p:txBody>
      </p:sp>
      <p:sp>
        <p:nvSpPr>
          <p:cNvPr id="770" name="Google Shape;770;g2aed8931761_0_51"/>
          <p:cNvSpPr txBox="1">
            <a:spLocks noGrp="1"/>
          </p:cNvSpPr>
          <p:nvPr>
            <p:ph type="body" idx="1"/>
          </p:nvPr>
        </p:nvSpPr>
        <p:spPr>
          <a:xfrm>
            <a:off x="268453" y="1069911"/>
            <a:ext cx="11653500" cy="5575059"/>
          </a:xfrm>
          <a:prstGeom prst="rect">
            <a:avLst/>
          </a:prstGeom>
          <a:ln w="28575"/>
        </p:spPr>
        <p:txBody>
          <a:bodyPr spcFirstLastPara="1" wrap="square" lIns="91425" tIns="45700" rIns="91425" bIns="45700" anchor="t" anchorCtr="0">
            <a:normAutofit/>
          </a:bodyPr>
          <a:lstStyle/>
          <a:p>
            <a:pPr marL="0" indent="0">
              <a:lnSpc>
                <a:spcPct val="115000"/>
              </a:lnSpc>
              <a:spcBef>
                <a:spcPts val="1200"/>
              </a:spcBef>
              <a:buNone/>
            </a:pPr>
            <a:r>
              <a:rPr lang="en-US" sz="2000">
                <a:highlight>
                  <a:srgbClr val="FFFFFF"/>
                </a:highlight>
                <a:latin typeface="Arial"/>
              </a:rPr>
              <a:t>Mental health trends among youth aged </a:t>
            </a:r>
            <a:r>
              <a:rPr lang="en-US" sz="2000">
                <a:highlight>
                  <a:srgbClr val="FFFF00"/>
                </a:highlight>
                <a:latin typeface="Arial"/>
              </a:rPr>
              <a:t>12-17 </a:t>
            </a:r>
            <a:r>
              <a:rPr lang="en-US" sz="2000">
                <a:highlight>
                  <a:srgbClr val="FFFFFF"/>
                </a:highlight>
                <a:latin typeface="Arial"/>
              </a:rPr>
              <a:t>in the United States (PA disaggregated) conducted from 2011-2021 indicate the following (CDC, 2023). </a:t>
            </a:r>
            <a:endParaRPr sz="2200">
              <a:highlight>
                <a:srgbClr val="FFFFFF"/>
              </a:highlight>
            </a:endParaRPr>
          </a:p>
        </p:txBody>
      </p:sp>
      <p:pic>
        <p:nvPicPr>
          <p:cNvPr id="771" name="Google Shape;771;g2aed8931761_0_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61229" y="2179058"/>
            <a:ext cx="10946620" cy="3963497"/>
          </a:xfrm>
          <a:prstGeom prst="rect">
            <a:avLst/>
          </a:prstGeom>
          <a:noFill/>
          <a:ln w="28575">
            <a:solidFill>
              <a:schemeClr val="tx1"/>
            </a:solidFill>
          </a:ln>
        </p:spPr>
      </p:pic>
      <p:pic>
        <p:nvPicPr>
          <p:cNvPr id="4" name="Google Shape;358;g2ac08e1b665_0_0" descr="Image result for pa commission on crime and delinquency logo">
            <a:extLst>
              <a:ext uri="{FF2B5EF4-FFF2-40B4-BE49-F238E27FC236}">
                <a16:creationId xmlns:a16="http://schemas.microsoft.com/office/drawing/2014/main" id="{37B58489-D1F0-F990-3264-179F6CEC871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93" name="Rectangle 792">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Freeform: Shape 793">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7" name="Google Shape;777;p59"/>
          <p:cNvSpPr txBox="1">
            <a:spLocks noGrp="1"/>
          </p:cNvSpPr>
          <p:nvPr>
            <p:ph type="title"/>
          </p:nvPr>
        </p:nvSpPr>
        <p:spPr>
          <a:xfrm>
            <a:off x="804672" y="1412489"/>
            <a:ext cx="2871095" cy="2156621"/>
          </a:xfrm>
          <a:prstGeom prst="rect">
            <a:avLst/>
          </a:prstGeom>
        </p:spPr>
        <p:txBody>
          <a:bodyPr spcFirstLastPara="1" vert="horz" lIns="91440" tIns="45720" rIns="91440" bIns="45720" rtlCol="0" anchor="t" anchorCtr="0">
            <a:normAutofit/>
          </a:bodyPr>
          <a:lstStyle/>
          <a:p>
            <a:pPr marL="12700">
              <a:spcBef>
                <a:spcPct val="0"/>
              </a:spcBef>
              <a:buSzPts val="990"/>
            </a:pPr>
            <a:r>
              <a:rPr lang="en-US" sz="2500" b="1" kern="1200">
                <a:solidFill>
                  <a:srgbClr val="FFFFFF"/>
                </a:solidFill>
                <a:latin typeface="+mj-lt"/>
                <a:ea typeface="+mj-ea"/>
                <a:cs typeface="+mj-cs"/>
                <a:sym typeface="Arial"/>
              </a:rPr>
              <a:t>HOW DO MENTAL HEALTH CONCERNS SHOW UP IN SCHOOL? </a:t>
            </a:r>
            <a:endParaRPr lang="en-US" sz="2500" b="1" kern="1200">
              <a:solidFill>
                <a:srgbClr val="FFFFFF"/>
              </a:solidFill>
              <a:latin typeface="+mj-lt"/>
              <a:ea typeface="+mj-ea"/>
              <a:cs typeface="+mj-cs"/>
            </a:endParaRPr>
          </a:p>
        </p:txBody>
      </p:sp>
      <p:sp>
        <p:nvSpPr>
          <p:cNvPr id="778" name="Google Shape;778;p59"/>
          <p:cNvSpPr txBox="1">
            <a:spLocks noGrp="1"/>
          </p:cNvSpPr>
          <p:nvPr>
            <p:ph type="body" idx="1"/>
          </p:nvPr>
        </p:nvSpPr>
        <p:spPr>
          <a:xfrm>
            <a:off x="5380585" y="1796802"/>
            <a:ext cx="5684980" cy="4363844"/>
          </a:xfrm>
          <a:prstGeom prst="rect">
            <a:avLst/>
          </a:prstGeom>
        </p:spPr>
        <p:txBody>
          <a:bodyPr spcFirstLastPara="1" vert="horz" lIns="91440" tIns="45720" rIns="91440" bIns="45720" rtlCol="0" anchorCtr="0">
            <a:normAutofit/>
          </a:bodyPr>
          <a:lstStyle/>
          <a:p>
            <a:pPr indent="-228600">
              <a:buFont typeface="Arial" panose="020B0604020202020204" pitchFamily="34" charset="0"/>
              <a:buChar char="•"/>
            </a:pPr>
            <a:endParaRPr lang="en-US" sz="1700" kern="1200">
              <a:solidFill>
                <a:schemeClr val="tx1"/>
              </a:solidFill>
              <a:latin typeface="+mn-lt"/>
              <a:ea typeface="+mn-ea"/>
              <a:cs typeface="+mn-cs"/>
            </a:endParaRPr>
          </a:p>
          <a:p>
            <a:pPr marL="0" lvl="0" indent="-228600">
              <a:spcBef>
                <a:spcPts val="600"/>
              </a:spcBef>
              <a:spcAft>
                <a:spcPts val="0"/>
              </a:spcAft>
              <a:buSzPts val="1100"/>
              <a:buFont typeface="Arial" panose="020B0604020202020204" pitchFamily="34" charset="0"/>
              <a:buChar char="•"/>
            </a:pPr>
            <a:r>
              <a:rPr lang="en-US" sz="2000" b="1" kern="1200">
                <a:solidFill>
                  <a:schemeClr val="tx1"/>
                </a:solidFill>
                <a:highlight>
                  <a:srgbClr val="FFFF00"/>
                </a:highlight>
                <a:latin typeface="+mn-lt"/>
                <a:ea typeface="+mn-ea"/>
                <a:cs typeface="+mn-cs"/>
                <a:sym typeface="Arial"/>
              </a:rPr>
              <a:t>Academically </a:t>
            </a:r>
            <a:endParaRPr lang="en-US" sz="2000" b="1" kern="1200">
              <a:solidFill>
                <a:schemeClr val="tx1"/>
              </a:solidFill>
              <a:highlight>
                <a:srgbClr val="FFFF00"/>
              </a:highlight>
              <a:latin typeface="+mn-lt"/>
              <a:ea typeface="+mn-ea"/>
              <a:cs typeface="+mn-cs"/>
            </a:endParaRPr>
          </a:p>
          <a:p>
            <a:pPr marL="571500" fontAlgn="base">
              <a:spcBef>
                <a:spcPts val="600"/>
              </a:spcBef>
              <a:buFont typeface="Arial" panose="020B0604020202020204" pitchFamily="34" charset="0"/>
              <a:buChar char="•"/>
            </a:pPr>
            <a:r>
              <a:rPr lang="en-US" sz="2000" b="0" i="0" u="none" strike="noStrike" kern="1200">
                <a:solidFill>
                  <a:schemeClr val="tx1"/>
                </a:solidFill>
                <a:effectLst/>
                <a:latin typeface="+mn-lt"/>
                <a:ea typeface="+mn-ea"/>
                <a:cs typeface="+mn-cs"/>
              </a:rPr>
              <a:t>Avoiding specific tasks or avoiding specific classes</a:t>
            </a:r>
          </a:p>
          <a:p>
            <a:pPr marL="571500" fontAlgn="base">
              <a:spcBef>
                <a:spcPts val="0"/>
              </a:spcBef>
              <a:buFont typeface="Arial" panose="020B0604020202020204" pitchFamily="34" charset="0"/>
              <a:buChar char="•"/>
            </a:pPr>
            <a:r>
              <a:rPr lang="en-US" sz="2000" b="0" i="0" u="none" strike="noStrike" kern="1200">
                <a:solidFill>
                  <a:schemeClr val="tx1"/>
                </a:solidFill>
                <a:effectLst/>
                <a:latin typeface="+mn-lt"/>
                <a:ea typeface="+mn-ea"/>
                <a:cs typeface="+mn-cs"/>
              </a:rPr>
              <a:t>Truancy</a:t>
            </a:r>
          </a:p>
          <a:p>
            <a:pPr marL="571500" fontAlgn="base">
              <a:spcBef>
                <a:spcPts val="0"/>
              </a:spcBef>
              <a:buFont typeface="Arial" panose="020B0604020202020204" pitchFamily="34" charset="0"/>
              <a:buChar char="•"/>
            </a:pPr>
            <a:r>
              <a:rPr lang="en-US" sz="2000" b="0" i="0" u="none" strike="noStrike" kern="1200">
                <a:solidFill>
                  <a:schemeClr val="tx1"/>
                </a:solidFill>
                <a:effectLst/>
                <a:latin typeface="+mn-lt"/>
                <a:ea typeface="+mn-ea"/>
                <a:cs typeface="+mn-cs"/>
              </a:rPr>
              <a:t>Poor grades, declining from a previous level</a:t>
            </a:r>
          </a:p>
          <a:p>
            <a:pPr marL="571500" fontAlgn="base">
              <a:spcBef>
                <a:spcPts val="0"/>
              </a:spcBef>
              <a:buFont typeface="Arial" panose="020B0604020202020204" pitchFamily="34" charset="0"/>
              <a:buChar char="•"/>
            </a:pPr>
            <a:r>
              <a:rPr lang="en-US" sz="2000" b="0" i="0" u="none" strike="noStrike" kern="1200">
                <a:solidFill>
                  <a:schemeClr val="tx1"/>
                </a:solidFill>
                <a:effectLst/>
                <a:latin typeface="+mn-lt"/>
                <a:ea typeface="+mn-ea"/>
                <a:cs typeface="+mn-cs"/>
              </a:rPr>
              <a:t>Missing assignments</a:t>
            </a:r>
          </a:p>
          <a:p>
            <a:pPr marL="571500" fontAlgn="base">
              <a:spcBef>
                <a:spcPts val="0"/>
              </a:spcBef>
              <a:buFont typeface="Arial" panose="020B0604020202020204" pitchFamily="34" charset="0"/>
              <a:buChar char="•"/>
            </a:pPr>
            <a:r>
              <a:rPr lang="en-US" sz="2000" b="0" i="0" u="none" strike="noStrike" kern="1200">
                <a:solidFill>
                  <a:schemeClr val="tx1"/>
                </a:solidFill>
                <a:effectLst/>
                <a:latin typeface="+mn-lt"/>
                <a:ea typeface="+mn-ea"/>
                <a:cs typeface="+mn-cs"/>
              </a:rPr>
              <a:t>Difficulty with group work</a:t>
            </a:r>
          </a:p>
          <a:p>
            <a:pPr marL="571500">
              <a:spcBef>
                <a:spcPts val="0"/>
              </a:spcBef>
              <a:buFont typeface="Arial" panose="020B0604020202020204" pitchFamily="34" charset="0"/>
              <a:buChar char="•"/>
            </a:pPr>
            <a:r>
              <a:rPr lang="en-US" sz="2000" b="0" i="0" u="none" strike="noStrike" kern="1200">
                <a:solidFill>
                  <a:schemeClr val="tx1"/>
                </a:solidFill>
                <a:effectLst/>
                <a:latin typeface="+mn-lt"/>
                <a:ea typeface="+mn-ea"/>
                <a:cs typeface="+mn-cs"/>
              </a:rPr>
              <a:t>Displaying signs of “perfectionism” that interfere with a student’s ability to complete work</a:t>
            </a:r>
            <a:endParaRPr lang="en-US" sz="2000" kern="1200">
              <a:solidFill>
                <a:schemeClr val="tx1"/>
              </a:solidFill>
              <a:latin typeface="+mn-lt"/>
              <a:ea typeface="+mn-ea"/>
              <a:cs typeface="+mn-cs"/>
            </a:endParaRPr>
          </a:p>
          <a:p>
            <a:pPr marL="114300" indent="-228600">
              <a:spcBef>
                <a:spcPts val="0"/>
              </a:spcBef>
              <a:spcAft>
                <a:spcPts val="0"/>
              </a:spcAft>
              <a:buClr>
                <a:schemeClr val="dk1"/>
              </a:buClr>
              <a:buFont typeface="Arial" panose="020B0604020202020204" pitchFamily="34" charset="0"/>
              <a:buChar char="•"/>
            </a:pPr>
            <a:endParaRPr lang="en-US" sz="1700" kern="1200">
              <a:solidFill>
                <a:schemeClr val="tx1"/>
              </a:solidFill>
              <a:latin typeface="+mn-lt"/>
              <a:ea typeface="+mn-ea"/>
              <a:cs typeface="+mn-cs"/>
            </a:endParaRPr>
          </a:p>
          <a:p>
            <a:pPr marL="457200" lvl="1" indent="-228600">
              <a:spcBef>
                <a:spcPts val="1800"/>
              </a:spcBef>
              <a:buSzPts val="2400"/>
              <a:buFont typeface="Arial" panose="020B0604020202020204" pitchFamily="34" charset="0"/>
              <a:buChar char="•"/>
            </a:pPr>
            <a:endParaRPr lang="en-US" sz="1700" kern="1200">
              <a:solidFill>
                <a:schemeClr val="tx1"/>
              </a:solidFill>
              <a:latin typeface="+mn-lt"/>
              <a:ea typeface="+mn-ea"/>
              <a:cs typeface="+mn-cs"/>
            </a:endParaRPr>
          </a:p>
        </p:txBody>
      </p:sp>
      <p:sp>
        <p:nvSpPr>
          <p:cNvPr id="2" name="TextBox 1">
            <a:extLst>
              <a:ext uri="{FF2B5EF4-FFF2-40B4-BE49-F238E27FC236}">
                <a16:creationId xmlns:a16="http://schemas.microsoft.com/office/drawing/2014/main" id="{D4289F70-0AB1-3120-10F9-8DA0CAA9FD25}"/>
              </a:ext>
            </a:extLst>
          </p:cNvPr>
          <p:cNvSpPr txBox="1"/>
          <p:nvPr/>
        </p:nvSpPr>
        <p:spPr>
          <a:xfrm>
            <a:off x="5380584" y="328684"/>
            <a:ext cx="6387345" cy="215662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b="1" kern="1200">
                <a:solidFill>
                  <a:schemeClr val="tx1"/>
                </a:solidFill>
                <a:highlight>
                  <a:srgbClr val="FFFF00"/>
                </a:highlight>
                <a:latin typeface="+mn-lt"/>
                <a:ea typeface="+mn-ea"/>
                <a:cs typeface="+mn-cs"/>
              </a:rPr>
              <a:t>BIG IDEA:</a:t>
            </a:r>
            <a:r>
              <a:rPr lang="en-US" sz="2000" kern="1200">
                <a:solidFill>
                  <a:schemeClr val="tx1"/>
                </a:solidFill>
                <a:latin typeface="+mn-lt"/>
                <a:ea typeface="+mn-ea"/>
                <a:cs typeface="+mn-cs"/>
              </a:rPr>
              <a:t> Depending on a child’s age, cognitive, social, emotional, and physical abilities, signs of mental health distress can manifest in schools in many ways:</a:t>
            </a:r>
            <a:endParaRPr lang="en-US">
              <a:ea typeface="+mn-ea"/>
              <a:cs typeface="+mn-cs"/>
            </a:endParaRPr>
          </a:p>
          <a:p>
            <a:pPr indent="-228600">
              <a:lnSpc>
                <a:spcPct val="90000"/>
              </a:lnSpc>
              <a:spcAft>
                <a:spcPts val="600"/>
              </a:spcAft>
              <a:buFont typeface="Arial" panose="020B0604020202020204" pitchFamily="34" charset="0"/>
              <a:buChar char="•"/>
            </a:pPr>
            <a:endParaRPr lang="en-US" sz="2000" kern="1200">
              <a:solidFill>
                <a:schemeClr val="tx1"/>
              </a:solidFill>
              <a:latin typeface="+mn-lt"/>
              <a:ea typeface="+mn-ea"/>
              <a:cs typeface="+mn-cs"/>
            </a:endParaRPr>
          </a:p>
        </p:txBody>
      </p:sp>
      <p:pic>
        <p:nvPicPr>
          <p:cNvPr id="4" name="Google Shape;358;g2ac08e1b665_0_0" descr="Image result for pa commission on crime and delinquency logo">
            <a:extLst>
              <a:ext uri="{FF2B5EF4-FFF2-40B4-BE49-F238E27FC236}">
                <a16:creationId xmlns:a16="http://schemas.microsoft.com/office/drawing/2014/main" id="{DF67D969-608F-7BBA-443B-4A608C6E741E}"/>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93" name="Rectangle 792">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Freeform: Shape 793">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7" name="Google Shape;777;p59"/>
          <p:cNvSpPr txBox="1">
            <a:spLocks noGrp="1"/>
          </p:cNvSpPr>
          <p:nvPr>
            <p:ph type="title"/>
          </p:nvPr>
        </p:nvSpPr>
        <p:spPr>
          <a:xfrm>
            <a:off x="804672" y="1412489"/>
            <a:ext cx="2871095" cy="2156621"/>
          </a:xfrm>
          <a:prstGeom prst="rect">
            <a:avLst/>
          </a:prstGeom>
        </p:spPr>
        <p:txBody>
          <a:bodyPr spcFirstLastPara="1" vert="horz" lIns="91440" tIns="45720" rIns="91440" bIns="45720" rtlCol="0" anchor="t" anchorCtr="0">
            <a:normAutofit/>
          </a:bodyPr>
          <a:lstStyle/>
          <a:p>
            <a:pPr marL="12700">
              <a:spcBef>
                <a:spcPct val="0"/>
              </a:spcBef>
              <a:buSzPts val="990"/>
            </a:pPr>
            <a:r>
              <a:rPr lang="en-US" sz="2500" b="1" kern="1200">
                <a:solidFill>
                  <a:srgbClr val="FFFFFF"/>
                </a:solidFill>
                <a:latin typeface="+mj-lt"/>
                <a:ea typeface="+mj-ea"/>
                <a:cs typeface="+mj-cs"/>
                <a:sym typeface="Arial"/>
              </a:rPr>
              <a:t>HOW DO MENTAL HEALTH CONCERNS SHOW UP IN SCHOOL? </a:t>
            </a:r>
            <a:endParaRPr lang="en-US" sz="2500" b="1" kern="1200">
              <a:solidFill>
                <a:srgbClr val="FFFFFF"/>
              </a:solidFill>
              <a:latin typeface="+mj-lt"/>
              <a:ea typeface="+mj-ea"/>
              <a:cs typeface="+mj-cs"/>
            </a:endParaRPr>
          </a:p>
        </p:txBody>
      </p:sp>
      <p:pic>
        <p:nvPicPr>
          <p:cNvPr id="4" name="Google Shape;358;g2ac08e1b665_0_0" descr="Image result for pa commission on crime and delinquency logo">
            <a:extLst>
              <a:ext uri="{FF2B5EF4-FFF2-40B4-BE49-F238E27FC236}">
                <a16:creationId xmlns:a16="http://schemas.microsoft.com/office/drawing/2014/main" id="{DF67D969-608F-7BBA-443B-4A608C6E741E}"/>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
        <p:nvSpPr>
          <p:cNvPr id="785" name="Google Shape;785;p60"/>
          <p:cNvSpPr txBox="1">
            <a:spLocks/>
          </p:cNvSpPr>
          <p:nvPr/>
        </p:nvSpPr>
        <p:spPr>
          <a:xfrm>
            <a:off x="4914713" y="259236"/>
            <a:ext cx="6472615" cy="58235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1400"/>
              </a:spcBef>
              <a:buSzPts val="1100"/>
              <a:buFont typeface="Arial"/>
              <a:buNone/>
            </a:pPr>
            <a:r>
              <a:rPr lang="en-US" sz="2000" b="1">
                <a:highlight>
                  <a:srgbClr val="FFFF00"/>
                </a:highlight>
                <a:latin typeface="Arial"/>
                <a:ea typeface="Arial"/>
                <a:cs typeface="Arial"/>
                <a:sym typeface="Arial"/>
              </a:rPr>
              <a:t>Socially</a:t>
            </a:r>
            <a:endParaRPr lang="en-US" sz="2000" b="1">
              <a:highlight>
                <a:srgbClr val="FFFF00"/>
              </a:highlight>
              <a:latin typeface="Arial"/>
              <a:ea typeface="Arial"/>
              <a:cs typeface="Arial"/>
            </a:endParaRPr>
          </a:p>
          <a:p>
            <a:pPr indent="-368300">
              <a:spcBef>
                <a:spcPts val="600"/>
              </a:spcBef>
              <a:buSzPts val="2200"/>
              <a:buFont typeface="Arial"/>
              <a:buChar char="●"/>
            </a:pPr>
            <a:r>
              <a:rPr lang="en-US" sz="2000">
                <a:latin typeface="Arial"/>
                <a:ea typeface="Arial"/>
                <a:cs typeface="Arial"/>
                <a:sym typeface="Arial"/>
              </a:rPr>
              <a:t>Little to no interaction with other students or staff.</a:t>
            </a:r>
            <a:endParaRPr lang="en-US" sz="2000">
              <a:latin typeface="Arial"/>
              <a:ea typeface="Arial"/>
              <a:cs typeface="Arial"/>
            </a:endParaRPr>
          </a:p>
          <a:p>
            <a:pPr indent="-368300">
              <a:spcBef>
                <a:spcPts val="0"/>
              </a:spcBef>
              <a:buSzPts val="2200"/>
              <a:buFont typeface="Arial"/>
              <a:buChar char="●"/>
            </a:pPr>
            <a:r>
              <a:rPr lang="en-US" sz="2000">
                <a:latin typeface="Arial"/>
                <a:ea typeface="Arial"/>
                <a:cs typeface="Arial"/>
                <a:sym typeface="Arial"/>
              </a:rPr>
              <a:t>Isolating during times of typical opportunities for engagement (i.e. lunch, recess)</a:t>
            </a:r>
            <a:endParaRPr lang="en-US" sz="2000">
              <a:latin typeface="Arial"/>
              <a:ea typeface="Arial"/>
              <a:cs typeface="Arial"/>
            </a:endParaRPr>
          </a:p>
          <a:p>
            <a:pPr indent="-368300">
              <a:spcBef>
                <a:spcPts val="0"/>
              </a:spcBef>
              <a:buSzPts val="2200"/>
              <a:buFont typeface="Arial"/>
              <a:buChar char="●"/>
            </a:pPr>
            <a:r>
              <a:rPr lang="en-US" sz="2000">
                <a:latin typeface="Arial"/>
                <a:ea typeface="Arial"/>
                <a:cs typeface="Arial"/>
                <a:sym typeface="Arial"/>
              </a:rPr>
              <a:t>Quitting clubs or teams they once enjoyed.</a:t>
            </a:r>
            <a:endParaRPr lang="en-US" sz="2000">
              <a:latin typeface="Arial"/>
              <a:ea typeface="Arial"/>
              <a:cs typeface="Arial"/>
            </a:endParaRPr>
          </a:p>
          <a:p>
            <a:pPr indent="-368300">
              <a:spcBef>
                <a:spcPts val="0"/>
              </a:spcBef>
              <a:buSzPts val="2200"/>
              <a:buFont typeface="Arial"/>
              <a:buChar char="●"/>
            </a:pPr>
            <a:r>
              <a:rPr lang="en-US" sz="2000">
                <a:latin typeface="Arial"/>
                <a:ea typeface="Arial"/>
                <a:cs typeface="Arial"/>
                <a:sym typeface="Arial"/>
              </a:rPr>
              <a:t>Refusing to join clubs or teams or engage in other age-appropriate activities</a:t>
            </a:r>
            <a:endParaRPr lang="en-US" sz="2000">
              <a:latin typeface="Arial"/>
              <a:ea typeface="Arial"/>
              <a:cs typeface="Arial"/>
            </a:endParaRPr>
          </a:p>
          <a:p>
            <a:pPr indent="-368300">
              <a:spcBef>
                <a:spcPts val="0"/>
              </a:spcBef>
              <a:buSzPts val="2200"/>
              <a:buFont typeface="Arial"/>
              <a:buChar char="●"/>
            </a:pPr>
            <a:r>
              <a:rPr lang="en-US" sz="2000">
                <a:latin typeface="Arial"/>
                <a:ea typeface="Arial"/>
                <a:cs typeface="Arial"/>
                <a:sym typeface="Arial"/>
              </a:rPr>
              <a:t>“Hanging out” with people who are using drugs, alcohol, or tobacco.</a:t>
            </a:r>
          </a:p>
          <a:p>
            <a:pPr marL="88900" indent="0">
              <a:spcBef>
                <a:spcPts val="0"/>
              </a:spcBef>
              <a:buSzPts val="2200"/>
              <a:buNone/>
            </a:pPr>
            <a:endParaRPr lang="en-US" sz="1800">
              <a:latin typeface="Arial"/>
              <a:ea typeface="Arial"/>
              <a:cs typeface="Arial"/>
            </a:endParaRPr>
          </a:p>
          <a:p>
            <a:pPr marL="0" indent="0">
              <a:spcBef>
                <a:spcPts val="500"/>
              </a:spcBef>
              <a:buFont typeface="Arial"/>
              <a:buNone/>
            </a:pPr>
            <a:r>
              <a:rPr lang="en-US" sz="2000" b="1">
                <a:highlight>
                  <a:srgbClr val="FFFF00"/>
                </a:highlight>
                <a:latin typeface="Arial"/>
                <a:ea typeface="Arial"/>
                <a:cs typeface="Arial"/>
                <a:sym typeface="Arial"/>
              </a:rPr>
              <a:t>Emotionally </a:t>
            </a:r>
            <a:endParaRPr lang="en-US" sz="2000" b="1">
              <a:highlight>
                <a:srgbClr val="FFFF00"/>
              </a:highlight>
              <a:latin typeface="Arial"/>
              <a:ea typeface="Arial"/>
              <a:cs typeface="Arial"/>
            </a:endParaRPr>
          </a:p>
          <a:p>
            <a:pPr indent="-368300">
              <a:spcBef>
                <a:spcPts val="500"/>
              </a:spcBef>
              <a:buSzPts val="2200"/>
              <a:buFont typeface="Arial"/>
              <a:buChar char="●"/>
            </a:pPr>
            <a:r>
              <a:rPr lang="en-US" sz="2000">
                <a:latin typeface="Arial"/>
                <a:ea typeface="Arial"/>
                <a:cs typeface="Arial"/>
                <a:sym typeface="Arial"/>
              </a:rPr>
              <a:t>Increased irritability.</a:t>
            </a:r>
            <a:endParaRPr lang="en-US" sz="2000">
              <a:latin typeface="Arial"/>
              <a:ea typeface="Arial"/>
              <a:cs typeface="Arial"/>
            </a:endParaRPr>
          </a:p>
          <a:p>
            <a:pPr indent="-368300">
              <a:spcBef>
                <a:spcPts val="200"/>
              </a:spcBef>
              <a:buSzPts val="2200"/>
              <a:buFont typeface="Arial"/>
              <a:buChar char="●"/>
            </a:pPr>
            <a:r>
              <a:rPr lang="en-US" sz="2000">
                <a:latin typeface="Arial"/>
                <a:ea typeface="Arial"/>
                <a:cs typeface="Arial"/>
                <a:sym typeface="Arial"/>
              </a:rPr>
              <a:t>Intense, uncontrolled anger.</a:t>
            </a:r>
            <a:endParaRPr lang="en-US" sz="2000">
              <a:latin typeface="Arial"/>
              <a:ea typeface="Arial"/>
              <a:cs typeface="Arial"/>
            </a:endParaRPr>
          </a:p>
          <a:p>
            <a:pPr indent="-368300">
              <a:spcBef>
                <a:spcPts val="0"/>
              </a:spcBef>
              <a:buSzPts val="2200"/>
              <a:buFont typeface="Arial"/>
              <a:buChar char="●"/>
            </a:pPr>
            <a:r>
              <a:rPr lang="en-US" sz="2000">
                <a:latin typeface="Arial"/>
                <a:ea typeface="Arial"/>
                <a:cs typeface="Arial"/>
                <a:sym typeface="Arial"/>
              </a:rPr>
              <a:t>Verbally threatening others.</a:t>
            </a:r>
            <a:endParaRPr lang="en-US" sz="2000">
              <a:latin typeface="Arial"/>
              <a:ea typeface="Arial"/>
              <a:cs typeface="Arial"/>
            </a:endParaRPr>
          </a:p>
          <a:p>
            <a:pPr indent="-368300">
              <a:spcBef>
                <a:spcPts val="0"/>
              </a:spcBef>
              <a:buSzPts val="2200"/>
              <a:buFont typeface="Arial"/>
              <a:buChar char="●"/>
            </a:pPr>
            <a:r>
              <a:rPr lang="en-US" sz="2000">
                <a:latin typeface="Arial"/>
                <a:ea typeface="Arial"/>
                <a:cs typeface="Arial"/>
                <a:sym typeface="Arial"/>
              </a:rPr>
              <a:t>Talking, writing, drawing, or acting out, about feelings of distress.</a:t>
            </a:r>
            <a:endParaRPr lang="en-US" sz="2000">
              <a:latin typeface="Arial"/>
              <a:ea typeface="Arial"/>
              <a:cs typeface="Arial"/>
            </a:endParaRPr>
          </a:p>
          <a:p>
            <a:pPr indent="-368300">
              <a:spcBef>
                <a:spcPts val="0"/>
              </a:spcBef>
              <a:buSzPts val="2200"/>
              <a:buFont typeface="Arial"/>
              <a:buChar char="●"/>
            </a:pPr>
            <a:r>
              <a:rPr lang="en-US" sz="2000">
                <a:latin typeface="Arial"/>
                <a:ea typeface="Arial"/>
                <a:cs typeface="Arial"/>
                <a:sym typeface="Arial"/>
              </a:rPr>
              <a:t>Shutting down.</a:t>
            </a:r>
            <a:endParaRPr lang="en-US" sz="2000">
              <a:latin typeface="Arial"/>
              <a:ea typeface="Arial"/>
              <a:cs typeface="Arial"/>
            </a:endParaRPr>
          </a:p>
          <a:p>
            <a:pPr indent="-368300">
              <a:spcBef>
                <a:spcPts val="0"/>
              </a:spcBef>
              <a:buSzPts val="2200"/>
              <a:buFont typeface="Arial"/>
              <a:buChar char="●"/>
            </a:pPr>
            <a:r>
              <a:rPr lang="en-US" sz="2000">
                <a:latin typeface="Arial"/>
                <a:ea typeface="Arial"/>
                <a:cs typeface="Arial"/>
                <a:sym typeface="Arial"/>
              </a:rPr>
              <a:t>Sharing thoughts of harming self or others.</a:t>
            </a:r>
            <a:endParaRPr lang="en-US" sz="2000">
              <a:latin typeface="Arial"/>
              <a:ea typeface="Arial"/>
              <a:cs typeface="Arial"/>
            </a:endParaRPr>
          </a:p>
          <a:p>
            <a:pPr indent="-368300">
              <a:spcBef>
                <a:spcPts val="0"/>
              </a:spcBef>
              <a:buSzPts val="2200"/>
              <a:buFont typeface="Arial"/>
              <a:buChar char="●"/>
            </a:pPr>
            <a:r>
              <a:rPr lang="en-US" sz="2000">
                <a:latin typeface="Arial"/>
                <a:ea typeface="Arial"/>
                <a:cs typeface="Arial"/>
                <a:sym typeface="Arial"/>
              </a:rPr>
              <a:t>Poor self-esteem or self-image.</a:t>
            </a:r>
            <a:endParaRPr lang="en-US" sz="2000">
              <a:latin typeface="Arial"/>
              <a:ea typeface="Arial"/>
              <a:cs typeface="Arial"/>
            </a:endParaRPr>
          </a:p>
          <a:p>
            <a:pPr marL="457200" lvl="1" indent="0">
              <a:spcBef>
                <a:spcPts val="1800"/>
              </a:spcBef>
              <a:buSzPts val="2400"/>
              <a:buFont typeface="Arial"/>
              <a:buNone/>
            </a:pPr>
            <a:endParaRPr lang="en-US" sz="1300">
              <a:latin typeface="Arial"/>
              <a:ea typeface="Arial"/>
              <a:cs typeface="Arial"/>
            </a:endParaRPr>
          </a:p>
        </p:txBody>
      </p:sp>
    </p:spTree>
    <p:extLst>
      <p:ext uri="{BB962C8B-B14F-4D97-AF65-F5344CB8AC3E}">
        <p14:creationId xmlns:p14="http://schemas.microsoft.com/office/powerpoint/2010/main" val="2013440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93" name="Rectangle 792">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Freeform: Shape 793">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7" name="Google Shape;777;p59"/>
          <p:cNvSpPr txBox="1">
            <a:spLocks noGrp="1"/>
          </p:cNvSpPr>
          <p:nvPr>
            <p:ph type="title"/>
          </p:nvPr>
        </p:nvSpPr>
        <p:spPr>
          <a:xfrm>
            <a:off x="804672" y="1412489"/>
            <a:ext cx="2871095" cy="2156621"/>
          </a:xfrm>
          <a:prstGeom prst="rect">
            <a:avLst/>
          </a:prstGeom>
        </p:spPr>
        <p:txBody>
          <a:bodyPr spcFirstLastPara="1" vert="horz" lIns="91440" tIns="45720" rIns="91440" bIns="45720" rtlCol="0" anchor="t" anchorCtr="0">
            <a:normAutofit/>
          </a:bodyPr>
          <a:lstStyle/>
          <a:p>
            <a:pPr marL="12700">
              <a:spcBef>
                <a:spcPct val="0"/>
              </a:spcBef>
              <a:buSzPts val="990"/>
            </a:pPr>
            <a:r>
              <a:rPr lang="en-US" sz="2500" b="1" kern="1200">
                <a:solidFill>
                  <a:srgbClr val="FFFFFF"/>
                </a:solidFill>
                <a:latin typeface="+mj-lt"/>
                <a:ea typeface="+mj-ea"/>
                <a:cs typeface="+mj-cs"/>
                <a:sym typeface="Arial"/>
              </a:rPr>
              <a:t>HOW DO MENTAL HEALTH CONCERNS SHOW UP IN SCHOOL? </a:t>
            </a:r>
            <a:endParaRPr lang="en-US" sz="2500" b="1" kern="1200">
              <a:solidFill>
                <a:srgbClr val="FFFFFF"/>
              </a:solidFill>
              <a:latin typeface="+mj-lt"/>
              <a:ea typeface="+mj-ea"/>
              <a:cs typeface="+mj-cs"/>
            </a:endParaRPr>
          </a:p>
        </p:txBody>
      </p:sp>
      <p:pic>
        <p:nvPicPr>
          <p:cNvPr id="4" name="Google Shape;358;g2ac08e1b665_0_0" descr="Image result for pa commission on crime and delinquency logo">
            <a:extLst>
              <a:ext uri="{FF2B5EF4-FFF2-40B4-BE49-F238E27FC236}">
                <a16:creationId xmlns:a16="http://schemas.microsoft.com/office/drawing/2014/main" id="{DF67D969-608F-7BBA-443B-4A608C6E741E}"/>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
        <p:nvSpPr>
          <p:cNvPr id="785" name="Google Shape;785;p60"/>
          <p:cNvSpPr txBox="1">
            <a:spLocks/>
          </p:cNvSpPr>
          <p:nvPr/>
        </p:nvSpPr>
        <p:spPr>
          <a:xfrm>
            <a:off x="4914713" y="259236"/>
            <a:ext cx="6472615" cy="58235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1400"/>
              </a:spcBef>
              <a:buSzPts val="1100"/>
              <a:buFont typeface="Arial"/>
              <a:buNone/>
            </a:pPr>
            <a:r>
              <a:rPr lang="en-US" sz="2000" b="1">
                <a:highlight>
                  <a:srgbClr val="FFFF00"/>
                </a:highlight>
                <a:latin typeface="Arial"/>
                <a:ea typeface="Arial"/>
                <a:cs typeface="Arial"/>
                <a:sym typeface="Arial"/>
              </a:rPr>
              <a:t>Behaviorally</a:t>
            </a:r>
            <a:endParaRPr lang="en-US" sz="2000" b="1">
              <a:highlight>
                <a:srgbClr val="FFFF00"/>
              </a:highlight>
              <a:latin typeface="Arial"/>
              <a:ea typeface="Arial"/>
              <a:cs typeface="Arial"/>
            </a:endParaRPr>
          </a:p>
          <a:p>
            <a:pPr marL="342900" marR="0" lvl="0" indent="-342900" fontAlgn="base">
              <a:lnSpc>
                <a:spcPct val="107000"/>
              </a:lnSpc>
              <a:spcBef>
                <a:spcPts val="600"/>
              </a:spcBef>
              <a:spcAft>
                <a:spcPts val="0"/>
              </a:spcAft>
              <a:buSzPts val="1000"/>
              <a:buFont typeface="Symbol" panose="05050102010706020507" pitchFamily="18" charset="2"/>
              <a:buChar char=""/>
              <a:tabLst>
                <a:tab pos="457200" algn="l"/>
              </a:tabLst>
            </a:pPr>
            <a:r>
              <a:rPr lang="en-US" sz="2000" kern="0">
                <a:solidFill>
                  <a:srgbClr val="000000"/>
                </a:solidFill>
                <a:effectLst/>
                <a:latin typeface="+mj-lt"/>
                <a:ea typeface="Times New Roman" panose="02020603050405020304" pitchFamily="18" charset="0"/>
                <a:cs typeface="Calibri" panose="020F0502020204030204" pitchFamily="34" charset="0"/>
              </a:rPr>
              <a:t>Physical aggression, including fighting, hitting walls, kicking chairs or desks.</a:t>
            </a:r>
            <a:endParaRPr lang="en-US" sz="2000" kern="100">
              <a:solidFill>
                <a:srgbClr val="000000"/>
              </a:solidFill>
              <a:effectLst/>
              <a:latin typeface="+mj-lt"/>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000" kern="0">
                <a:solidFill>
                  <a:srgbClr val="000000"/>
                </a:solidFill>
                <a:effectLst/>
                <a:latin typeface="+mj-lt"/>
                <a:ea typeface="Times New Roman" panose="02020603050405020304" pitchFamily="18" charset="0"/>
                <a:cs typeface="Calibri" panose="020F0502020204030204" pitchFamily="34" charset="0"/>
              </a:rPr>
              <a:t>Argumentative, or otherwise confrontational.</a:t>
            </a:r>
            <a:endParaRPr lang="en-US" sz="2000" kern="100">
              <a:solidFill>
                <a:srgbClr val="000000"/>
              </a:solidFill>
              <a:effectLst/>
              <a:latin typeface="+mj-lt"/>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000" kern="0">
                <a:solidFill>
                  <a:srgbClr val="000000"/>
                </a:solidFill>
                <a:effectLst/>
                <a:latin typeface="+mj-lt"/>
                <a:ea typeface="Times New Roman" panose="02020603050405020304" pitchFamily="18" charset="0"/>
                <a:cs typeface="Calibri" panose="020F0502020204030204" pitchFamily="34" charset="0"/>
              </a:rPr>
              <a:t>Sleeping in class.</a:t>
            </a:r>
            <a:endParaRPr lang="en-US" sz="2000" kern="100">
              <a:solidFill>
                <a:srgbClr val="000000"/>
              </a:solidFill>
              <a:effectLst/>
              <a:latin typeface="+mj-lt"/>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000" kern="0">
                <a:solidFill>
                  <a:srgbClr val="000000"/>
                </a:solidFill>
                <a:effectLst/>
                <a:latin typeface="+mj-lt"/>
                <a:ea typeface="Times New Roman" panose="02020603050405020304" pitchFamily="18" charset="0"/>
                <a:cs typeface="Calibri" panose="020F0502020204030204" pitchFamily="34" charset="0"/>
              </a:rPr>
              <a:t>Asking to go to the nurse’s office often.</a:t>
            </a:r>
            <a:endParaRPr lang="en-US" sz="2000" kern="100">
              <a:solidFill>
                <a:srgbClr val="000000"/>
              </a:solidFill>
              <a:effectLst/>
              <a:latin typeface="+mj-lt"/>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000" kern="0">
                <a:solidFill>
                  <a:srgbClr val="000000"/>
                </a:solidFill>
                <a:effectLst/>
                <a:latin typeface="+mj-lt"/>
                <a:ea typeface="Times New Roman" panose="02020603050405020304" pitchFamily="18" charset="0"/>
                <a:cs typeface="Calibri" panose="020F0502020204030204" pitchFamily="34" charset="0"/>
              </a:rPr>
              <a:t>Complaining of stomach aches or headaches.</a:t>
            </a:r>
            <a:endParaRPr lang="en-US" sz="2000" kern="100">
              <a:solidFill>
                <a:srgbClr val="000000"/>
              </a:solidFill>
              <a:effectLst/>
              <a:latin typeface="+mj-lt"/>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000" kern="0">
                <a:solidFill>
                  <a:srgbClr val="000000"/>
                </a:solidFill>
                <a:effectLst/>
                <a:latin typeface="+mj-lt"/>
                <a:ea typeface="Times New Roman" panose="02020603050405020304" pitchFamily="18" charset="0"/>
                <a:cs typeface="Calibri" panose="020F0502020204030204" pitchFamily="34" charset="0"/>
              </a:rPr>
              <a:t>Eating little or no food during lunch, including avoiding the lunchroom.</a:t>
            </a:r>
            <a:endParaRPr lang="en-US" sz="2000" kern="100">
              <a:solidFill>
                <a:srgbClr val="000000"/>
              </a:solidFill>
              <a:effectLst/>
              <a:latin typeface="+mj-lt"/>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000" kern="0">
                <a:solidFill>
                  <a:srgbClr val="000000"/>
                </a:solidFill>
                <a:effectLst/>
                <a:latin typeface="+mj-lt"/>
                <a:ea typeface="Times New Roman" panose="02020603050405020304" pitchFamily="18" charset="0"/>
                <a:cs typeface="Calibri" panose="020F0502020204030204" pitchFamily="34" charset="0"/>
              </a:rPr>
              <a:t>Wearing clothing not appropriate to the climate, which could be an indication of self-harming behavior such as cutting.</a:t>
            </a:r>
            <a:endParaRPr lang="en-US" sz="2000" kern="100">
              <a:solidFill>
                <a:srgbClr val="000000"/>
              </a:solidFill>
              <a:effectLst/>
              <a:latin typeface="+mj-lt"/>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600"/>
              </a:spcAft>
              <a:buSzPts val="1000"/>
              <a:buFont typeface="Symbol" panose="05050102010706020507" pitchFamily="18" charset="2"/>
              <a:buChar char=""/>
              <a:tabLst>
                <a:tab pos="457200" algn="l"/>
              </a:tabLst>
            </a:pPr>
            <a:r>
              <a:rPr lang="en-US" sz="2000" kern="0">
                <a:solidFill>
                  <a:srgbClr val="000000"/>
                </a:solidFill>
                <a:effectLst/>
                <a:latin typeface="+mj-lt"/>
                <a:ea typeface="Times New Roman" panose="02020603050405020304" pitchFamily="18" charset="0"/>
                <a:cs typeface="Calibri" panose="020F0502020204030204" pitchFamily="34" charset="0"/>
              </a:rPr>
              <a:t>Asking to go to the restroom more than typical.</a:t>
            </a:r>
            <a:endParaRPr lang="en-US" sz="2000" kern="100">
              <a:solidFill>
                <a:srgbClr val="000000"/>
              </a:solidFill>
              <a:effectLst/>
              <a:latin typeface="+mj-lt"/>
              <a:ea typeface="Calibri" panose="020F0502020204030204" pitchFamily="34" charset="0"/>
              <a:cs typeface="Times New Roman" panose="02020603050405020304" pitchFamily="18" charset="0"/>
            </a:endParaRPr>
          </a:p>
          <a:p>
            <a:pPr marL="457200" lvl="1" indent="0">
              <a:spcBef>
                <a:spcPts val="1800"/>
              </a:spcBef>
              <a:buSzPts val="2400"/>
              <a:buFont typeface="Arial"/>
              <a:buNone/>
            </a:pPr>
            <a:endParaRPr lang="en-US" sz="1300">
              <a:latin typeface="Arial"/>
              <a:ea typeface="Arial"/>
              <a:cs typeface="Arial"/>
            </a:endParaRPr>
          </a:p>
        </p:txBody>
      </p:sp>
    </p:spTree>
    <p:extLst>
      <p:ext uri="{BB962C8B-B14F-4D97-AF65-F5344CB8AC3E}">
        <p14:creationId xmlns:p14="http://schemas.microsoft.com/office/powerpoint/2010/main" val="1207342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a:extLst>
            <a:ext uri="{FF2B5EF4-FFF2-40B4-BE49-F238E27FC236}">
              <a16:creationId xmlns:a16="http://schemas.microsoft.com/office/drawing/2014/main" id="{D942B134-1B65-41C1-6107-2B0287F7D95B}"/>
            </a:ext>
          </a:extLst>
        </p:cNvPr>
        <p:cNvGrpSpPr/>
        <p:nvPr/>
      </p:nvGrpSpPr>
      <p:grpSpPr>
        <a:xfrm>
          <a:off x="0" y="0"/>
          <a:ext cx="0" cy="0"/>
          <a:chOff x="0" y="0"/>
          <a:chExt cx="0" cy="0"/>
        </a:xfrm>
      </p:grpSpPr>
      <p:sp>
        <p:nvSpPr>
          <p:cNvPr id="137" name="Google Shape;137;p5">
            <a:extLst>
              <a:ext uri="{FF2B5EF4-FFF2-40B4-BE49-F238E27FC236}">
                <a16:creationId xmlns:a16="http://schemas.microsoft.com/office/drawing/2014/main" id="{5AD7AA32-1B54-F362-0111-48BB1139AADE}"/>
              </a:ext>
            </a:extLst>
          </p:cNvPr>
          <p:cNvSpPr txBox="1">
            <a:spLocks noGrp="1"/>
          </p:cNvSpPr>
          <p:nvPr>
            <p:ph type="title"/>
          </p:nvPr>
        </p:nvSpPr>
        <p:spPr>
          <a:xfrm>
            <a:off x="174931" y="143710"/>
            <a:ext cx="11845860" cy="719033"/>
          </a:xfrm>
          <a:prstGeom prst="rect">
            <a:avLst/>
          </a:prstGeom>
        </p:spPr>
        <p:txBody>
          <a:bodyPr spcFirstLastPara="1" vert="horz" lIns="91440" tIns="45720" rIns="91440" bIns="45720" rtlCol="0" anchor="b" anchorCtr="0">
            <a:normAutofit fontScale="90000"/>
          </a:bodyPr>
          <a:lstStyle/>
          <a:p>
            <a:pPr algn="ctr">
              <a:spcBef>
                <a:spcPct val="0"/>
              </a:spcBef>
            </a:pPr>
            <a:r>
              <a:rPr lang="en-US" sz="5400" b="1" kern="1200">
                <a:solidFill>
                  <a:schemeClr val="tx1"/>
                </a:solidFill>
                <a:latin typeface="+mj-lt"/>
                <a:ea typeface="+mj-ea"/>
                <a:cs typeface="+mj-cs"/>
              </a:rPr>
              <a:t>TRAUMA-INFORMED UMBRELLA</a:t>
            </a:r>
            <a:endParaRPr lang="en-US" sz="5400" kern="1200">
              <a:solidFill>
                <a:schemeClr val="tx1"/>
              </a:solidFill>
              <a:latin typeface="+mj-lt"/>
              <a:ea typeface="+mj-ea"/>
              <a:cs typeface="Arial"/>
            </a:endParaRPr>
          </a:p>
        </p:txBody>
      </p:sp>
      <p:pic>
        <p:nvPicPr>
          <p:cNvPr id="4" name="Picture 3" descr="A diagram of a funnel with a colorful umbrella&#10;&#10;Description automatically generated">
            <a:extLst>
              <a:ext uri="{FF2B5EF4-FFF2-40B4-BE49-F238E27FC236}">
                <a16:creationId xmlns:a16="http://schemas.microsoft.com/office/drawing/2014/main" id="{DE7A4092-9BCF-41B5-A10C-FE90533022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28297" y="817900"/>
            <a:ext cx="3956132" cy="5888440"/>
          </a:xfrm>
          <a:prstGeom prst="rect">
            <a:avLst/>
          </a:prstGeom>
        </p:spPr>
      </p:pic>
      <p:sp>
        <p:nvSpPr>
          <p:cNvPr id="228" name="Google Shape;402;g2ae9556360b_8_52">
            <a:extLst>
              <a:ext uri="{FF2B5EF4-FFF2-40B4-BE49-F238E27FC236}">
                <a16:creationId xmlns:a16="http://schemas.microsoft.com/office/drawing/2014/main" id="{CCEFC8B9-4FAB-BC81-25CB-FF5C2F33C501}"/>
              </a:ext>
            </a:extLst>
          </p:cNvPr>
          <p:cNvSpPr txBox="1"/>
          <p:nvPr/>
        </p:nvSpPr>
        <p:spPr>
          <a:xfrm>
            <a:off x="5562564" y="1332866"/>
            <a:ext cx="5630477" cy="1217757"/>
          </a:xfrm>
          <a:prstGeom prst="rect">
            <a:avLst/>
          </a:prstGeom>
          <a:noFill/>
          <a:ln>
            <a:noFill/>
          </a:ln>
        </p:spPr>
        <p:txBody>
          <a:bodyPr spcFirstLastPara="1" wrap="square" lIns="108725" tIns="54350" rIns="108725" bIns="54350" anchor="t" anchorCtr="0">
            <a:spAutoFit/>
          </a:bodyPr>
          <a:lstStyle/>
          <a:p>
            <a:pPr>
              <a:buClr>
                <a:schemeClr val="dk1"/>
              </a:buClr>
              <a:buSzPts val="1100"/>
            </a:pPr>
            <a:r>
              <a:rPr lang="en-US" sz="1800" b="0" i="0" u="none" strike="noStrike" cap="none">
                <a:solidFill>
                  <a:schemeClr val="dk1"/>
                </a:solidFill>
                <a:ea typeface="Calibri"/>
                <a:cs typeface="Calibri"/>
                <a:sym typeface="Calibri"/>
              </a:rPr>
              <a:t>Everything done in schools emanates from a </a:t>
            </a:r>
            <a:r>
              <a:rPr lang="en-US" sz="1800" b="1" i="0" u="sng" strike="noStrike" cap="none">
                <a:solidFill>
                  <a:schemeClr val="dk1"/>
                </a:solidFill>
                <a:ea typeface="Calibri"/>
                <a:cs typeface="Calibri"/>
                <a:sym typeface="Calibri"/>
                <a:hlinkClick r:id="rId4">
                  <a:extLst>
                    <a:ext uri="{A12FA001-AC4F-418D-AE19-62706E023703}">
                      <ahyp:hlinkClr xmlns:ahyp="http://schemas.microsoft.com/office/drawing/2018/hyperlinkcolor" val="tx"/>
                    </a:ext>
                  </a:extLst>
                </a:hlinkClick>
              </a:rPr>
              <a:t>trauma informed approach</a:t>
            </a:r>
            <a:r>
              <a:rPr lang="en-US" sz="1800" b="0" i="0" u="none" strike="noStrike" cap="none">
                <a:solidFill>
                  <a:schemeClr val="dk1"/>
                </a:solidFill>
                <a:ea typeface="Calibri"/>
                <a:cs typeface="Calibri"/>
                <a:sym typeface="Calibri"/>
              </a:rPr>
              <a:t> to academics, behavior and climate.</a:t>
            </a:r>
            <a:r>
              <a:rPr lang="en-US" sz="1800">
                <a:solidFill>
                  <a:schemeClr val="dk1"/>
                </a:solidFill>
                <a:ea typeface="Calibri"/>
                <a:cs typeface="Calibri"/>
                <a:sym typeface="Calibri"/>
              </a:rPr>
              <a:t> </a:t>
            </a:r>
            <a:r>
              <a:rPr lang="en-US" sz="1800" b="0" i="0" u="none" strike="noStrike" cap="none">
                <a:solidFill>
                  <a:schemeClr val="dk1"/>
                </a:solidFill>
                <a:ea typeface="Calibri"/>
                <a:cs typeface="Calibri"/>
                <a:sym typeface="Calibri"/>
              </a:rPr>
              <a:t> It is the umbrella that supports and protects everyone in the school community</a:t>
            </a:r>
            <a:endParaRPr sz="1800">
              <a:solidFill>
                <a:schemeClr val="dk1"/>
              </a:solidFill>
            </a:endParaRPr>
          </a:p>
        </p:txBody>
      </p:sp>
      <p:sp>
        <p:nvSpPr>
          <p:cNvPr id="234" name="Google Shape;405;g2ae9556360b_8_52">
            <a:extLst>
              <a:ext uri="{FF2B5EF4-FFF2-40B4-BE49-F238E27FC236}">
                <a16:creationId xmlns:a16="http://schemas.microsoft.com/office/drawing/2014/main" id="{FA8D98EC-8E20-6BB6-9E04-CBED63E5672A}"/>
              </a:ext>
            </a:extLst>
          </p:cNvPr>
          <p:cNvSpPr txBox="1"/>
          <p:nvPr/>
        </p:nvSpPr>
        <p:spPr>
          <a:xfrm>
            <a:off x="4752874" y="3002508"/>
            <a:ext cx="6284360" cy="461624"/>
          </a:xfrm>
          <a:prstGeom prst="rect">
            <a:avLst/>
          </a:prstGeom>
          <a:noFill/>
          <a:ln>
            <a:noFill/>
          </a:ln>
        </p:spPr>
        <p:txBody>
          <a:bodyPr spcFirstLastPara="1" wrap="square" lIns="91425" tIns="45700" rIns="91425" bIns="45700" anchor="t" anchorCtr="0">
            <a:spAutoFit/>
          </a:bodyPr>
          <a:lstStyle/>
          <a:p>
            <a:r>
              <a:rPr lang="en-US" sz="2400" b="1" i="0" strike="noStrike" cap="none">
                <a:solidFill>
                  <a:schemeClr val="dk1"/>
                </a:solidFill>
                <a:ea typeface="Calibri"/>
                <a:cs typeface="Calibri"/>
                <a:sym typeface="Calibri"/>
              </a:rPr>
              <a:t>		</a:t>
            </a:r>
            <a:r>
              <a:rPr lang="en-US" sz="2400" b="1" i="0" u="sng" strike="noStrike" cap="none">
                <a:solidFill>
                  <a:schemeClr val="dk1"/>
                </a:solidFill>
                <a:ea typeface="Calibri"/>
                <a:cs typeface="Calibri"/>
                <a:sym typeface="Calibri"/>
              </a:rPr>
              <a:t>Behavioral </a:t>
            </a:r>
            <a:r>
              <a:rPr lang="en-US" sz="2400" b="1" u="sng">
                <a:solidFill>
                  <a:schemeClr val="dk1"/>
                </a:solidFill>
                <a:ea typeface="Calibri"/>
                <a:cs typeface="Calibri"/>
                <a:sym typeface="Calibri"/>
              </a:rPr>
              <a:t>health</a:t>
            </a:r>
            <a:r>
              <a:rPr lang="en-US" sz="2400">
                <a:solidFill>
                  <a:schemeClr val="dk1"/>
                </a:solidFill>
                <a:ea typeface="Calibri"/>
                <a:cs typeface="Calibri"/>
                <a:sym typeface="Calibri"/>
              </a:rPr>
              <a:t> </a:t>
            </a:r>
            <a:endParaRPr sz="2400">
              <a:solidFill>
                <a:schemeClr val="dk1"/>
              </a:solidFill>
            </a:endParaRPr>
          </a:p>
        </p:txBody>
      </p:sp>
      <p:sp>
        <p:nvSpPr>
          <p:cNvPr id="242" name="Google Shape;409;g2ae9556360b_8_52">
            <a:extLst>
              <a:ext uri="{FF2B5EF4-FFF2-40B4-BE49-F238E27FC236}">
                <a16:creationId xmlns:a16="http://schemas.microsoft.com/office/drawing/2014/main" id="{A6205BDF-3973-9866-2E6E-DA13EFB6E4A5}"/>
              </a:ext>
            </a:extLst>
          </p:cNvPr>
          <p:cNvSpPr txBox="1"/>
          <p:nvPr/>
        </p:nvSpPr>
        <p:spPr>
          <a:xfrm>
            <a:off x="4754724" y="4556685"/>
            <a:ext cx="7239508" cy="461624"/>
          </a:xfrm>
          <a:prstGeom prst="rect">
            <a:avLst/>
          </a:prstGeom>
          <a:noFill/>
          <a:ln>
            <a:noFill/>
          </a:ln>
        </p:spPr>
        <p:txBody>
          <a:bodyPr spcFirstLastPara="1" wrap="square" lIns="91425" tIns="45700" rIns="91425" bIns="45700" anchor="t" anchorCtr="0">
            <a:spAutoFit/>
          </a:bodyPr>
          <a:lstStyle/>
          <a:p>
            <a:pPr lvl="1"/>
            <a:r>
              <a:rPr lang="en-US" sz="2400" b="1">
                <a:solidFill>
                  <a:schemeClr val="dk1"/>
                </a:solidFill>
                <a:ea typeface="Calibri"/>
                <a:cs typeface="Calibri"/>
                <a:sym typeface="Calibri"/>
              </a:rPr>
              <a:t>		</a:t>
            </a:r>
            <a:r>
              <a:rPr lang="en-US" sz="2400" b="1" u="sng">
                <a:solidFill>
                  <a:schemeClr val="dk1"/>
                </a:solidFill>
                <a:ea typeface="Calibri"/>
                <a:cs typeface="Calibri"/>
                <a:sym typeface="Calibri"/>
              </a:rPr>
              <a:t>Bullying</a:t>
            </a:r>
            <a:endParaRPr sz="2400">
              <a:solidFill>
                <a:schemeClr val="dk1"/>
              </a:solidFill>
            </a:endParaRPr>
          </a:p>
        </p:txBody>
      </p:sp>
      <p:sp>
        <p:nvSpPr>
          <p:cNvPr id="246" name="Google Shape;411;g2ae9556360b_8_52">
            <a:extLst>
              <a:ext uri="{FF2B5EF4-FFF2-40B4-BE49-F238E27FC236}">
                <a16:creationId xmlns:a16="http://schemas.microsoft.com/office/drawing/2014/main" id="{7AC05329-393D-AA9C-BEB1-4B2C4E2351BC}"/>
              </a:ext>
            </a:extLst>
          </p:cNvPr>
          <p:cNvSpPr txBox="1"/>
          <p:nvPr/>
        </p:nvSpPr>
        <p:spPr>
          <a:xfrm>
            <a:off x="4760536" y="5268706"/>
            <a:ext cx="723069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tx1"/>
                </a:solidFill>
                <a:ea typeface="Calibri"/>
                <a:cs typeface="Calibri"/>
                <a:sym typeface="Calibri"/>
              </a:rPr>
              <a:t>		</a:t>
            </a:r>
            <a:r>
              <a:rPr lang="en-US" sz="2400" b="1" u="sng">
                <a:solidFill>
                  <a:schemeClr val="tx1"/>
                </a:solidFill>
                <a:ea typeface="Calibri"/>
                <a:cs typeface="Calibri"/>
                <a:sym typeface="Calibri"/>
              </a:rPr>
              <a:t>Suicide</a:t>
            </a:r>
            <a:endParaRPr sz="2400">
              <a:solidFill>
                <a:schemeClr val="tx1"/>
              </a:solidFill>
              <a:highlight>
                <a:srgbClr val="FFFF00"/>
              </a:highlight>
            </a:endParaRPr>
          </a:p>
        </p:txBody>
      </p:sp>
      <p:sp>
        <p:nvSpPr>
          <p:cNvPr id="248" name="Google Shape;412;g2ae9556360b_8_52">
            <a:extLst>
              <a:ext uri="{FF2B5EF4-FFF2-40B4-BE49-F238E27FC236}">
                <a16:creationId xmlns:a16="http://schemas.microsoft.com/office/drawing/2014/main" id="{8AC86B2D-DAA7-4C52-B35F-6ABAF8EE74F6}"/>
              </a:ext>
            </a:extLst>
          </p:cNvPr>
          <p:cNvSpPr txBox="1"/>
          <p:nvPr/>
        </p:nvSpPr>
        <p:spPr>
          <a:xfrm>
            <a:off x="4758440" y="5982045"/>
            <a:ext cx="7302152" cy="471149"/>
          </a:xfrm>
          <a:prstGeom prst="rect">
            <a:avLst/>
          </a:prstGeom>
          <a:noFill/>
          <a:ln>
            <a:noFill/>
          </a:ln>
        </p:spPr>
        <p:txBody>
          <a:bodyPr spcFirstLastPara="1" wrap="square" lIns="91425" tIns="45700" rIns="91425" bIns="45700" anchor="t" anchorCtr="0">
            <a:spAutoFit/>
          </a:bodyPr>
          <a:lstStyle/>
          <a:p>
            <a:r>
              <a:rPr lang="en-US" sz="2400" b="1">
                <a:solidFill>
                  <a:schemeClr val="tx1"/>
                </a:solidFill>
                <a:ea typeface="Calibri"/>
                <a:cs typeface="Calibri"/>
                <a:sym typeface="Calibri"/>
              </a:rPr>
              <a:t>		</a:t>
            </a:r>
            <a:r>
              <a:rPr lang="en-US" sz="2400" b="1" u="sng">
                <a:solidFill>
                  <a:schemeClr val="tx1"/>
                </a:solidFill>
                <a:ea typeface="Calibri"/>
                <a:cs typeface="Calibri"/>
                <a:sym typeface="Calibri"/>
              </a:rPr>
              <a:t>Substance use</a:t>
            </a:r>
            <a:r>
              <a:rPr lang="en-US" sz="2400" b="1">
                <a:solidFill>
                  <a:schemeClr val="tx1"/>
                </a:solidFill>
                <a:ea typeface="Calibri"/>
                <a:cs typeface="Calibri"/>
                <a:sym typeface="Calibri"/>
              </a:rPr>
              <a:t> </a:t>
            </a:r>
            <a:endParaRPr sz="2400">
              <a:solidFill>
                <a:schemeClr val="tx1"/>
              </a:solidFill>
            </a:endParaRPr>
          </a:p>
        </p:txBody>
      </p:sp>
      <p:sp>
        <p:nvSpPr>
          <p:cNvPr id="259" name="Google Shape;405;g2ae9556360b_8_52">
            <a:extLst>
              <a:ext uri="{FF2B5EF4-FFF2-40B4-BE49-F238E27FC236}">
                <a16:creationId xmlns:a16="http://schemas.microsoft.com/office/drawing/2014/main" id="{B33D0D49-FC7B-01E7-CC36-3D5AFA5C7EFC}"/>
              </a:ext>
            </a:extLst>
          </p:cNvPr>
          <p:cNvSpPr txBox="1"/>
          <p:nvPr/>
        </p:nvSpPr>
        <p:spPr>
          <a:xfrm>
            <a:off x="4752873" y="3802763"/>
            <a:ext cx="7298903" cy="461624"/>
          </a:xfrm>
          <a:prstGeom prst="rect">
            <a:avLst/>
          </a:prstGeom>
          <a:noFill/>
          <a:ln>
            <a:noFill/>
          </a:ln>
        </p:spPr>
        <p:txBody>
          <a:bodyPr spcFirstLastPara="1" wrap="square" lIns="91425" tIns="45700" rIns="91425" bIns="45700" anchor="t" anchorCtr="0">
            <a:spAutoFit/>
          </a:bodyPr>
          <a:lstStyle/>
          <a:p>
            <a:r>
              <a:rPr lang="en-US" sz="2400" b="1">
                <a:solidFill>
                  <a:schemeClr val="dk1"/>
                </a:solidFill>
                <a:ea typeface="Calibri"/>
                <a:cs typeface="Calibri"/>
                <a:sym typeface="Calibri"/>
              </a:rPr>
              <a:t>		</a:t>
            </a:r>
            <a:r>
              <a:rPr lang="en-US" sz="2400" b="1" u="sng">
                <a:solidFill>
                  <a:schemeClr val="dk1"/>
                </a:solidFill>
                <a:ea typeface="Calibri"/>
                <a:cs typeface="Calibri"/>
                <a:sym typeface="Calibri"/>
              </a:rPr>
              <a:t>Mental health</a:t>
            </a:r>
            <a:r>
              <a:rPr lang="en-US" sz="2400">
                <a:solidFill>
                  <a:schemeClr val="dk1"/>
                </a:solidFill>
                <a:ea typeface="Calibri"/>
                <a:cs typeface="Calibri"/>
                <a:sym typeface="Calibri"/>
              </a:rPr>
              <a:t> </a:t>
            </a:r>
            <a:endParaRPr lang="en-US" sz="2400">
              <a:solidFill>
                <a:schemeClr val="dk1"/>
              </a:solidFill>
              <a:cs typeface="Calibri"/>
            </a:endParaRPr>
          </a:p>
        </p:txBody>
      </p:sp>
      <p:pic>
        <p:nvPicPr>
          <p:cNvPr id="2" name="Google Shape;139;p5" descr="Image result for pa commission on crime and delinquency logo">
            <a:extLst>
              <a:ext uri="{FF2B5EF4-FFF2-40B4-BE49-F238E27FC236}">
                <a16:creationId xmlns:a16="http://schemas.microsoft.com/office/drawing/2014/main" id="{B052491E-EFCE-81CA-E35E-7C1489229F06}"/>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513195" y="6379042"/>
            <a:ext cx="1629840" cy="481647"/>
          </a:xfrm>
          <a:prstGeom prst="rect">
            <a:avLst/>
          </a:prstGeom>
          <a:noFill/>
          <a:ln>
            <a:noFill/>
          </a:ln>
        </p:spPr>
      </p:pic>
    </p:spTree>
    <p:extLst>
      <p:ext uri="{BB962C8B-B14F-4D97-AF65-F5344CB8AC3E}">
        <p14:creationId xmlns:p14="http://schemas.microsoft.com/office/powerpoint/2010/main" val="23026703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2E7C59-4FB4-A900-2BC4-D47E4C5940DB}"/>
              </a:ext>
            </a:extLst>
          </p:cNvPr>
          <p:cNvSpPr>
            <a:spLocks noGrp="1"/>
          </p:cNvSpPr>
          <p:nvPr>
            <p:ph type="title"/>
          </p:nvPr>
        </p:nvSpPr>
        <p:spPr>
          <a:xfrm>
            <a:off x="6786633" y="269176"/>
            <a:ext cx="4395340" cy="1716255"/>
          </a:xfrm>
        </p:spPr>
        <p:txBody>
          <a:bodyPr anchor="b">
            <a:normAutofit/>
          </a:bodyPr>
          <a:lstStyle/>
          <a:p>
            <a:pPr algn="ctr"/>
            <a:r>
              <a:rPr lang="en-US" sz="4800" b="1" baseline="0">
                <a:latin typeface="Arial"/>
              </a:rPr>
              <a:t>CASE STUDY ACTIVITY</a:t>
            </a:r>
            <a:endParaRPr lang="en-US" sz="4800"/>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with speech bubbles&#10;&#10;Description automatically generated">
            <a:extLst>
              <a:ext uri="{FF2B5EF4-FFF2-40B4-BE49-F238E27FC236}">
                <a16:creationId xmlns:a16="http://schemas.microsoft.com/office/drawing/2014/main" id="{B8517A81-6A9B-D9B6-9B4D-74794013CC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143" y="909567"/>
            <a:ext cx="5221625" cy="5038867"/>
          </a:xfrm>
          <a:prstGeom prst="rect">
            <a:avLst/>
          </a:prstGeom>
        </p:spPr>
      </p:pic>
      <p:sp>
        <p:nvSpPr>
          <p:cNvPr id="3" name="Text Placeholder 2">
            <a:extLst>
              <a:ext uri="{FF2B5EF4-FFF2-40B4-BE49-F238E27FC236}">
                <a16:creationId xmlns:a16="http://schemas.microsoft.com/office/drawing/2014/main" id="{B6D09B28-17A7-EC04-EAD7-DC471346C3BD}"/>
              </a:ext>
            </a:extLst>
          </p:cNvPr>
          <p:cNvSpPr>
            <a:spLocks noGrp="1"/>
          </p:cNvSpPr>
          <p:nvPr>
            <p:ph type="body" idx="1"/>
          </p:nvPr>
        </p:nvSpPr>
        <p:spPr>
          <a:xfrm>
            <a:off x="6338500" y="2629616"/>
            <a:ext cx="5110996" cy="3043677"/>
          </a:xfrm>
        </p:spPr>
        <p:txBody>
          <a:bodyPr anchor="t">
            <a:normAutofit fontScale="92500" lnSpcReduction="10000"/>
          </a:bodyPr>
          <a:lstStyle/>
          <a:p>
            <a:pPr marL="0" indent="0">
              <a:spcBef>
                <a:spcPts val="600"/>
              </a:spcBef>
              <a:buNone/>
            </a:pPr>
            <a:r>
              <a:rPr lang="en-US" sz="1600">
                <a:solidFill>
                  <a:schemeClr val="tx1">
                    <a:alpha val="80000"/>
                  </a:schemeClr>
                </a:solidFill>
                <a:latin typeface="Arial"/>
                <a:ea typeface="Times New Roman" panose="02020603050405020304" pitchFamily="18" charset="0"/>
              </a:rPr>
              <a:t>Using the Alex case study, work in groups to: </a:t>
            </a:r>
            <a:endParaRPr lang="en-US" sz="1600" kern="100">
              <a:solidFill>
                <a:schemeClr val="tx1">
                  <a:alpha val="80000"/>
                </a:schemeClr>
              </a:solidFill>
              <a:latin typeface="Arial"/>
              <a:ea typeface="Calibri" panose="020F0502020204030204" pitchFamily="34" charset="0"/>
            </a:endParaRPr>
          </a:p>
          <a:p>
            <a:pPr marL="0" indent="0">
              <a:spcBef>
                <a:spcPts val="600"/>
              </a:spcBef>
              <a:buFont typeface="Arial"/>
              <a:buNone/>
              <a:tabLst>
                <a:tab pos="457200" algn="l"/>
              </a:tabLst>
            </a:pPr>
            <a:endParaRPr lang="en-US" sz="1600">
              <a:solidFill>
                <a:schemeClr val="tx1">
                  <a:alpha val="80000"/>
                </a:schemeClr>
              </a:solidFill>
              <a:latin typeface="Arial"/>
              <a:ea typeface="Times New Roman" panose="02020603050405020304" pitchFamily="18" charset="0"/>
            </a:endParaRPr>
          </a:p>
          <a:p>
            <a:pPr marL="285750" indent="-285750" fontAlgn="base">
              <a:spcBef>
                <a:spcPts val="600"/>
              </a:spcBef>
              <a:tabLst>
                <a:tab pos="457200" algn="l"/>
              </a:tabLst>
            </a:pPr>
            <a:r>
              <a:rPr lang="en-US" sz="1600">
                <a:solidFill>
                  <a:schemeClr val="tx1">
                    <a:alpha val="80000"/>
                  </a:schemeClr>
                </a:solidFill>
                <a:latin typeface="Arial"/>
                <a:ea typeface="Times New Roman" panose="02020603050405020304" pitchFamily="18" charset="0"/>
              </a:rPr>
              <a:t>Identify current system processes in place to assist Alex at their school entity.</a:t>
            </a:r>
            <a:endParaRPr lang="en-US" sz="1600" kern="100">
              <a:solidFill>
                <a:schemeClr val="tx1">
                  <a:alpha val="80000"/>
                </a:schemeClr>
              </a:solidFill>
              <a:latin typeface="Arial"/>
              <a:ea typeface="Calibri" panose="020F0502020204030204" pitchFamily="34" charset="0"/>
            </a:endParaRPr>
          </a:p>
          <a:p>
            <a:pPr marL="285750" indent="-285750">
              <a:spcBef>
                <a:spcPts val="600"/>
              </a:spcBef>
              <a:tabLst>
                <a:tab pos="457200" algn="l"/>
              </a:tabLst>
            </a:pPr>
            <a:endParaRPr lang="en-US" sz="1600">
              <a:solidFill>
                <a:srgbClr val="000000">
                  <a:alpha val="80000"/>
                </a:srgbClr>
              </a:solidFill>
              <a:latin typeface="Arial"/>
              <a:ea typeface="Times New Roman" panose="02020603050405020304" pitchFamily="18" charset="0"/>
            </a:endParaRPr>
          </a:p>
          <a:p>
            <a:pPr marL="285750" indent="-285750" fontAlgn="base">
              <a:spcBef>
                <a:spcPts val="0"/>
              </a:spcBef>
              <a:tabLst>
                <a:tab pos="457200" algn="l"/>
              </a:tabLst>
            </a:pPr>
            <a:r>
              <a:rPr lang="en-US" sz="1600">
                <a:solidFill>
                  <a:schemeClr val="tx1">
                    <a:alpha val="80000"/>
                  </a:schemeClr>
                </a:solidFill>
                <a:latin typeface="Arial"/>
                <a:ea typeface="Times New Roman" panose="02020603050405020304" pitchFamily="18" charset="0"/>
              </a:rPr>
              <a:t>Review the referral process for Alex specific to their school entity, including </a:t>
            </a:r>
            <a:r>
              <a:rPr lang="en-US" sz="1600" b="1" u="sng">
                <a:solidFill>
                  <a:schemeClr val="tx1">
                    <a:alpha val="80000"/>
                  </a:schemeClr>
                </a:solidFill>
                <a:latin typeface="Arial"/>
                <a:ea typeface="Times New Roman" panose="02020603050405020304" pitchFamily="18" charset="0"/>
              </a:rPr>
              <a:t>Child Find</a:t>
            </a:r>
            <a:r>
              <a:rPr lang="en-US" sz="1600">
                <a:solidFill>
                  <a:schemeClr val="tx1">
                    <a:alpha val="80000"/>
                  </a:schemeClr>
                </a:solidFill>
                <a:latin typeface="Arial"/>
                <a:ea typeface="Times New Roman" panose="02020603050405020304" pitchFamily="18" charset="0"/>
              </a:rPr>
              <a:t> practices for students who may have a disability. </a:t>
            </a:r>
            <a:endParaRPr lang="en-US" sz="1600" kern="100">
              <a:solidFill>
                <a:schemeClr val="tx1">
                  <a:alpha val="80000"/>
                </a:schemeClr>
              </a:solidFill>
              <a:latin typeface="Arial"/>
              <a:ea typeface="Calibri" panose="020F0502020204030204" pitchFamily="34" charset="0"/>
            </a:endParaRPr>
          </a:p>
          <a:p>
            <a:pPr marL="285750" indent="-285750">
              <a:spcBef>
                <a:spcPts val="0"/>
              </a:spcBef>
              <a:tabLst>
                <a:tab pos="457200" algn="l"/>
              </a:tabLst>
            </a:pPr>
            <a:endParaRPr lang="en-US" sz="1600">
              <a:solidFill>
                <a:srgbClr val="000000">
                  <a:alpha val="80000"/>
                </a:srgbClr>
              </a:solidFill>
              <a:latin typeface="Arial"/>
              <a:ea typeface="Times New Roman" panose="02020603050405020304" pitchFamily="18" charset="0"/>
            </a:endParaRPr>
          </a:p>
          <a:p>
            <a:pPr marL="285750" indent="-285750" fontAlgn="base">
              <a:spcBef>
                <a:spcPts val="0"/>
              </a:spcBef>
              <a:tabLst>
                <a:tab pos="457200" algn="l"/>
              </a:tabLst>
            </a:pPr>
            <a:r>
              <a:rPr lang="en-US" sz="1600">
                <a:solidFill>
                  <a:schemeClr val="tx1">
                    <a:alpha val="80000"/>
                  </a:schemeClr>
                </a:solidFill>
                <a:latin typeface="Arial"/>
                <a:ea typeface="Times New Roman" panose="02020603050405020304" pitchFamily="18" charset="0"/>
              </a:rPr>
              <a:t>Identify school and community programs and resources that are available to support Alex (e.g., which school staff are trained to address concerns and how referrals to community resources are made). </a:t>
            </a:r>
            <a:endParaRPr lang="en-US" sz="1600" kern="100">
              <a:solidFill>
                <a:schemeClr val="tx1">
                  <a:alpha val="80000"/>
                </a:schemeClr>
              </a:solidFill>
              <a:latin typeface="Arial"/>
              <a:ea typeface="Calibri" panose="020F0502020204030204" pitchFamily="34" charset="0"/>
            </a:endParaRPr>
          </a:p>
          <a:p>
            <a:pPr marL="0" indent="0">
              <a:spcBef>
                <a:spcPts val="0"/>
              </a:spcBef>
              <a:buFont typeface="Arial"/>
              <a:buNone/>
            </a:pPr>
            <a:endParaRPr lang="en-US" sz="1600">
              <a:solidFill>
                <a:schemeClr val="tx1">
                  <a:alpha val="80000"/>
                </a:schemeClr>
              </a:solidFill>
              <a:latin typeface="Arial"/>
              <a:ea typeface="Times New Roman" panose="02020603050405020304" pitchFamily="18" charset="0"/>
            </a:endParaRPr>
          </a:p>
          <a:p>
            <a:pPr marL="0" indent="0">
              <a:spcBef>
                <a:spcPts val="600"/>
              </a:spcBef>
              <a:spcAft>
                <a:spcPts val="600"/>
              </a:spcAft>
              <a:buFont typeface="Arial"/>
              <a:buNone/>
            </a:pPr>
            <a:endParaRPr lang="en-US" sz="1600" kern="100">
              <a:solidFill>
                <a:schemeClr val="tx1">
                  <a:alpha val="80000"/>
                </a:schemeClr>
              </a:solidFill>
              <a:latin typeface="Arial"/>
              <a:ea typeface="Calibri" panose="020F0502020204030204" pitchFamily="34" charset="0"/>
              <a:cs typeface="Times New Roman" panose="02020603050405020304" pitchFamily="18" charset="0"/>
            </a:endParaRPr>
          </a:p>
          <a:p>
            <a:endParaRPr lang="en-US" sz="1600">
              <a:solidFill>
                <a:schemeClr val="tx1">
                  <a:alpha val="80000"/>
                </a:schemeClr>
              </a:solidFill>
            </a:endParaRPr>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BBE4EB8-8FAD-70BB-58F7-488783FC5819}"/>
              </a:ext>
            </a:extLst>
          </p:cNvPr>
          <p:cNvSpPr txBox="1"/>
          <p:nvPr/>
        </p:nvSpPr>
        <p:spPr>
          <a:xfrm>
            <a:off x="109780" y="6420030"/>
            <a:ext cx="30245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b="1">
                <a:solidFill>
                  <a:srgbClr val="333333"/>
                </a:solidFill>
                <a:latin typeface="Montserrat"/>
                <a:hlinkClick r:id="rId4"/>
              </a:rPr>
              <a:t>22 Pa. Code § 14.12 Child Find</a:t>
            </a:r>
            <a:endParaRPr lang="en-US"/>
          </a:p>
        </p:txBody>
      </p:sp>
      <p:pic>
        <p:nvPicPr>
          <p:cNvPr id="11" name="Google Shape;358;g2ac08e1b665_0_0" descr="Image result for pa commission on crime and delinquency logo">
            <a:extLst>
              <a:ext uri="{FF2B5EF4-FFF2-40B4-BE49-F238E27FC236}">
                <a16:creationId xmlns:a16="http://schemas.microsoft.com/office/drawing/2014/main" id="{7B35D4FE-2E78-DCC9-D85A-6FC084B3F1D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37852541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pic>
        <p:nvPicPr>
          <p:cNvPr id="801" name="Google Shape;801;p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3" cy="3240750"/>
          </a:xfrm>
          <a:prstGeom prst="rect">
            <a:avLst/>
          </a:prstGeom>
          <a:noFill/>
          <a:ln>
            <a:noFill/>
          </a:ln>
        </p:spPr>
      </p:pic>
      <p:sp>
        <p:nvSpPr>
          <p:cNvPr id="803" name="Google Shape;803;p62"/>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pic>
        <p:nvPicPr>
          <p:cNvPr id="804" name="Google Shape;804;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55" y="1715865"/>
            <a:ext cx="8270668" cy="5143199"/>
          </a:xfrm>
          <a:prstGeom prst="rect">
            <a:avLst/>
          </a:prstGeom>
          <a:noFill/>
          <a:ln>
            <a:noFill/>
          </a:ln>
        </p:spPr>
      </p:pic>
      <p:pic>
        <p:nvPicPr>
          <p:cNvPr id="805" name="Google Shape;805;p6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066023" y="3647755"/>
            <a:ext cx="5192607" cy="3267018"/>
          </a:xfrm>
          <a:prstGeom prst="rect">
            <a:avLst/>
          </a:prstGeom>
          <a:noFill/>
          <a:ln>
            <a:noFill/>
          </a:ln>
        </p:spPr>
      </p:pic>
      <p:pic>
        <p:nvPicPr>
          <p:cNvPr id="806" name="Google Shape;806;p6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334853" y="-25612"/>
            <a:ext cx="4896002" cy="3355809"/>
          </a:xfrm>
          <a:prstGeom prst="rect">
            <a:avLst/>
          </a:prstGeom>
          <a:noFill/>
          <a:ln>
            <a:noFill/>
          </a:ln>
        </p:spPr>
      </p:pic>
      <p:pic>
        <p:nvPicPr>
          <p:cNvPr id="807" name="Google Shape;807;p6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5518" y="-23667"/>
            <a:ext cx="4739930" cy="2998307"/>
          </a:xfrm>
          <a:prstGeom prst="rect">
            <a:avLst/>
          </a:prstGeom>
          <a:noFill/>
          <a:ln>
            <a:noFill/>
          </a:ln>
        </p:spPr>
      </p:pic>
      <p:pic>
        <p:nvPicPr>
          <p:cNvPr id="808" name="Google Shape;808;p62"/>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979722" y="-24285"/>
            <a:ext cx="4822543" cy="2882703"/>
          </a:xfrm>
          <a:prstGeom prst="rect">
            <a:avLst/>
          </a:prstGeom>
          <a:noFill/>
          <a:ln>
            <a:noFill/>
          </a:ln>
        </p:spPr>
      </p:pic>
      <p:sp>
        <p:nvSpPr>
          <p:cNvPr id="810" name="Google Shape;810;p62"/>
          <p:cNvSpPr/>
          <p:nvPr/>
        </p:nvSpPr>
        <p:spPr>
          <a:xfrm>
            <a:off x="19802" y="3056961"/>
            <a:ext cx="12207200" cy="854580"/>
          </a:xfrm>
          <a:prstGeom prst="rect">
            <a:avLst/>
          </a:prstGeom>
          <a:solidFill>
            <a:srgbClr val="222A35">
              <a:alpha val="4627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812" name="Google Shape;812;p62"/>
          <p:cNvSpPr txBox="1"/>
          <p:nvPr/>
        </p:nvSpPr>
        <p:spPr>
          <a:xfrm>
            <a:off x="763513" y="3196678"/>
            <a:ext cx="10369503"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orbel"/>
              <a:buNone/>
            </a:pPr>
            <a:r>
              <a:rPr lang="en-US" sz="3200" b="1">
                <a:solidFill>
                  <a:schemeClr val="bg1"/>
                </a:solidFill>
                <a:ea typeface="Corbel"/>
                <a:sym typeface="Corbel"/>
              </a:rPr>
              <a:t>BREAK: 10 MINUTES</a:t>
            </a:r>
            <a:endParaRPr lang="en-US" sz="3200" b="1">
              <a:solidFill>
                <a:schemeClr val="bg1"/>
              </a:solidFill>
              <a:ea typeface="Calibri"/>
            </a:endParaRPr>
          </a:p>
        </p:txBody>
      </p:sp>
      <p:sp>
        <p:nvSpPr>
          <p:cNvPr id="814" name="Google Shape;814;p62"/>
          <p:cNvSpPr txBox="1"/>
          <p:nvPr/>
        </p:nvSpPr>
        <p:spPr>
          <a:xfrm>
            <a:off x="-723900" y="731520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822" name="Google Shape;822;g1ed868a2790_0_11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pic>
        <p:nvPicPr>
          <p:cNvPr id="824" name="Google Shape;824;g1ed868a2790_0_11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3112401"/>
            <a:ext cx="12192001" cy="858249"/>
          </a:xfrm>
          <a:prstGeom prst="rect">
            <a:avLst/>
          </a:prstGeom>
          <a:noFill/>
          <a:ln>
            <a:noFill/>
          </a:ln>
        </p:spPr>
      </p:pic>
      <p:sp>
        <p:nvSpPr>
          <p:cNvPr id="3" name="TextBox 2">
            <a:extLst>
              <a:ext uri="{FF2B5EF4-FFF2-40B4-BE49-F238E27FC236}">
                <a16:creationId xmlns:a16="http://schemas.microsoft.com/office/drawing/2014/main" id="{DE9C17F2-08E9-CB47-3673-AAE77BEAF974}"/>
              </a:ext>
            </a:extLst>
          </p:cNvPr>
          <p:cNvSpPr txBox="1"/>
          <p:nvPr/>
        </p:nvSpPr>
        <p:spPr>
          <a:xfrm>
            <a:off x="611436" y="3218762"/>
            <a:ext cx="106845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FFFFFF"/>
                </a:solidFill>
              </a:rPr>
              <a:t>BULLYING AND SUICIDE AWARENESS</a:t>
            </a:r>
            <a:endParaRPr lang="en-US" sz="32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43">
          <a:extLst>
            <a:ext uri="{FF2B5EF4-FFF2-40B4-BE49-F238E27FC236}">
              <a16:creationId xmlns:a16="http://schemas.microsoft.com/office/drawing/2014/main" id="{D7A548A0-4803-8B62-9F59-5F858A112DD3}"/>
            </a:ext>
          </a:extLst>
        </p:cNvPr>
        <p:cNvGrpSpPr/>
        <p:nvPr/>
      </p:nvGrpSpPr>
      <p:grpSpPr>
        <a:xfrm>
          <a:off x="0" y="0"/>
          <a:ext cx="0" cy="0"/>
          <a:chOff x="0" y="0"/>
          <a:chExt cx="0" cy="0"/>
        </a:xfrm>
      </p:grpSpPr>
      <p:sp useBgFill="1">
        <p:nvSpPr>
          <p:cNvPr id="450" name="Rectangle 449">
            <a:extLst>
              <a:ext uri="{FF2B5EF4-FFF2-40B4-BE49-F238E27FC236}">
                <a16:creationId xmlns:a16="http://schemas.microsoft.com/office/drawing/2014/main" id="{71B59CB9-FA5D-18F1-DED9-9B440DDB3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A3153366-F63F-897E-61D3-1AE0FAE80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6A001ED4-8238-370F-66F5-DF4C69091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0C3E2EEB-4062-F5E2-D7FD-C5DBA5252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F9E479B0-C1E3-9EB6-B9DE-A174B986A3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Google Shape;444;g2afd7cfc130_0_42">
            <a:extLst>
              <a:ext uri="{FF2B5EF4-FFF2-40B4-BE49-F238E27FC236}">
                <a16:creationId xmlns:a16="http://schemas.microsoft.com/office/drawing/2014/main" id="{826460B9-B328-3A8E-1457-90BFEB601C58}"/>
              </a:ext>
            </a:extLst>
          </p:cNvPr>
          <p:cNvSpPr txBox="1">
            <a:spLocks noGrp="1"/>
          </p:cNvSpPr>
          <p:nvPr>
            <p:ph type="title"/>
          </p:nvPr>
        </p:nvSpPr>
        <p:spPr>
          <a:xfrm>
            <a:off x="3857" y="294538"/>
            <a:ext cx="12121651" cy="1033669"/>
          </a:xfrm>
          <a:prstGeom prst="rect">
            <a:avLst/>
          </a:prstGeom>
        </p:spPr>
        <p:txBody>
          <a:bodyPr spcFirstLastPara="1" wrap="square" lIns="91425" tIns="45700" rIns="91425" bIns="45700" anchor="ctr" anchorCtr="0">
            <a:noAutofit/>
          </a:bodyPr>
          <a:lstStyle/>
          <a:p>
            <a:pPr algn="ctr"/>
            <a:r>
              <a:rPr lang="en-US" sz="3200" b="1">
                <a:solidFill>
                  <a:schemeClr val="bg1"/>
                </a:solidFill>
                <a:latin typeface="Arial"/>
                <a:cs typeface="Arial"/>
              </a:rPr>
              <a:t>ALEX CHAPTER 5: INTENSIFYING OF MENTAL HEALTH CHALLENGES </a:t>
            </a:r>
            <a:br>
              <a:rPr lang="en-US" sz="3200" b="1">
                <a:latin typeface="Arial"/>
                <a:cs typeface="Arial"/>
              </a:rPr>
            </a:br>
            <a:r>
              <a:rPr lang="en-US" sz="3200" b="1">
                <a:solidFill>
                  <a:schemeClr val="bg1"/>
                </a:solidFill>
                <a:latin typeface="Arial"/>
                <a:cs typeface="Arial"/>
              </a:rPr>
              <a:t>(8-9</a:t>
            </a:r>
            <a:r>
              <a:rPr lang="en-US" sz="3200" b="1" baseline="30000">
                <a:solidFill>
                  <a:schemeClr val="bg1"/>
                </a:solidFill>
                <a:latin typeface="Arial"/>
                <a:cs typeface="Arial"/>
              </a:rPr>
              <a:t>TH</a:t>
            </a:r>
            <a:r>
              <a:rPr lang="en-US" sz="3200" b="1">
                <a:solidFill>
                  <a:schemeClr val="bg1"/>
                </a:solidFill>
                <a:latin typeface="Arial"/>
                <a:cs typeface="Arial"/>
              </a:rPr>
              <a:t> GRADES) </a:t>
            </a:r>
            <a:endParaRPr lang="en-US" sz="3200">
              <a:solidFill>
                <a:schemeClr val="bg1"/>
              </a:solidFill>
            </a:endParaRPr>
          </a:p>
        </p:txBody>
      </p:sp>
      <p:sp>
        <p:nvSpPr>
          <p:cNvPr id="445" name="Google Shape;445;g2afd7cfc130_0_42">
            <a:extLst>
              <a:ext uri="{FF2B5EF4-FFF2-40B4-BE49-F238E27FC236}">
                <a16:creationId xmlns:a16="http://schemas.microsoft.com/office/drawing/2014/main" id="{4AF500F0-4EF2-B97B-94C9-E049793EEA7A}"/>
              </a:ext>
            </a:extLst>
          </p:cNvPr>
          <p:cNvSpPr txBox="1">
            <a:spLocks noGrp="1"/>
          </p:cNvSpPr>
          <p:nvPr>
            <p:ph type="body" idx="1"/>
          </p:nvPr>
        </p:nvSpPr>
        <p:spPr>
          <a:xfrm>
            <a:off x="212454" y="2995439"/>
            <a:ext cx="11770331" cy="3827843"/>
          </a:xfrm>
          <a:prstGeom prst="rect">
            <a:avLst/>
          </a:prstGeom>
        </p:spPr>
        <p:txBody>
          <a:bodyPr spcFirstLastPara="1" wrap="square" lIns="91425" tIns="45700" rIns="91425" bIns="45700" anchor="ctr" anchorCtr="0">
            <a:noAutofit/>
          </a:bodyPr>
          <a:lstStyle/>
          <a:p>
            <a:pPr marL="104775" indent="0">
              <a:lnSpc>
                <a:spcPct val="100000"/>
              </a:lnSpc>
              <a:spcBef>
                <a:spcPts val="0"/>
              </a:spcBef>
              <a:buNone/>
            </a:pPr>
            <a:endParaRPr lang="en-US" sz="1600" b="1">
              <a:latin typeface="Arial"/>
              <a:cs typeface="Arial"/>
            </a:endParaRPr>
          </a:p>
          <a:p>
            <a:pPr marL="0" indent="0">
              <a:lnSpc>
                <a:spcPct val="100000"/>
              </a:lnSpc>
              <a:spcBef>
                <a:spcPts val="0"/>
              </a:spcBef>
            </a:pPr>
            <a:r>
              <a:rPr lang="en-US" sz="1600">
                <a:latin typeface="Arial"/>
                <a:cs typeface="Arial"/>
              </a:rPr>
              <a:t>Intensifying episodes of depression and anxiety</a:t>
            </a:r>
          </a:p>
          <a:p>
            <a:pPr marL="0" indent="0">
              <a:lnSpc>
                <a:spcPct val="100000"/>
              </a:lnSpc>
              <a:spcBef>
                <a:spcPts val="0"/>
              </a:spcBef>
            </a:pPr>
            <a:r>
              <a:rPr lang="en-US" sz="1600">
                <a:latin typeface="Arial"/>
                <a:cs typeface="Arial"/>
              </a:rPr>
              <a:t>Ongoing difficulties with concentration and memory with accommodations and specially designed instruction through his IEP</a:t>
            </a:r>
          </a:p>
          <a:p>
            <a:pPr marL="0" indent="0">
              <a:lnSpc>
                <a:spcPct val="100000"/>
              </a:lnSpc>
              <a:spcBef>
                <a:spcPts val="0"/>
              </a:spcBef>
            </a:pPr>
            <a:r>
              <a:rPr lang="en-US" sz="1600">
                <a:latin typeface="Arial"/>
                <a:cs typeface="Arial"/>
              </a:rPr>
              <a:t>Emerging self-injurious behavior – severe nail-biting with visits to school nurse to manage infection</a:t>
            </a:r>
          </a:p>
          <a:p>
            <a:pPr marL="0" indent="0">
              <a:lnSpc>
                <a:spcPct val="100000"/>
              </a:lnSpc>
              <a:spcBef>
                <a:spcPts val="0"/>
              </a:spcBef>
            </a:pPr>
            <a:r>
              <a:rPr lang="en-US" sz="1600">
                <a:latin typeface="Arial"/>
                <a:cs typeface="Arial"/>
              </a:rPr>
              <a:t>Relationship between self-injury and suicide, the nurse asked Alex if he ever thought about suicide.  He told her he thinks about   it frequently</a:t>
            </a:r>
          </a:p>
          <a:p>
            <a:pPr marL="0" indent="0">
              <a:lnSpc>
                <a:spcPct val="100000"/>
              </a:lnSpc>
              <a:spcBef>
                <a:spcPts val="0"/>
              </a:spcBef>
              <a:buNone/>
            </a:pPr>
            <a:endParaRPr lang="en-US" sz="1600">
              <a:latin typeface="Arial"/>
              <a:cs typeface="Arial"/>
            </a:endParaRPr>
          </a:p>
          <a:p>
            <a:pPr marL="0" indent="0">
              <a:lnSpc>
                <a:spcPct val="100000"/>
              </a:lnSpc>
              <a:spcBef>
                <a:spcPts val="0"/>
              </a:spcBef>
              <a:buNone/>
            </a:pPr>
            <a:r>
              <a:rPr lang="en-US" sz="1600">
                <a:latin typeface="Arial"/>
                <a:cs typeface="Arial"/>
              </a:rPr>
              <a:t>The nurse activated the </a:t>
            </a:r>
            <a:r>
              <a:rPr lang="en-US" sz="1600" b="1">
                <a:highlight>
                  <a:srgbClr val="FFFF00"/>
                </a:highlight>
                <a:latin typeface="Arial"/>
                <a:cs typeface="Arial"/>
              </a:rPr>
              <a:t>in-school suicide screening protocol</a:t>
            </a:r>
            <a:r>
              <a:rPr lang="en-US" sz="1600">
                <a:latin typeface="Arial"/>
                <a:cs typeface="Arial"/>
              </a:rPr>
              <a:t> with the school counselor who recommended safety plan, in-school academic and behavioral supports through SAP and other community resources</a:t>
            </a:r>
          </a:p>
          <a:p>
            <a:pPr marL="0" indent="0">
              <a:lnSpc>
                <a:spcPct val="100000"/>
              </a:lnSpc>
              <a:spcBef>
                <a:spcPts val="0"/>
              </a:spcBef>
              <a:buNone/>
            </a:pPr>
            <a:endParaRPr lang="en-US" sz="1600">
              <a:latin typeface="Arial"/>
              <a:cs typeface="Arial"/>
            </a:endParaRPr>
          </a:p>
          <a:p>
            <a:pPr marL="914400" indent="-285750">
              <a:lnSpc>
                <a:spcPct val="100000"/>
              </a:lnSpc>
              <a:spcBef>
                <a:spcPts val="0"/>
              </a:spcBef>
            </a:pPr>
            <a:r>
              <a:rPr lang="en-US" sz="1600">
                <a:latin typeface="Arial"/>
                <a:cs typeface="Arial"/>
              </a:rPr>
              <a:t>Admits to school counselor that he uses alcohol and cannabis to quiet anxiety that drove his thoughts of dying</a:t>
            </a:r>
          </a:p>
          <a:p>
            <a:pPr marL="914400" indent="-285750">
              <a:lnSpc>
                <a:spcPct val="100000"/>
              </a:lnSpc>
              <a:spcBef>
                <a:spcPts val="0"/>
              </a:spcBef>
            </a:pPr>
            <a:r>
              <a:rPr lang="en-US" sz="1600">
                <a:latin typeface="Arial"/>
                <a:cs typeface="Arial"/>
              </a:rPr>
              <a:t>SAP Liaison provided full screening and linked Alex with school-based mental health treatment</a:t>
            </a:r>
          </a:p>
          <a:p>
            <a:pPr marL="104775" indent="0">
              <a:lnSpc>
                <a:spcPct val="100000"/>
              </a:lnSpc>
              <a:spcBef>
                <a:spcPts val="0"/>
              </a:spcBef>
              <a:buNone/>
            </a:pPr>
            <a:endParaRPr lang="en-US" sz="1600">
              <a:latin typeface="Arial"/>
              <a:cs typeface="Arial"/>
            </a:endParaRPr>
          </a:p>
          <a:p>
            <a:pPr marL="0" indent="0">
              <a:lnSpc>
                <a:spcPct val="100000"/>
              </a:lnSpc>
              <a:spcBef>
                <a:spcPts val="0"/>
              </a:spcBef>
              <a:buNone/>
            </a:pPr>
            <a:r>
              <a:rPr lang="en-US" sz="1600">
                <a:latin typeface="Arial"/>
                <a:cs typeface="Arial"/>
              </a:rPr>
              <a:t>Despite Alex’s challenges, the </a:t>
            </a:r>
            <a:r>
              <a:rPr lang="en-US" sz="1600">
                <a:highlight>
                  <a:srgbClr val="FFFF00"/>
                </a:highlight>
                <a:latin typeface="Arial"/>
                <a:cs typeface="Arial"/>
              </a:rPr>
              <a:t>trauma-informed educational practices helped him</a:t>
            </a:r>
            <a:r>
              <a:rPr lang="en-US" sz="1600">
                <a:latin typeface="Arial"/>
                <a:cs typeface="Arial"/>
              </a:rPr>
              <a:t>  Alex's early work with educators helped him </a:t>
            </a:r>
            <a:r>
              <a:rPr lang="en-US" sz="1600" b="1" u="sng">
                <a:latin typeface="Arial"/>
                <a:cs typeface="Arial"/>
              </a:rPr>
              <a:t>develop a love for basketball and theatre </a:t>
            </a:r>
            <a:r>
              <a:rPr lang="en-US" sz="1600">
                <a:latin typeface="Arial"/>
                <a:cs typeface="Arial"/>
              </a:rPr>
              <a:t>that he continued with throughout the adolescent challenges that emerged.  The </a:t>
            </a:r>
            <a:r>
              <a:rPr lang="en-US" sz="1600">
                <a:highlight>
                  <a:srgbClr val="FFFF00"/>
                </a:highlight>
                <a:latin typeface="Arial"/>
                <a:cs typeface="Arial"/>
              </a:rPr>
              <a:t>basketball coach and theatre moderator</a:t>
            </a:r>
            <a:r>
              <a:rPr lang="en-US" sz="1600">
                <a:latin typeface="Arial"/>
                <a:cs typeface="Arial"/>
              </a:rPr>
              <a:t> supported him throughout his high school career</a:t>
            </a:r>
            <a:endParaRPr lang="en-US" sz="1600">
              <a:latin typeface="Arial"/>
            </a:endParaRPr>
          </a:p>
          <a:p>
            <a:pPr indent="0">
              <a:lnSpc>
                <a:spcPct val="100000"/>
              </a:lnSpc>
              <a:buSzPts val="1100"/>
            </a:pPr>
            <a:endParaRPr lang="en-US" sz="1400" b="1" i="1"/>
          </a:p>
          <a:p>
            <a:pPr indent="0">
              <a:lnSpc>
                <a:spcPct val="100000"/>
              </a:lnSpc>
              <a:buSzPts val="1100"/>
            </a:pPr>
            <a:endParaRPr lang="en-US" sz="1400" b="1" i="1"/>
          </a:p>
        </p:txBody>
      </p:sp>
      <p:sp>
        <p:nvSpPr>
          <p:cNvPr id="6" name="TextBox 5">
            <a:extLst>
              <a:ext uri="{FF2B5EF4-FFF2-40B4-BE49-F238E27FC236}">
                <a16:creationId xmlns:a16="http://schemas.microsoft.com/office/drawing/2014/main" id="{102EEB1F-BACF-4727-2530-EABBD619821B}"/>
              </a:ext>
            </a:extLst>
          </p:cNvPr>
          <p:cNvSpPr txBox="1"/>
          <p:nvPr/>
        </p:nvSpPr>
        <p:spPr>
          <a:xfrm>
            <a:off x="348365" y="1664677"/>
            <a:ext cx="11528107" cy="10475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highlight>
                  <a:srgbClr val="FFFF00"/>
                </a:highlight>
              </a:rPr>
              <a:t>BIG IDEA:</a:t>
            </a:r>
            <a:r>
              <a:rPr lang="en-US" sz="2400" b="1"/>
              <a:t> Adolescent development may precipitate </a:t>
            </a:r>
            <a:endParaRPr lang="en-US" sz="2400"/>
          </a:p>
          <a:p>
            <a:pPr algn="ctr"/>
            <a:r>
              <a:rPr lang="en-US" sz="2400" b="1">
                <a:highlight>
                  <a:srgbClr val="FFFF00"/>
                </a:highlight>
              </a:rPr>
              <a:t>more serious mental health challenges</a:t>
            </a:r>
            <a:endParaRPr lang="en-US" sz="2400"/>
          </a:p>
          <a:p>
            <a:pPr algn="l"/>
            <a:endParaRPr lang="en-US"/>
          </a:p>
        </p:txBody>
      </p:sp>
    </p:spTree>
    <p:extLst>
      <p:ext uri="{BB962C8B-B14F-4D97-AF65-F5344CB8AC3E}">
        <p14:creationId xmlns:p14="http://schemas.microsoft.com/office/powerpoint/2010/main" val="7464524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32">
          <a:extLst>
            <a:ext uri="{FF2B5EF4-FFF2-40B4-BE49-F238E27FC236}">
              <a16:creationId xmlns:a16="http://schemas.microsoft.com/office/drawing/2014/main" id="{8C223AFA-8056-AA30-07CC-3B921328F342}"/>
            </a:ext>
          </a:extLst>
        </p:cNvPr>
        <p:cNvGrpSpPr/>
        <p:nvPr/>
      </p:nvGrpSpPr>
      <p:grpSpPr>
        <a:xfrm>
          <a:off x="0" y="0"/>
          <a:ext cx="0" cy="0"/>
          <a:chOff x="0" y="0"/>
          <a:chExt cx="0" cy="0"/>
        </a:xfrm>
      </p:grpSpPr>
      <p:pic>
        <p:nvPicPr>
          <p:cNvPr id="533" name="Google Shape;533;g2afd7cfc130_0_93">
            <a:extLst>
              <a:ext uri="{FF2B5EF4-FFF2-40B4-BE49-F238E27FC236}">
                <a16:creationId xmlns:a16="http://schemas.microsoft.com/office/drawing/2014/main" id="{FA7B3C1C-BFAE-F3C6-E67F-2C9D6BA571B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4" cy="3240750"/>
          </a:xfrm>
          <a:prstGeom prst="rect">
            <a:avLst/>
          </a:prstGeom>
          <a:noFill/>
          <a:ln>
            <a:noFill/>
          </a:ln>
        </p:spPr>
      </p:pic>
      <p:sp>
        <p:nvSpPr>
          <p:cNvPr id="534" name="Google Shape;534;g2afd7cfc130_0_93">
            <a:extLst>
              <a:ext uri="{FF2B5EF4-FFF2-40B4-BE49-F238E27FC236}">
                <a16:creationId xmlns:a16="http://schemas.microsoft.com/office/drawing/2014/main" id="{6862C0D4-41F7-DBCD-5E0F-51E3E09EB517}"/>
              </a:ext>
            </a:extLst>
          </p:cNvPr>
          <p:cNvSpPr/>
          <p:nvPr/>
        </p:nvSpPr>
        <p:spPr>
          <a:xfrm>
            <a:off x="1838" y="1"/>
            <a:ext cx="12188400" cy="6840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535" name="Google Shape;535;g2afd7cfc130_0_93">
            <a:extLst>
              <a:ext uri="{FF2B5EF4-FFF2-40B4-BE49-F238E27FC236}">
                <a16:creationId xmlns:a16="http://schemas.microsoft.com/office/drawing/2014/main" id="{73CDC459-9477-A4F6-3199-63E3C882D4FA}"/>
              </a:ext>
            </a:extLst>
          </p:cNvPr>
          <p:cNvSpPr/>
          <p:nvPr/>
        </p:nvSpPr>
        <p:spPr>
          <a:xfrm>
            <a:off x="19800" y="3056950"/>
            <a:ext cx="12207300" cy="1754700"/>
          </a:xfrm>
          <a:prstGeom prst="rect">
            <a:avLst/>
          </a:prstGeom>
          <a:solidFill>
            <a:srgbClr val="222A35">
              <a:alpha val="4627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536" name="Google Shape;536;g2afd7cfc130_0_93">
            <a:extLst>
              <a:ext uri="{FF2B5EF4-FFF2-40B4-BE49-F238E27FC236}">
                <a16:creationId xmlns:a16="http://schemas.microsoft.com/office/drawing/2014/main" id="{BB25F32C-181D-3238-E060-4C3474792AC7}"/>
              </a:ext>
            </a:extLst>
          </p:cNvPr>
          <p:cNvSpPr txBox="1"/>
          <p:nvPr/>
        </p:nvSpPr>
        <p:spPr>
          <a:xfrm>
            <a:off x="17650" y="3056950"/>
            <a:ext cx="4577175" cy="2539116"/>
          </a:xfrm>
          <a:prstGeom prst="rect">
            <a:avLst/>
          </a:prstGeom>
          <a:noFill/>
          <a:ln>
            <a:noFill/>
          </a:ln>
        </p:spPr>
        <p:txBody>
          <a:bodyPr spcFirstLastPara="1" wrap="square" lIns="91425" tIns="45700" rIns="91425" bIns="45700" anchor="t" anchorCtr="0">
            <a:spAutoFit/>
          </a:bodyPr>
          <a:lstStyle/>
          <a:p>
            <a:pPr marL="285750" indent="-285750">
              <a:buFont typeface="Arial" panose="020B0604020202020204" pitchFamily="34" charset="0"/>
              <a:buChar char="•"/>
            </a:pPr>
            <a:r>
              <a:rPr lang="en-US" sz="1600" b="1">
                <a:solidFill>
                  <a:schemeClr val="tx1"/>
                </a:solidFill>
                <a:ea typeface="Calibri"/>
                <a:cs typeface="Calibri"/>
              </a:rPr>
              <a:t>What do your school suicide procedures instruct educators to do when a student talks about dying or witnesses self-injury?</a:t>
            </a:r>
            <a:endParaRPr lang="en-US" sz="1600" b="1" u="sng">
              <a:solidFill>
                <a:schemeClr val="tx1"/>
              </a:solidFill>
              <a:ea typeface="Calibri"/>
              <a:cs typeface="Calibri"/>
            </a:endParaRPr>
          </a:p>
          <a:p>
            <a:pPr marL="285750" indent="-285750">
              <a:buFont typeface="Arial" panose="020B0604020202020204" pitchFamily="34" charset="0"/>
              <a:buChar char="•"/>
            </a:pPr>
            <a:endParaRPr lang="en-US" sz="1600" b="1">
              <a:solidFill>
                <a:schemeClr val="tx1"/>
              </a:solidFill>
              <a:ea typeface="Calibri"/>
              <a:cs typeface="Calibri"/>
            </a:endParaRPr>
          </a:p>
          <a:p>
            <a:pPr marL="285750" indent="-285750">
              <a:buFont typeface="Arial" panose="020B0604020202020204" pitchFamily="34" charset="0"/>
              <a:buChar char="•"/>
            </a:pPr>
            <a:r>
              <a:rPr lang="en-US" sz="1600" b="1">
                <a:solidFill>
                  <a:schemeClr val="tx1"/>
                </a:solidFill>
                <a:ea typeface="Calibri"/>
                <a:cs typeface="Calibri"/>
              </a:rPr>
              <a:t>Who in your building conducts suicide risk screens and/or assessments?</a:t>
            </a:r>
          </a:p>
          <a:p>
            <a:pPr marL="285750" indent="-285750">
              <a:buFont typeface="Wingdings"/>
              <a:buChar char="q"/>
            </a:pPr>
            <a:endParaRPr lang="en-US" sz="1800" b="0" u="sng" strike="noStrike" cap="none">
              <a:highlight>
                <a:srgbClr val="FFFF00"/>
              </a:highlight>
              <a:latin typeface="Calibri"/>
              <a:ea typeface="Calibri"/>
              <a:cs typeface="Calibri"/>
            </a:endParaRPr>
          </a:p>
          <a:p>
            <a:pPr marL="457200"/>
            <a:endParaRPr lang="en-US" sz="1100">
              <a:latin typeface="Calibri"/>
              <a:ea typeface="Calibri"/>
              <a:cs typeface="Calibri"/>
            </a:endParaRPr>
          </a:p>
          <a:p>
            <a:pPr algn="ctr">
              <a:buSzPts val="1100"/>
            </a:pPr>
            <a:endParaRPr lang="en-US" sz="1800" i="1">
              <a:solidFill>
                <a:schemeClr val="lt1"/>
              </a:solidFill>
              <a:latin typeface="Calibri"/>
              <a:ea typeface="Calibri"/>
              <a:cs typeface="Calibri"/>
            </a:endParaRPr>
          </a:p>
        </p:txBody>
      </p:sp>
      <p:pic>
        <p:nvPicPr>
          <p:cNvPr id="537" name="Google Shape;537;g2afd7cfc130_0_93">
            <a:extLst>
              <a:ext uri="{FF2B5EF4-FFF2-40B4-BE49-F238E27FC236}">
                <a16:creationId xmlns:a16="http://schemas.microsoft.com/office/drawing/2014/main" id="{55D9FB1F-BB61-ADE9-5B0B-8E5FA21E5275}"/>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85300" y="0"/>
            <a:ext cx="7604849" cy="6840699"/>
          </a:xfrm>
          <a:prstGeom prst="rect">
            <a:avLst/>
          </a:prstGeom>
          <a:noFill/>
          <a:ln>
            <a:noFill/>
          </a:ln>
        </p:spPr>
      </p:pic>
      <p:sp>
        <p:nvSpPr>
          <p:cNvPr id="538" name="Google Shape;538;g2afd7cfc130_0_93">
            <a:extLst>
              <a:ext uri="{FF2B5EF4-FFF2-40B4-BE49-F238E27FC236}">
                <a16:creationId xmlns:a16="http://schemas.microsoft.com/office/drawing/2014/main" id="{720C0B78-DE7F-7094-38C2-D79F0A1D2929}"/>
              </a:ext>
            </a:extLst>
          </p:cNvPr>
          <p:cNvSpPr txBox="1"/>
          <p:nvPr/>
        </p:nvSpPr>
        <p:spPr>
          <a:xfrm>
            <a:off x="19800" y="1450675"/>
            <a:ext cx="4556845" cy="1323600"/>
          </a:xfrm>
          <a:prstGeom prst="rect">
            <a:avLst/>
          </a:prstGeom>
          <a:noFill/>
          <a:ln>
            <a:noFill/>
          </a:ln>
        </p:spPr>
        <p:txBody>
          <a:bodyPr spcFirstLastPara="1" wrap="square" lIns="91425" tIns="45700" rIns="91425" bIns="45700" anchor="t" anchorCtr="0">
            <a:spAutoFit/>
          </a:bodyPr>
          <a:lstStyle/>
          <a:p>
            <a:pPr algn="ctr"/>
            <a:r>
              <a:rPr lang="en-US" sz="4000" b="1">
                <a:solidFill>
                  <a:schemeClr val="dk1"/>
                </a:solidFill>
                <a:cs typeface="Calibri"/>
                <a:sym typeface="Calibri"/>
              </a:rPr>
              <a:t>PARTICIPANT REFLECTION</a:t>
            </a:r>
            <a:endParaRPr lang="en-US">
              <a:solidFill>
                <a:schemeClr val="dk1"/>
              </a:solidFill>
            </a:endParaRPr>
          </a:p>
        </p:txBody>
      </p:sp>
    </p:spTree>
    <p:extLst>
      <p:ext uri="{BB962C8B-B14F-4D97-AF65-F5344CB8AC3E}">
        <p14:creationId xmlns:p14="http://schemas.microsoft.com/office/powerpoint/2010/main" val="39600752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useBgFill="1">
        <p:nvSpPr>
          <p:cNvPr id="843" name="Rectangle 842">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Oval 84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Google Shape;831;p64"/>
          <p:cNvSpPr txBox="1">
            <a:spLocks noGrp="1"/>
          </p:cNvSpPr>
          <p:nvPr>
            <p:ph type="title"/>
          </p:nvPr>
        </p:nvSpPr>
        <p:spPr>
          <a:xfrm>
            <a:off x="1171074" y="1396686"/>
            <a:ext cx="3240506" cy="4064628"/>
          </a:xfrm>
          <a:prstGeom prst="rect">
            <a:avLst/>
          </a:prstGeom>
        </p:spPr>
        <p:txBody>
          <a:bodyPr spcFirstLastPara="1" lIns="91425" tIns="45700" rIns="91425" bIns="45700" anchorCtr="0">
            <a:normAutofit/>
          </a:bodyPr>
          <a:lstStyle/>
          <a:p>
            <a:pPr>
              <a:buSzPts val="4400"/>
            </a:pPr>
            <a:r>
              <a:rPr lang="en-US" sz="3700" b="1">
                <a:solidFill>
                  <a:srgbClr val="FFFFFF"/>
                </a:solidFill>
                <a:latin typeface="Arial"/>
                <a:cs typeface="Arial"/>
              </a:rPr>
              <a:t>BULLYING AND SUICIDE </a:t>
            </a:r>
            <a:br>
              <a:rPr lang="en-US" sz="3700" b="1">
                <a:solidFill>
                  <a:srgbClr val="FFFFFF"/>
                </a:solidFill>
                <a:latin typeface="Arial"/>
                <a:cs typeface="Arial"/>
              </a:rPr>
            </a:br>
            <a:r>
              <a:rPr lang="en-US" sz="3700" b="1">
                <a:solidFill>
                  <a:srgbClr val="FFFFFF"/>
                </a:solidFill>
                <a:latin typeface="Arial"/>
                <a:cs typeface="Arial"/>
              </a:rPr>
              <a:t>AWARENESS</a:t>
            </a:r>
            <a:endParaRPr lang="en-US" sz="3700">
              <a:solidFill>
                <a:srgbClr val="FFFFFF"/>
              </a:solidFill>
            </a:endParaRPr>
          </a:p>
        </p:txBody>
      </p:sp>
      <p:sp>
        <p:nvSpPr>
          <p:cNvPr id="847" name="Arc 846">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49" name="Oval 84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2" name="Google Shape;832;p64"/>
          <p:cNvSpPr txBox="1">
            <a:spLocks noGrp="1"/>
          </p:cNvSpPr>
          <p:nvPr>
            <p:ph type="body" idx="1"/>
          </p:nvPr>
        </p:nvSpPr>
        <p:spPr>
          <a:xfrm>
            <a:off x="5370153" y="1526033"/>
            <a:ext cx="5536397" cy="3344162"/>
          </a:xfrm>
          <a:prstGeom prst="rect">
            <a:avLst/>
          </a:prstGeom>
        </p:spPr>
        <p:txBody>
          <a:bodyPr spcFirstLastPara="1" lIns="91425" tIns="45700" rIns="91425" bIns="45700" anchorCtr="0">
            <a:noAutofit/>
          </a:bodyPr>
          <a:lstStyle/>
          <a:p>
            <a:pPr marL="0" indent="0">
              <a:spcBef>
                <a:spcPts val="200"/>
              </a:spcBef>
              <a:buSzPct val="40000"/>
              <a:buNone/>
            </a:pPr>
            <a:r>
              <a:rPr lang="en-US" sz="2400" b="1" u="sng">
                <a:highlight>
                  <a:srgbClr val="FFFF00"/>
                </a:highlight>
                <a:latin typeface="Arial"/>
                <a:cs typeface="Arial"/>
              </a:rPr>
              <a:t>BIG IDEA:</a:t>
            </a:r>
            <a:r>
              <a:rPr lang="en-US" sz="2400">
                <a:latin typeface="Arial"/>
                <a:cs typeface="Arial"/>
              </a:rPr>
              <a:t> Provide SSSC's with </a:t>
            </a:r>
            <a:r>
              <a:rPr lang="en-US" sz="2400">
                <a:highlight>
                  <a:srgbClr val="FFFF00"/>
                </a:highlight>
                <a:latin typeface="Arial"/>
                <a:cs typeface="Arial"/>
              </a:rPr>
              <a:t>knowledge and understanding</a:t>
            </a:r>
            <a:r>
              <a:rPr lang="en-US" sz="2400">
                <a:latin typeface="Arial"/>
                <a:cs typeface="Arial"/>
              </a:rPr>
              <a:t> of suicide and bullying and the </a:t>
            </a:r>
            <a:r>
              <a:rPr lang="en-US" sz="2400">
                <a:highlight>
                  <a:srgbClr val="FFFF00"/>
                </a:highlight>
                <a:latin typeface="Arial"/>
                <a:cs typeface="Arial"/>
              </a:rPr>
              <a:t>systems of support</a:t>
            </a:r>
            <a:r>
              <a:rPr lang="en-US" sz="2400">
                <a:latin typeface="Arial"/>
                <a:cs typeface="Arial"/>
              </a:rPr>
              <a:t> available in Pennsylvania to enable stakeholders to identify students who: </a:t>
            </a:r>
          </a:p>
          <a:p>
            <a:pPr marL="0" lvl="0" indent="0" rtl="0">
              <a:spcBef>
                <a:spcPts val="200"/>
              </a:spcBef>
              <a:spcAft>
                <a:spcPts val="0"/>
              </a:spcAft>
              <a:buClr>
                <a:schemeClr val="dk1"/>
              </a:buClr>
              <a:buSzPct val="42307"/>
              <a:buNone/>
            </a:pPr>
            <a:endParaRPr lang="en-US" sz="2400">
              <a:latin typeface="Arial"/>
            </a:endParaRPr>
          </a:p>
          <a:p>
            <a:pPr indent="-381000">
              <a:spcBef>
                <a:spcPts val="200"/>
              </a:spcBef>
              <a:buSzPct val="100000"/>
              <a:buChar char="●"/>
            </a:pPr>
            <a:r>
              <a:rPr lang="en-US" sz="2400">
                <a:latin typeface="Arial"/>
                <a:cs typeface="Arial"/>
              </a:rPr>
              <a:t>may be at risk for suicide </a:t>
            </a:r>
          </a:p>
          <a:p>
            <a:pPr indent="-381000">
              <a:spcBef>
                <a:spcPts val="200"/>
              </a:spcBef>
              <a:buSzPct val="100000"/>
              <a:buChar char="●"/>
            </a:pPr>
            <a:r>
              <a:rPr lang="en-US" sz="2400">
                <a:latin typeface="Arial"/>
                <a:cs typeface="Arial"/>
              </a:rPr>
              <a:t>and/or may be displaying signs that they are engaging in, or the recipient of bullying</a:t>
            </a:r>
          </a:p>
          <a:p>
            <a:pPr marL="0" lvl="0" indent="0" rtl="0">
              <a:spcBef>
                <a:spcPts val="1200"/>
              </a:spcBef>
              <a:spcAft>
                <a:spcPts val="0"/>
              </a:spcAft>
              <a:buNone/>
            </a:pPr>
            <a:endParaRPr lang="en-US" sz="2400"/>
          </a:p>
          <a:p>
            <a:pPr marL="0" lvl="0" indent="0" rtl="0">
              <a:spcBef>
                <a:spcPts val="1200"/>
              </a:spcBef>
              <a:spcAft>
                <a:spcPts val="0"/>
              </a:spcAft>
              <a:buNone/>
            </a:pPr>
            <a:endParaRPr lang="en-US" sz="2400"/>
          </a:p>
          <a:p>
            <a:pPr marL="0" lvl="0" indent="0" rtl="0">
              <a:spcBef>
                <a:spcPts val="1200"/>
              </a:spcBef>
              <a:spcAft>
                <a:spcPts val="0"/>
              </a:spcAft>
              <a:buNone/>
            </a:pPr>
            <a:endParaRPr lang="en-US" sz="2400"/>
          </a:p>
          <a:p>
            <a:pPr marL="457200" lvl="1" indent="0" rtl="0">
              <a:spcBef>
                <a:spcPts val="1200"/>
              </a:spcBef>
              <a:spcAft>
                <a:spcPts val="0"/>
              </a:spcAft>
              <a:buClr>
                <a:schemeClr val="dk1"/>
              </a:buClr>
              <a:buSzPct val="82758"/>
              <a:buNone/>
            </a:pPr>
            <a:endParaRPr lang="en-US"/>
          </a:p>
        </p:txBody>
      </p:sp>
      <p:pic>
        <p:nvPicPr>
          <p:cNvPr id="6" name="Google Shape;358;g2ac08e1b665_0_0" descr="Image result for pa commission on crime and delinquency logo">
            <a:extLst>
              <a:ext uri="{FF2B5EF4-FFF2-40B4-BE49-F238E27FC236}">
                <a16:creationId xmlns:a16="http://schemas.microsoft.com/office/drawing/2014/main" id="{C3B11852-1385-2262-5F25-3D157B7A44B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useBgFill="1">
        <p:nvSpPr>
          <p:cNvPr id="857" name="Rectangle 856">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8" name="Google Shape;838;p67"/>
          <p:cNvSpPr txBox="1">
            <a:spLocks noGrp="1"/>
          </p:cNvSpPr>
          <p:nvPr>
            <p:ph type="title"/>
          </p:nvPr>
        </p:nvSpPr>
        <p:spPr>
          <a:xfrm>
            <a:off x="358422" y="104068"/>
            <a:ext cx="7425360" cy="1332619"/>
          </a:xfrm>
          <a:prstGeom prst="rect">
            <a:avLst/>
          </a:prstGeom>
        </p:spPr>
        <p:txBody>
          <a:bodyPr spcFirstLastPara="1" lIns="91425" tIns="45700" rIns="91425" bIns="45700" anchorCtr="0">
            <a:noAutofit/>
          </a:bodyPr>
          <a:lstStyle/>
          <a:p>
            <a:pPr>
              <a:buSzPts val="4400"/>
            </a:pPr>
            <a:r>
              <a:rPr lang="en-US" sz="5400" b="1">
                <a:latin typeface="Arial"/>
              </a:rPr>
              <a:t>WHAT IS BULLYING? </a:t>
            </a:r>
            <a:endParaRPr lang="en-US" sz="5400"/>
          </a:p>
        </p:txBody>
      </p:sp>
      <p:sp>
        <p:nvSpPr>
          <p:cNvPr id="839" name="Google Shape;839;p67"/>
          <p:cNvSpPr txBox="1">
            <a:spLocks noGrp="1"/>
          </p:cNvSpPr>
          <p:nvPr>
            <p:ph type="body" idx="1"/>
          </p:nvPr>
        </p:nvSpPr>
        <p:spPr>
          <a:xfrm>
            <a:off x="838200" y="1190625"/>
            <a:ext cx="5520360" cy="5480226"/>
          </a:xfrm>
          <a:prstGeom prst="rect">
            <a:avLst/>
          </a:prstGeom>
        </p:spPr>
        <p:txBody>
          <a:bodyPr spcFirstLastPara="1" lIns="91425" tIns="45700" rIns="91425" bIns="45700" anchorCtr="0">
            <a:normAutofit/>
          </a:bodyPr>
          <a:lstStyle/>
          <a:p>
            <a:pPr marL="457200" lvl="1" indent="0" rtl="0">
              <a:spcBef>
                <a:spcPts val="0"/>
              </a:spcBef>
              <a:spcAft>
                <a:spcPts val="0"/>
              </a:spcAft>
              <a:buClr>
                <a:schemeClr val="dk1"/>
              </a:buClr>
              <a:buSzPct val="100000"/>
              <a:buNone/>
            </a:pPr>
            <a:endParaRPr lang="en-US" sz="3200"/>
          </a:p>
          <a:p>
            <a:pPr marL="0" lvl="1" indent="0" rtl="0">
              <a:spcBef>
                <a:spcPts val="0"/>
              </a:spcBef>
              <a:spcAft>
                <a:spcPts val="0"/>
              </a:spcAft>
              <a:buClr>
                <a:schemeClr val="dk1"/>
              </a:buClr>
              <a:buSzPct val="42857"/>
              <a:buNone/>
            </a:pPr>
            <a:r>
              <a:rPr lang="en-US" sz="3200">
                <a:highlight>
                  <a:srgbClr val="FFFF00"/>
                </a:highlight>
                <a:latin typeface="Arial"/>
                <a:cs typeface="Arial"/>
              </a:rPr>
              <a:t>Bullying is</a:t>
            </a:r>
            <a:r>
              <a:rPr lang="en-US" sz="3200">
                <a:latin typeface="Arial"/>
                <a:cs typeface="Arial"/>
              </a:rPr>
              <a:t>: An </a:t>
            </a:r>
            <a:r>
              <a:rPr lang="en-US" sz="3200" b="1" i="1" u="sng">
                <a:latin typeface="Arial"/>
                <a:cs typeface="Arial"/>
              </a:rPr>
              <a:t>intentional</a:t>
            </a:r>
            <a:r>
              <a:rPr lang="en-US" sz="3200">
                <a:latin typeface="Arial"/>
                <a:cs typeface="Arial"/>
              </a:rPr>
              <a:t> electronic, written, verbal or physical act, or a series of acts</a:t>
            </a:r>
          </a:p>
          <a:p>
            <a:pPr marL="0" indent="0">
              <a:spcBef>
                <a:spcPts val="0"/>
              </a:spcBef>
              <a:buSzPts val="358"/>
              <a:buNone/>
            </a:pPr>
            <a:endParaRPr lang="en-US" sz="3200">
              <a:latin typeface="Arial"/>
            </a:endParaRPr>
          </a:p>
          <a:p>
            <a:pPr marL="0" indent="0">
              <a:spcBef>
                <a:spcPts val="0"/>
              </a:spcBef>
              <a:buSzPts val="358"/>
              <a:buNone/>
            </a:pPr>
            <a:r>
              <a:rPr lang="en-US" sz="3200">
                <a:latin typeface="Arial"/>
                <a:cs typeface="Arial"/>
              </a:rPr>
              <a:t>Bullying can be:</a:t>
            </a:r>
          </a:p>
          <a:p>
            <a:pPr marL="798830" indent="-685800">
              <a:spcBef>
                <a:spcPts val="200"/>
              </a:spcBef>
              <a:buSzPct val="100000"/>
            </a:pPr>
            <a:r>
              <a:rPr lang="en-US" sz="3200">
                <a:latin typeface="Arial"/>
                <a:cs typeface="Arial"/>
              </a:rPr>
              <a:t>Physical </a:t>
            </a:r>
          </a:p>
          <a:p>
            <a:pPr marL="798830" indent="-685800">
              <a:spcBef>
                <a:spcPts val="200"/>
              </a:spcBef>
              <a:buSzPct val="100000"/>
            </a:pPr>
            <a:r>
              <a:rPr lang="en-US" sz="3200">
                <a:latin typeface="Arial"/>
                <a:cs typeface="Arial"/>
              </a:rPr>
              <a:t>Verbal </a:t>
            </a:r>
          </a:p>
          <a:p>
            <a:pPr marL="798830" indent="-685800">
              <a:spcBef>
                <a:spcPts val="200"/>
              </a:spcBef>
              <a:buSzPct val="100000"/>
            </a:pPr>
            <a:r>
              <a:rPr lang="en-US" sz="3200">
                <a:latin typeface="Arial"/>
                <a:cs typeface="Arial"/>
              </a:rPr>
              <a:t>Relational </a:t>
            </a:r>
          </a:p>
          <a:p>
            <a:pPr marL="798830" indent="-685800">
              <a:spcBef>
                <a:spcPts val="200"/>
              </a:spcBef>
              <a:buSzPct val="100000"/>
            </a:pPr>
            <a:r>
              <a:rPr lang="en-US" sz="3200">
                <a:latin typeface="Arial"/>
                <a:cs typeface="Arial"/>
              </a:rPr>
              <a:t>Cyberbullying</a:t>
            </a:r>
            <a:r>
              <a:rPr lang="en-US">
                <a:latin typeface="Arial"/>
                <a:cs typeface="Arial"/>
              </a:rPr>
              <a:t> </a:t>
            </a:r>
          </a:p>
        </p:txBody>
      </p:sp>
      <p:pic>
        <p:nvPicPr>
          <p:cNvPr id="852" name="Picture 851" descr="Different coloured question marks">
            <a:extLst>
              <a:ext uri="{FF2B5EF4-FFF2-40B4-BE49-F238E27FC236}">
                <a16:creationId xmlns:a16="http://schemas.microsoft.com/office/drawing/2014/main" id="{1FEAB37F-1389-83D7-8CD6-C6579ED74C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859"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1"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Google Shape;358;g2ac08e1b665_0_0" descr="Image result for pa commission on crime and delinquency logo">
            <a:extLst>
              <a:ext uri="{FF2B5EF4-FFF2-40B4-BE49-F238E27FC236}">
                <a16:creationId xmlns:a16="http://schemas.microsoft.com/office/drawing/2014/main" id="{B270B7D7-D28A-B03D-2477-F0B0AD08B4C0}"/>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43">
          <a:extLst>
            <a:ext uri="{FF2B5EF4-FFF2-40B4-BE49-F238E27FC236}">
              <a16:creationId xmlns:a16="http://schemas.microsoft.com/office/drawing/2014/main" id="{558439E8-842A-8CE4-F31C-37544B3DD3FF}"/>
            </a:ext>
          </a:extLst>
        </p:cNvPr>
        <p:cNvGrpSpPr/>
        <p:nvPr/>
      </p:nvGrpSpPr>
      <p:grpSpPr>
        <a:xfrm>
          <a:off x="0" y="0"/>
          <a:ext cx="0" cy="0"/>
          <a:chOff x="0" y="0"/>
          <a:chExt cx="0" cy="0"/>
        </a:xfrm>
      </p:grpSpPr>
      <p:sp useBgFill="1">
        <p:nvSpPr>
          <p:cNvPr id="450" name="Rectangle 449">
            <a:extLst>
              <a:ext uri="{FF2B5EF4-FFF2-40B4-BE49-F238E27FC236}">
                <a16:creationId xmlns:a16="http://schemas.microsoft.com/office/drawing/2014/main" id="{6A5BAF43-D50B-843D-DE86-43571CC94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CD589390-D365-F3EA-3374-E410062C1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867CF06D-9217-37C3-EFB8-82215F457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8E200DEB-29F1-9B6F-A851-B847E85CB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DA7B55D7-FD80-3CB0-08E0-E35DEB5E5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Google Shape;444;g2afd7cfc130_0_42">
            <a:extLst>
              <a:ext uri="{FF2B5EF4-FFF2-40B4-BE49-F238E27FC236}">
                <a16:creationId xmlns:a16="http://schemas.microsoft.com/office/drawing/2014/main" id="{BE7DBDF1-D8FD-66FA-6BBB-747993658995}"/>
              </a:ext>
            </a:extLst>
          </p:cNvPr>
          <p:cNvSpPr txBox="1">
            <a:spLocks noGrp="1"/>
          </p:cNvSpPr>
          <p:nvPr>
            <p:ph type="title"/>
          </p:nvPr>
        </p:nvSpPr>
        <p:spPr>
          <a:xfrm>
            <a:off x="173190" y="54649"/>
            <a:ext cx="12121651" cy="1033669"/>
          </a:xfrm>
          <a:prstGeom prst="rect">
            <a:avLst/>
          </a:prstGeom>
        </p:spPr>
        <p:txBody>
          <a:bodyPr spcFirstLastPara="1" wrap="square" lIns="91425" tIns="45700" rIns="91425" bIns="45700" anchor="ctr" anchorCtr="0">
            <a:noAutofit/>
          </a:bodyPr>
          <a:lstStyle/>
          <a:p>
            <a:pPr algn="ctr"/>
            <a:r>
              <a:rPr lang="en-US" b="1">
                <a:solidFill>
                  <a:schemeClr val="bg1"/>
                </a:solidFill>
                <a:latin typeface="Arial"/>
                <a:cs typeface="Arial"/>
              </a:rPr>
              <a:t>WHAT IS CYBERBULLYING?</a:t>
            </a:r>
            <a:endParaRPr lang="en-US">
              <a:solidFill>
                <a:schemeClr val="bg1"/>
              </a:solidFill>
            </a:endParaRPr>
          </a:p>
        </p:txBody>
      </p:sp>
      <p:sp>
        <p:nvSpPr>
          <p:cNvPr id="7" name="Google Shape;846;p68">
            <a:extLst>
              <a:ext uri="{FF2B5EF4-FFF2-40B4-BE49-F238E27FC236}">
                <a16:creationId xmlns:a16="http://schemas.microsoft.com/office/drawing/2014/main" id="{504ACCA2-2F24-427E-04EA-DE92FFB0D40E}"/>
              </a:ext>
            </a:extLst>
          </p:cNvPr>
          <p:cNvSpPr txBox="1">
            <a:spLocks/>
          </p:cNvSpPr>
          <p:nvPr/>
        </p:nvSpPr>
        <p:spPr>
          <a:xfrm>
            <a:off x="316170" y="2100492"/>
            <a:ext cx="6522520" cy="3745334"/>
          </a:xfrm>
          <a:prstGeom prst="rect">
            <a:avLst/>
          </a:prstGeom>
          <a:noFill/>
          <a:ln>
            <a:noFill/>
          </a:ln>
        </p:spPr>
        <p:txBody>
          <a:bodyPr spcFirstLastPara="1" wrap="square" lIns="91425" tIns="45700" rIns="91425" bIns="45700" anchor="t" anchorCtr="0">
            <a:noAutofit/>
          </a:bodyPr>
          <a:lstStyle/>
          <a:p>
            <a:pPr>
              <a:spcBef>
                <a:spcPts val="300"/>
              </a:spcBef>
              <a:spcAft>
                <a:spcPts val="300"/>
              </a:spcAft>
              <a:buClr>
                <a:schemeClr val="dk1"/>
              </a:buClr>
              <a:buSzPts val="1100"/>
            </a:pPr>
            <a:r>
              <a:rPr lang="en-US" sz="2200" b="0" i="0" u="none" strike="noStrike" cap="none">
                <a:solidFill>
                  <a:srgbClr val="000000"/>
                </a:solidFill>
                <a:highlight>
                  <a:srgbClr val="FFFF00"/>
                </a:highlight>
                <a:latin typeface="Arial"/>
                <a:ea typeface="Arial"/>
                <a:cs typeface="Arial"/>
                <a:sym typeface="Arial"/>
              </a:rPr>
              <a:t>Cyberbullying</a:t>
            </a:r>
            <a:r>
              <a:rPr lang="en-US" sz="2200" b="0" i="0" u="none" strike="noStrike" cap="none">
                <a:solidFill>
                  <a:srgbClr val="000000"/>
                </a:solidFill>
                <a:latin typeface="Arial"/>
                <a:ea typeface="Arial"/>
                <a:cs typeface="Arial"/>
                <a:sym typeface="Arial"/>
              </a:rPr>
              <a:t> is bullying that takes place over digital devices</a:t>
            </a:r>
            <a:r>
              <a:rPr lang="en-US" sz="2200"/>
              <a:t>. It can:</a:t>
            </a:r>
          </a:p>
          <a:p>
            <a:pPr marL="342900" indent="-342900">
              <a:spcBef>
                <a:spcPts val="300"/>
              </a:spcBef>
              <a:spcAft>
                <a:spcPts val="300"/>
              </a:spcAft>
              <a:buSzPts val="1100"/>
              <a:buChar char="•"/>
            </a:pPr>
            <a:r>
              <a:rPr lang="en-US" sz="2200"/>
              <a:t>Occur</a:t>
            </a:r>
            <a:r>
              <a:rPr lang="en-US" sz="2200" b="0" i="0" u="none" strike="noStrike" cap="none">
                <a:solidFill>
                  <a:srgbClr val="000000"/>
                </a:solidFill>
                <a:latin typeface="Arial"/>
                <a:ea typeface="Arial"/>
                <a:cs typeface="Arial"/>
                <a:sym typeface="Arial"/>
              </a:rPr>
              <a:t> through text messages, apps, in social media, or online  gaming </a:t>
            </a:r>
            <a:endParaRPr lang="en-US" sz="2200"/>
          </a:p>
          <a:p>
            <a:pPr marL="342900" indent="-342900">
              <a:spcBef>
                <a:spcPts val="300"/>
              </a:spcBef>
              <a:spcAft>
                <a:spcPts val="300"/>
              </a:spcAft>
              <a:buSzPts val="1100"/>
              <a:buChar char="•"/>
            </a:pPr>
            <a:r>
              <a:rPr lang="en-US" sz="2200"/>
              <a:t>Include</a:t>
            </a:r>
            <a:r>
              <a:rPr lang="en-US" sz="2200" b="0" i="0" u="none" strike="noStrike" cap="none">
                <a:solidFill>
                  <a:srgbClr val="000000"/>
                </a:solidFill>
                <a:latin typeface="Arial"/>
                <a:ea typeface="Arial"/>
                <a:cs typeface="Arial"/>
                <a:sym typeface="Arial"/>
              </a:rPr>
              <a:t> sending, posting, or sharing negative, false, or harmful content about someone </a:t>
            </a:r>
            <a:r>
              <a:rPr lang="en-US" sz="2200"/>
              <a:t>else</a:t>
            </a:r>
          </a:p>
          <a:p>
            <a:pPr marL="342900" indent="-342900">
              <a:spcBef>
                <a:spcPts val="300"/>
              </a:spcBef>
              <a:spcAft>
                <a:spcPts val="300"/>
              </a:spcAft>
              <a:buSzPts val="1100"/>
              <a:buChar char="•"/>
            </a:pPr>
            <a:r>
              <a:rPr lang="en-US" sz="2200"/>
              <a:t>Include</a:t>
            </a:r>
            <a:r>
              <a:rPr lang="en-US" sz="2200" b="0" i="0" u="none" strike="noStrike" cap="none">
                <a:solidFill>
                  <a:srgbClr val="000000"/>
                </a:solidFill>
                <a:latin typeface="Arial"/>
                <a:ea typeface="Arial"/>
                <a:cs typeface="Arial"/>
                <a:sym typeface="Arial"/>
              </a:rPr>
              <a:t> sharing personal or private information about someone else causing embarrassment or humiliation</a:t>
            </a:r>
            <a:endParaRPr lang="en-US" sz="2200" b="0" i="0" u="none" strike="noStrike" cap="none">
              <a:solidFill>
                <a:srgbClr val="000000"/>
              </a:solidFill>
              <a:latin typeface="Arial"/>
              <a:ea typeface="Arial"/>
              <a:cs typeface="Arial"/>
            </a:endParaRPr>
          </a:p>
          <a:p>
            <a:pPr>
              <a:spcBef>
                <a:spcPts val="300"/>
              </a:spcBef>
              <a:spcAft>
                <a:spcPts val="300"/>
              </a:spcAft>
            </a:pPr>
            <a:r>
              <a:rPr lang="en-US" sz="1100" b="0" i="0" u="none" strike="noStrike" cap="none">
                <a:solidFill>
                  <a:srgbClr val="B30000"/>
                </a:solidFill>
                <a:latin typeface="Arial"/>
                <a:ea typeface="Arial"/>
                <a:cs typeface="Arial"/>
                <a:sym typeface="Arial"/>
              </a:rPr>
              <a:t> </a:t>
            </a:r>
            <a:endParaRPr lang="en-US" sz="850" b="0" i="0" u="none" strike="noStrike" cap="none">
              <a:solidFill>
                <a:srgbClr val="B30000"/>
              </a:solidFill>
              <a:latin typeface="Arial"/>
              <a:ea typeface="Arial"/>
              <a:cs typeface="Arial"/>
            </a:endParaRPr>
          </a:p>
          <a:p>
            <a:pPr marL="0" lvl="0" indent="0" algn="ctr" rtl="0">
              <a:spcBef>
                <a:spcPts val="600"/>
              </a:spcBef>
              <a:spcAft>
                <a:spcPts val="600"/>
              </a:spcAft>
              <a:buNone/>
            </a:pPr>
            <a:endParaRPr lang="en-US" sz="2900">
              <a:solidFill>
                <a:srgbClr val="FF0000"/>
              </a:solidFill>
            </a:endParaRPr>
          </a:p>
        </p:txBody>
      </p:sp>
      <p:pic>
        <p:nvPicPr>
          <p:cNvPr id="2" name="Picture 1" descr="A person sitting on the floor with their hands on their head&#10;&#10;Description automatically generated">
            <a:extLst>
              <a:ext uri="{FF2B5EF4-FFF2-40B4-BE49-F238E27FC236}">
                <a16:creationId xmlns:a16="http://schemas.microsoft.com/office/drawing/2014/main" id="{F4110484-C85D-C373-7C89-13521BE7E9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4449" y="1864548"/>
            <a:ext cx="3925748" cy="4114800"/>
          </a:xfrm>
          <a:prstGeom prst="rect">
            <a:avLst/>
          </a:prstGeom>
        </p:spPr>
      </p:pic>
      <p:pic>
        <p:nvPicPr>
          <p:cNvPr id="4" name="Google Shape;358;g2ac08e1b665_0_0" descr="Image result for pa commission on crime and delinquency logo">
            <a:extLst>
              <a:ext uri="{FF2B5EF4-FFF2-40B4-BE49-F238E27FC236}">
                <a16:creationId xmlns:a16="http://schemas.microsoft.com/office/drawing/2014/main" id="{E61728F1-5864-0594-18AA-FD442E3BAEEE}"/>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23980001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51"/>
        <p:cNvGrpSpPr/>
        <p:nvPr/>
      </p:nvGrpSpPr>
      <p:grpSpPr>
        <a:xfrm>
          <a:off x="0" y="0"/>
          <a:ext cx="0" cy="0"/>
          <a:chOff x="0" y="0"/>
          <a:chExt cx="0" cy="0"/>
        </a:xfrm>
      </p:grpSpPr>
      <p:sp useBgFill="1">
        <p:nvSpPr>
          <p:cNvPr id="876" name="Rectangle 875">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Rectangle 87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2" name="Google Shape;852;p69"/>
          <p:cNvSpPr txBox="1">
            <a:spLocks noGrp="1"/>
          </p:cNvSpPr>
          <p:nvPr>
            <p:ph type="title"/>
          </p:nvPr>
        </p:nvSpPr>
        <p:spPr>
          <a:xfrm>
            <a:off x="1188069" y="381935"/>
            <a:ext cx="4008583" cy="5974414"/>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ct val="100000"/>
              <a:buFont typeface="Calibri"/>
              <a:buNone/>
            </a:pPr>
            <a:r>
              <a:rPr lang="en-US" sz="5000" b="1">
                <a:solidFill>
                  <a:srgbClr val="FFFFFF"/>
                </a:solidFill>
                <a:latin typeface="Arial"/>
              </a:rPr>
              <a:t>LGBTQIA+ STUDENTS</a:t>
            </a:r>
            <a:br>
              <a:rPr lang="en-US" sz="5000" b="1">
                <a:solidFill>
                  <a:srgbClr val="FFFFFF"/>
                </a:solidFill>
                <a:latin typeface="Arial"/>
              </a:rPr>
            </a:br>
            <a:endParaRPr lang="en-US" sz="5000" b="1">
              <a:solidFill>
                <a:srgbClr val="FFFFFF"/>
              </a:solidFill>
              <a:latin typeface="Arial"/>
            </a:endParaRPr>
          </a:p>
        </p:txBody>
      </p:sp>
      <p:grpSp>
        <p:nvGrpSpPr>
          <p:cNvPr id="878" name="Group 877">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879"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87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88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881" name="Google Shape;853;p69"/>
          <p:cNvSpPr txBox="1">
            <a:spLocks noGrp="1"/>
          </p:cNvSpPr>
          <p:nvPr>
            <p:ph type="body" idx="1"/>
          </p:nvPr>
        </p:nvSpPr>
        <p:spPr>
          <a:xfrm>
            <a:off x="6297233" y="1003988"/>
            <a:ext cx="4771607" cy="5352361"/>
          </a:xfrm>
          <a:prstGeom prst="rect">
            <a:avLst/>
          </a:prstGeom>
        </p:spPr>
        <p:txBody>
          <a:bodyPr spcFirstLastPara="1" lIns="91425" tIns="45700" rIns="91425" bIns="45700" anchor="ctr" anchorCtr="0">
            <a:normAutofit lnSpcReduction="10000"/>
          </a:bodyPr>
          <a:lstStyle/>
          <a:p>
            <a:pPr marL="425450" lvl="0" rtl="0">
              <a:spcBef>
                <a:spcPts val="0"/>
              </a:spcBef>
              <a:spcAft>
                <a:spcPts val="600"/>
              </a:spcAft>
              <a:buSzPts val="2300"/>
            </a:pPr>
            <a:r>
              <a:rPr lang="en-US" sz="1900">
                <a:solidFill>
                  <a:schemeClr val="tx1">
                    <a:alpha val="80000"/>
                  </a:schemeClr>
                </a:solidFill>
                <a:latin typeface="Arial"/>
              </a:rPr>
              <a:t>Members of the LGBTQIA+ community are </a:t>
            </a:r>
            <a:r>
              <a:rPr lang="en-US" sz="1900">
                <a:solidFill>
                  <a:schemeClr val="tx1">
                    <a:alpha val="80000"/>
                  </a:schemeClr>
                </a:solidFill>
                <a:highlight>
                  <a:srgbClr val="FFFF00"/>
                </a:highlight>
                <a:latin typeface="Arial"/>
              </a:rPr>
              <a:t>more likely</a:t>
            </a:r>
            <a:r>
              <a:rPr lang="en-US" sz="1900">
                <a:solidFill>
                  <a:schemeClr val="tx1">
                    <a:alpha val="80000"/>
                  </a:schemeClr>
                </a:solidFill>
                <a:latin typeface="Arial"/>
              </a:rPr>
              <a:t> to experience bullying both in person and online</a:t>
            </a:r>
          </a:p>
          <a:p>
            <a:pPr marL="800100" lvl="0" rtl="0">
              <a:spcBef>
                <a:spcPts val="0"/>
              </a:spcBef>
              <a:spcAft>
                <a:spcPts val="600"/>
              </a:spcAft>
              <a:buClr>
                <a:schemeClr val="dk1"/>
              </a:buClr>
              <a:buSzPts val="1100"/>
            </a:pPr>
            <a:endParaRPr lang="en-US" sz="1900">
              <a:solidFill>
                <a:schemeClr val="tx1">
                  <a:alpha val="80000"/>
                </a:schemeClr>
              </a:solidFill>
              <a:latin typeface="Arial"/>
            </a:endParaRPr>
          </a:p>
          <a:p>
            <a:pPr marL="425450" lvl="0" rtl="0">
              <a:spcBef>
                <a:spcPts val="0"/>
              </a:spcBef>
              <a:spcAft>
                <a:spcPts val="600"/>
              </a:spcAft>
              <a:buSzPts val="2300"/>
            </a:pPr>
            <a:r>
              <a:rPr lang="en-US" sz="1900">
                <a:solidFill>
                  <a:schemeClr val="tx1">
                    <a:alpha val="80000"/>
                  </a:schemeClr>
                </a:solidFill>
                <a:latin typeface="Arial"/>
              </a:rPr>
              <a:t>40% of students who identify as LGBTQIA+ reported experiencing bullying</a:t>
            </a:r>
          </a:p>
          <a:p>
            <a:pPr marL="425450" lvl="0" rtl="0">
              <a:spcBef>
                <a:spcPts val="0"/>
              </a:spcBef>
              <a:spcAft>
                <a:spcPts val="600"/>
              </a:spcAft>
              <a:buSzPts val="2300"/>
            </a:pPr>
            <a:endParaRPr lang="en-US" sz="1900">
              <a:solidFill>
                <a:schemeClr val="tx1">
                  <a:alpha val="80000"/>
                </a:schemeClr>
              </a:solidFill>
              <a:latin typeface="Arial"/>
            </a:endParaRPr>
          </a:p>
          <a:p>
            <a:pPr marL="425450" lvl="0" rtl="0">
              <a:spcBef>
                <a:spcPts val="0"/>
              </a:spcBef>
              <a:spcAft>
                <a:spcPts val="600"/>
              </a:spcAft>
              <a:buSzPts val="2300"/>
            </a:pPr>
            <a:r>
              <a:rPr lang="en-US" sz="1900">
                <a:solidFill>
                  <a:schemeClr val="tx1">
                    <a:alpha val="80000"/>
                  </a:schemeClr>
                </a:solidFill>
                <a:latin typeface="Arial"/>
                <a:hlinkClick r:id="rId3"/>
              </a:rPr>
              <a:t>The Trevor Project’s 2021 </a:t>
            </a:r>
            <a:r>
              <a:rPr lang="en-US" sz="1900" i="1">
                <a:solidFill>
                  <a:schemeClr val="tx1">
                    <a:alpha val="80000"/>
                  </a:schemeClr>
                </a:solidFill>
                <a:latin typeface="Arial"/>
                <a:hlinkClick r:id="rId3"/>
              </a:rPr>
              <a:t>National Survey on LGBTQ Youth Mental Health</a:t>
            </a:r>
            <a:r>
              <a:rPr lang="en-US" sz="1900">
                <a:solidFill>
                  <a:schemeClr val="tx1">
                    <a:alpha val="80000"/>
                  </a:schemeClr>
                </a:solidFill>
                <a:latin typeface="Arial"/>
              </a:rPr>
              <a:t> found that bullying of LGBTQIA+ youth remains a major area of concern</a:t>
            </a:r>
          </a:p>
          <a:p>
            <a:pPr marL="425450" lvl="0" rtl="0">
              <a:spcBef>
                <a:spcPts val="0"/>
              </a:spcBef>
              <a:spcAft>
                <a:spcPts val="600"/>
              </a:spcAft>
              <a:buSzPts val="2300"/>
            </a:pPr>
            <a:endParaRPr lang="en-US" sz="1900">
              <a:solidFill>
                <a:schemeClr val="tx1">
                  <a:alpha val="80000"/>
                </a:schemeClr>
              </a:solidFill>
              <a:latin typeface="Arial"/>
            </a:endParaRPr>
          </a:p>
          <a:p>
            <a:pPr marL="425450" lvl="0" rtl="0">
              <a:spcBef>
                <a:spcPts val="0"/>
              </a:spcBef>
              <a:spcAft>
                <a:spcPts val="600"/>
              </a:spcAft>
              <a:buSzPts val="2300"/>
            </a:pPr>
            <a:r>
              <a:rPr lang="en-US" sz="1900">
                <a:solidFill>
                  <a:schemeClr val="tx1">
                    <a:alpha val="80000"/>
                  </a:schemeClr>
                </a:solidFill>
                <a:latin typeface="Arial"/>
              </a:rPr>
              <a:t>Bullying has been found to be a </a:t>
            </a:r>
            <a:r>
              <a:rPr lang="en-US" sz="1900">
                <a:solidFill>
                  <a:schemeClr val="tx1">
                    <a:alpha val="80000"/>
                  </a:schemeClr>
                </a:solidFill>
                <a:highlight>
                  <a:srgbClr val="FFFF00"/>
                </a:highlight>
                <a:latin typeface="Arial"/>
              </a:rPr>
              <a:t>risk factor for youth suicide</a:t>
            </a:r>
            <a:r>
              <a:rPr lang="en-US" sz="1900">
                <a:solidFill>
                  <a:schemeClr val="tx1">
                    <a:alpha val="80000"/>
                  </a:schemeClr>
                </a:solidFill>
                <a:latin typeface="Arial"/>
              </a:rPr>
              <a:t> and LGBTQIA+ youth experience bullying at higher rates than their heterosexual or cisgender peers</a:t>
            </a:r>
          </a:p>
          <a:p>
            <a:pPr marL="457200" lvl="0" indent="0" rtl="0">
              <a:spcBef>
                <a:spcPts val="0"/>
              </a:spcBef>
              <a:spcAft>
                <a:spcPts val="600"/>
              </a:spcAft>
              <a:buNone/>
            </a:pPr>
            <a:endParaRPr lang="en-US" sz="1900">
              <a:solidFill>
                <a:schemeClr val="tx1">
                  <a:alpha val="80000"/>
                </a:schemeClr>
              </a:solidFill>
              <a:latin typeface="Arial"/>
            </a:endParaRPr>
          </a:p>
          <a:p>
            <a:pPr marL="82550" lvl="0" indent="0" rtl="0">
              <a:spcBef>
                <a:spcPts val="0"/>
              </a:spcBef>
              <a:spcAft>
                <a:spcPts val="600"/>
              </a:spcAft>
              <a:buClr>
                <a:schemeClr val="dk1"/>
              </a:buClr>
              <a:buSzPts val="2300"/>
              <a:buFont typeface="Arial"/>
              <a:buNone/>
            </a:pPr>
            <a:endParaRPr lang="en-US" sz="1900" b="1" i="1">
              <a:solidFill>
                <a:schemeClr val="tx1">
                  <a:alpha val="80000"/>
                </a:schemeClr>
              </a:solidFill>
              <a:latin typeface="Arial"/>
            </a:endParaRPr>
          </a:p>
        </p:txBody>
      </p:sp>
      <p:cxnSp>
        <p:nvCxnSpPr>
          <p:cNvPr id="875" name="Straight Connector 87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3" name="Google Shape;358;g2ac08e1b665_0_0" descr="Image result for pa commission on crime and delinquency logo">
            <a:extLst>
              <a:ext uri="{FF2B5EF4-FFF2-40B4-BE49-F238E27FC236}">
                <a16:creationId xmlns:a16="http://schemas.microsoft.com/office/drawing/2014/main" id="{37D7DC8E-97AC-2EEC-A89C-4DF25588D47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useBgFill="1">
        <p:nvSpPr>
          <p:cNvPr id="878" name="Rectangle 877">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Google Shape;859;p70"/>
          <p:cNvSpPr txBox="1">
            <a:spLocks noGrp="1"/>
          </p:cNvSpPr>
          <p:nvPr>
            <p:ph type="title"/>
          </p:nvPr>
        </p:nvSpPr>
        <p:spPr>
          <a:xfrm>
            <a:off x="454522" y="232372"/>
            <a:ext cx="11201400" cy="1106424"/>
          </a:xfrm>
          <a:prstGeom prst="rect">
            <a:avLst/>
          </a:prstGeom>
        </p:spPr>
        <p:txBody>
          <a:bodyPr spcFirstLastPara="1" wrap="square" lIns="91425" tIns="45700" rIns="91425" bIns="45700" anchor="ctr" anchorCtr="0">
            <a:noAutofit/>
          </a:bodyPr>
          <a:lstStyle/>
          <a:p>
            <a:pPr algn="ctr">
              <a:buSzPts val="3960"/>
            </a:pPr>
            <a:r>
              <a:rPr lang="en-US" sz="4800" b="1">
                <a:latin typeface="Arial"/>
              </a:rPr>
              <a:t> BULLYING = POWER IMBALANCE</a:t>
            </a:r>
            <a:endParaRPr lang="en-US" sz="4800"/>
          </a:p>
        </p:txBody>
      </p:sp>
      <p:sp>
        <p:nvSpPr>
          <p:cNvPr id="879" name="Rectangle 878">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880" name="Rectangle 879">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0" name="Google Shape;860;p70"/>
          <p:cNvSpPr txBox="1">
            <a:spLocks/>
          </p:cNvSpPr>
          <p:nvPr/>
        </p:nvSpPr>
        <p:spPr>
          <a:xfrm>
            <a:off x="646612" y="1981581"/>
            <a:ext cx="6995086" cy="3474603"/>
          </a:xfrm>
          <a:prstGeom prst="rect">
            <a:avLst/>
          </a:prstGeom>
          <a:noFill/>
          <a:ln>
            <a:noFill/>
          </a:ln>
        </p:spPr>
        <p:txBody>
          <a:bodyPr spcFirstLastPara="1" wrap="square" lIns="91425" tIns="45700" rIns="91425" bIns="45700" anchor="t" anchorCtr="0">
            <a:noAutofit/>
          </a:bodyPr>
          <a:lstStyle/>
          <a:p>
            <a:pPr marL="342900" indent="-342900">
              <a:lnSpc>
                <a:spcPct val="114999"/>
              </a:lnSpc>
              <a:spcBef>
                <a:spcPts val="684"/>
              </a:spcBef>
              <a:buSzPts val="1100"/>
              <a:buChar char="•"/>
            </a:pPr>
            <a:r>
              <a:rPr lang="en-US" sz="2400" b="0" u="none" strike="noStrike" cap="none">
                <a:solidFill>
                  <a:srgbClr val="000000"/>
                </a:solidFill>
                <a:latin typeface="Arial"/>
                <a:ea typeface="Arial"/>
                <a:cs typeface="Arial"/>
                <a:sym typeface="Arial"/>
              </a:rPr>
              <a:t>The power imbalance may be </a:t>
            </a:r>
            <a:r>
              <a:rPr lang="en-US" sz="2400" b="1" u="none" strike="noStrike" cap="none">
                <a:solidFill>
                  <a:srgbClr val="000000"/>
                </a:solidFill>
                <a:latin typeface="Arial"/>
                <a:ea typeface="Arial"/>
                <a:cs typeface="Arial"/>
                <a:sym typeface="Arial"/>
              </a:rPr>
              <a:t>physical, social, or developmental</a:t>
            </a:r>
            <a:r>
              <a:rPr lang="en-US" sz="2400" b="1"/>
              <a:t>.</a:t>
            </a:r>
            <a:endParaRPr lang="en-US" sz="2400" b="0" u="none" strike="noStrike" cap="none">
              <a:solidFill>
                <a:srgbClr val="000000"/>
              </a:solidFill>
              <a:latin typeface="Arial"/>
              <a:ea typeface="Arial"/>
              <a:cs typeface="Arial"/>
            </a:endParaRPr>
          </a:p>
          <a:p>
            <a:pPr marL="342900" indent="-342900">
              <a:spcBef>
                <a:spcPts val="684"/>
              </a:spcBef>
              <a:buClr>
                <a:schemeClr val="dk1"/>
              </a:buClr>
              <a:buSzPts val="1100"/>
              <a:buChar char="•"/>
            </a:pPr>
            <a:r>
              <a:rPr lang="en-US" sz="2400" b="0" u="none" strike="noStrike" cap="none">
                <a:solidFill>
                  <a:srgbClr val="000000"/>
                </a:solidFill>
                <a:latin typeface="Arial"/>
                <a:ea typeface="Arial"/>
                <a:cs typeface="Arial"/>
                <a:sym typeface="Arial"/>
              </a:rPr>
              <a:t>Bullying tends to </a:t>
            </a:r>
            <a:r>
              <a:rPr lang="en-US" sz="2400" b="1" u="none" strike="noStrike" cap="none">
                <a:solidFill>
                  <a:srgbClr val="000000"/>
                </a:solidFill>
                <a:highlight>
                  <a:srgbClr val="FFFF00"/>
                </a:highlight>
                <a:latin typeface="Arial"/>
                <a:ea typeface="Arial"/>
                <a:cs typeface="Arial"/>
                <a:sym typeface="Arial"/>
              </a:rPr>
              <a:t>persist over time</a:t>
            </a:r>
            <a:r>
              <a:rPr lang="en-US" sz="2400" b="0" u="none" strike="noStrike" cap="none">
                <a:solidFill>
                  <a:srgbClr val="000000"/>
                </a:solidFill>
                <a:latin typeface="Arial"/>
                <a:ea typeface="Arial"/>
                <a:cs typeface="Arial"/>
                <a:sym typeface="Arial"/>
              </a:rPr>
              <a:t>, </a:t>
            </a:r>
            <a:r>
              <a:rPr lang="en-US" sz="2400"/>
              <a:t>but a</a:t>
            </a:r>
            <a:r>
              <a:rPr lang="en-US" sz="2400" b="0" u="none" strike="noStrike" cap="none">
                <a:solidFill>
                  <a:srgbClr val="000000"/>
                </a:solidFill>
                <a:latin typeface="Arial"/>
                <a:ea typeface="Arial"/>
                <a:cs typeface="Arial"/>
                <a:sym typeface="Arial"/>
              </a:rPr>
              <a:t> single event of violence, discrimination or harassment can qualify as bullying </a:t>
            </a:r>
            <a:r>
              <a:rPr lang="en-US" sz="2400"/>
              <a:t>behavior.</a:t>
            </a:r>
          </a:p>
          <a:p>
            <a:pPr marL="342900" indent="-342900">
              <a:spcBef>
                <a:spcPts val="684"/>
              </a:spcBef>
              <a:buClr>
                <a:schemeClr val="dk1"/>
              </a:buClr>
              <a:buSzPts val="1100"/>
              <a:buChar char="•"/>
            </a:pPr>
            <a:r>
              <a:rPr lang="en-US" sz="2400">
                <a:solidFill>
                  <a:schemeClr val="tx1"/>
                </a:solidFill>
              </a:rPr>
              <a:t>The</a:t>
            </a:r>
            <a:r>
              <a:rPr lang="en-US" sz="2400" u="none" strike="noStrike" cap="none">
                <a:solidFill>
                  <a:schemeClr val="tx1"/>
                </a:solidFill>
                <a:latin typeface="Arial"/>
                <a:ea typeface="Arial"/>
                <a:cs typeface="Arial"/>
                <a:sym typeface="Arial"/>
              </a:rPr>
              <a:t> purpose of bullying behavior is to </a:t>
            </a:r>
            <a:r>
              <a:rPr lang="en-US" sz="2400" b="1" u="none" strike="noStrike" cap="none">
                <a:solidFill>
                  <a:schemeClr val="tx1"/>
                </a:solidFill>
                <a:highlight>
                  <a:srgbClr val="FFFF00"/>
                </a:highlight>
                <a:latin typeface="Arial"/>
                <a:ea typeface="Arial"/>
                <a:cs typeface="Arial"/>
                <a:sym typeface="Arial"/>
              </a:rPr>
              <a:t>hurt the target </a:t>
            </a:r>
            <a:r>
              <a:rPr lang="en-US" sz="2400" u="none" strike="noStrike" cap="none">
                <a:solidFill>
                  <a:schemeClr val="tx1"/>
                </a:solidFill>
                <a:latin typeface="Arial"/>
                <a:ea typeface="Arial"/>
                <a:cs typeface="Arial"/>
                <a:sym typeface="Arial"/>
              </a:rPr>
              <a:t>of the bullying, physically or psychologically</a:t>
            </a:r>
            <a:r>
              <a:rPr lang="en-US" sz="2400">
                <a:solidFill>
                  <a:schemeClr val="tx1"/>
                </a:solidFill>
              </a:rPr>
              <a:t>.</a:t>
            </a:r>
            <a:endParaRPr lang="en-US" sz="2400" u="none" strike="noStrike" cap="none">
              <a:solidFill>
                <a:schemeClr val="tx1"/>
              </a:solidFill>
              <a:latin typeface="Arial"/>
              <a:ea typeface="Arial"/>
              <a:cs typeface="Arial"/>
            </a:endParaRPr>
          </a:p>
          <a:p>
            <a:pPr>
              <a:lnSpc>
                <a:spcPct val="115000"/>
              </a:lnSpc>
              <a:spcBef>
                <a:spcPts val="684"/>
              </a:spcBef>
              <a:buClr>
                <a:schemeClr val="dk1"/>
              </a:buClr>
              <a:buSzPts val="1100"/>
            </a:pPr>
            <a:endParaRPr lang="en-US" sz="1026" b="1" i="0" u="none" strike="noStrike" cap="none">
              <a:solidFill>
                <a:schemeClr val="tx1"/>
              </a:solidFill>
              <a:latin typeface="Arial"/>
              <a:ea typeface="Arial"/>
              <a:cs typeface="Arial"/>
              <a:sym typeface="Arial"/>
            </a:endParaRPr>
          </a:p>
          <a:p>
            <a:pPr>
              <a:lnSpc>
                <a:spcPct val="115000"/>
              </a:lnSpc>
              <a:spcBef>
                <a:spcPts val="684"/>
              </a:spcBef>
              <a:buClr>
                <a:schemeClr val="dk1"/>
              </a:buClr>
              <a:buSzPts val="1100"/>
            </a:pPr>
            <a:endParaRPr lang="en-US" sz="1000" b="1"/>
          </a:p>
        </p:txBody>
      </p:sp>
      <p:pic>
        <p:nvPicPr>
          <p:cNvPr id="4" name="Picture 3" descr="A person holding a phone&#10;&#10;Description automatically generated">
            <a:extLst>
              <a:ext uri="{FF2B5EF4-FFF2-40B4-BE49-F238E27FC236}">
                <a16:creationId xmlns:a16="http://schemas.microsoft.com/office/drawing/2014/main" id="{13DA0CE9-5DA2-DD02-F34C-1F4EF813EC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3753" y="1575287"/>
            <a:ext cx="3737048" cy="4114800"/>
          </a:xfrm>
          <a:prstGeom prst="rect">
            <a:avLst/>
          </a:prstGeom>
        </p:spPr>
      </p:pic>
      <p:pic>
        <p:nvPicPr>
          <p:cNvPr id="2" name="Google Shape;358;g2ac08e1b665_0_0" descr="Image result for pa commission on crime and delinquency logo">
            <a:extLst>
              <a:ext uri="{FF2B5EF4-FFF2-40B4-BE49-F238E27FC236}">
                <a16:creationId xmlns:a16="http://schemas.microsoft.com/office/drawing/2014/main" id="{DD7525A9-CC0D-FAEC-E22B-EE59575E5764}"/>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g2afd7cfc130_0_15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4526" y="191793"/>
            <a:ext cx="4822544" cy="3240750"/>
          </a:xfrm>
          <a:prstGeom prst="rect">
            <a:avLst/>
          </a:prstGeom>
          <a:noFill/>
          <a:ln>
            <a:noFill/>
          </a:ln>
        </p:spPr>
      </p:pic>
      <p:sp>
        <p:nvSpPr>
          <p:cNvPr id="152" name="Google Shape;152;g2afd7cfc130_0_157"/>
          <p:cNvSpPr/>
          <p:nvPr/>
        </p:nvSpPr>
        <p:spPr>
          <a:xfrm>
            <a:off x="1838" y="1"/>
            <a:ext cx="12188400" cy="6840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sp>
        <p:nvSpPr>
          <p:cNvPr id="153" name="Google Shape;153;g2afd7cfc130_0_157"/>
          <p:cNvSpPr/>
          <p:nvPr/>
        </p:nvSpPr>
        <p:spPr>
          <a:xfrm>
            <a:off x="19800" y="3056950"/>
            <a:ext cx="12080400" cy="1158600"/>
          </a:xfrm>
          <a:prstGeom prst="rect">
            <a:avLst/>
          </a:prstGeom>
          <a:solidFill>
            <a:srgbClr val="222A35">
              <a:alpha val="4627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749"/>
              <a:buFont typeface="Calibri"/>
              <a:buNone/>
            </a:pPr>
            <a:endParaRPr sz="3749" b="0" i="0" u="none" strike="noStrike" cap="none">
              <a:solidFill>
                <a:schemeClr val="lt1"/>
              </a:solidFill>
              <a:latin typeface="Calibri"/>
              <a:ea typeface="Calibri"/>
              <a:cs typeface="Calibri"/>
              <a:sym typeface="Calibri"/>
            </a:endParaRPr>
          </a:p>
        </p:txBody>
      </p:sp>
      <p:cxnSp>
        <p:nvCxnSpPr>
          <p:cNvPr id="154" name="Google Shape;154;g2afd7cfc130_0_157"/>
          <p:cNvCxnSpPr/>
          <p:nvPr/>
        </p:nvCxnSpPr>
        <p:spPr>
          <a:xfrm>
            <a:off x="1840" y="4246028"/>
            <a:ext cx="12256800" cy="0"/>
          </a:xfrm>
          <a:prstGeom prst="straightConnector1">
            <a:avLst/>
          </a:prstGeom>
          <a:noFill/>
          <a:ln w="12700" cap="flat" cmpd="sng">
            <a:solidFill>
              <a:schemeClr val="lt1"/>
            </a:solidFill>
            <a:prstDash val="solid"/>
            <a:miter lim="800000"/>
            <a:headEnd type="none" w="sm" len="sm"/>
            <a:tailEnd type="none" w="sm" len="sm"/>
          </a:ln>
        </p:spPr>
      </p:cxnSp>
      <p:sp>
        <p:nvSpPr>
          <p:cNvPr id="155" name="Google Shape;155;g2afd7cfc130_0_157"/>
          <p:cNvSpPr txBox="1"/>
          <p:nvPr/>
        </p:nvSpPr>
        <p:spPr>
          <a:xfrm>
            <a:off x="21166" y="3097600"/>
            <a:ext cx="4851134" cy="1200288"/>
          </a:xfrm>
          <a:prstGeom prst="rect">
            <a:avLst/>
          </a:prstGeom>
          <a:noFill/>
          <a:ln>
            <a:noFill/>
          </a:ln>
        </p:spPr>
        <p:txBody>
          <a:bodyPr spcFirstLastPara="1" wrap="square" lIns="91425" tIns="45700" rIns="91425" bIns="45700" anchor="t" anchorCtr="0">
            <a:spAutoFit/>
          </a:bodyPr>
          <a:lstStyle/>
          <a:p>
            <a:pPr algn="ctr">
              <a:buClr>
                <a:schemeClr val="lt1"/>
              </a:buClr>
              <a:buSzPts val="3200"/>
            </a:pPr>
            <a:r>
              <a:rPr lang="en-US" sz="2400" b="1">
                <a:solidFill>
                  <a:schemeClr val="lt1"/>
                </a:solidFill>
                <a:ea typeface="Corbel"/>
                <a:cs typeface="Corbel"/>
                <a:sym typeface="Corbel"/>
              </a:rPr>
              <a:t>INTRODUCTION TO </a:t>
            </a:r>
            <a:endParaRPr lang="en-US" sz="2400" b="1">
              <a:solidFill>
                <a:schemeClr val="lt1"/>
              </a:solidFill>
              <a:ea typeface="Calibri"/>
              <a:cs typeface="Calibri"/>
            </a:endParaRPr>
          </a:p>
          <a:p>
            <a:pPr algn="ctr">
              <a:buSzPts val="3200"/>
            </a:pPr>
            <a:r>
              <a:rPr lang="en-US" sz="2400" b="1">
                <a:solidFill>
                  <a:schemeClr val="lt1"/>
                </a:solidFill>
                <a:ea typeface="Corbel"/>
                <a:cs typeface="Corbel"/>
                <a:sym typeface="Corbel"/>
              </a:rPr>
              <a:t>CASE BASED LEARNING: ALEX</a:t>
            </a:r>
            <a:endParaRPr lang="en-US" sz="2400" b="1" i="0" u="none" strike="noStrike" cap="none">
              <a:solidFill>
                <a:schemeClr val="lt1"/>
              </a:solidFill>
              <a:ea typeface="Calibri"/>
              <a:cs typeface="Calibri"/>
            </a:endParaRPr>
          </a:p>
        </p:txBody>
      </p:sp>
      <p:pic>
        <p:nvPicPr>
          <p:cNvPr id="156" name="Google Shape;156;g2afd7cfc130_0_15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235206" y="0"/>
            <a:ext cx="3944018" cy="3547602"/>
          </a:xfrm>
          <a:prstGeom prst="rect">
            <a:avLst/>
          </a:prstGeom>
          <a:noFill/>
          <a:ln>
            <a:noFill/>
          </a:ln>
        </p:spPr>
      </p:pic>
      <p:pic>
        <p:nvPicPr>
          <p:cNvPr id="157" name="Google Shape;157;g2afd7cfc130_0_15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493575" y="3547600"/>
            <a:ext cx="3686400" cy="3318380"/>
          </a:xfrm>
          <a:prstGeom prst="rect">
            <a:avLst/>
          </a:prstGeom>
          <a:noFill/>
          <a:ln>
            <a:noFill/>
          </a:ln>
        </p:spPr>
      </p:pic>
      <p:pic>
        <p:nvPicPr>
          <p:cNvPr id="158" name="Google Shape;158;g2afd7cfc130_0_15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955341" y="-6"/>
            <a:ext cx="3538234" cy="3547602"/>
          </a:xfrm>
          <a:prstGeom prst="rect">
            <a:avLst/>
          </a:prstGeom>
          <a:noFill/>
          <a:ln>
            <a:noFill/>
          </a:ln>
          <a:effectLst>
            <a:outerShdw blurRad="57150" dist="19050" dir="10920000" algn="bl" rotWithShape="0">
              <a:srgbClr val="000000">
                <a:alpha val="51000"/>
              </a:srgbClr>
            </a:outerShdw>
          </a:effectLst>
        </p:spPr>
      </p:pic>
      <p:pic>
        <p:nvPicPr>
          <p:cNvPr id="159" name="Google Shape;159;g2afd7cfc130_0_157"/>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957001" y="3547591"/>
            <a:ext cx="3566456" cy="330892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80" name="Flowchart: Document 87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763A8B9-2301-AE1B-23A1-8687666BE678}"/>
              </a:ext>
            </a:extLst>
          </p:cNvPr>
          <p:cNvSpPr txBox="1"/>
          <p:nvPr/>
        </p:nvSpPr>
        <p:spPr>
          <a:xfrm>
            <a:off x="4494297" y="582777"/>
            <a:ext cx="7209756" cy="5287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p>
            <a:pPr>
              <a:lnSpc>
                <a:spcPct val="90000"/>
              </a:lnSpc>
              <a:spcAft>
                <a:spcPts val="600"/>
              </a:spcAft>
            </a:pPr>
            <a:r>
              <a:rPr lang="en-US" sz="2400"/>
              <a:t>Children with </a:t>
            </a:r>
            <a:r>
              <a:rPr lang="en-US" sz="2400">
                <a:highlight>
                  <a:srgbClr val="FFFF00"/>
                </a:highlight>
              </a:rPr>
              <a:t>diagnosed mental health condition: </a:t>
            </a:r>
            <a:endParaRPr lang="en-US" sz="2400"/>
          </a:p>
          <a:p>
            <a:pPr marL="285750" indent="-285750">
              <a:lnSpc>
                <a:spcPct val="90000"/>
              </a:lnSpc>
              <a:spcAft>
                <a:spcPts val="600"/>
              </a:spcAft>
              <a:buChar char="•"/>
            </a:pPr>
            <a:r>
              <a:rPr lang="en-US" sz="2400"/>
              <a:t>more likely to be bullied</a:t>
            </a:r>
            <a:endParaRPr lang="en-US"/>
          </a:p>
          <a:p>
            <a:pPr marL="285750" indent="-285750">
              <a:lnSpc>
                <a:spcPct val="90000"/>
              </a:lnSpc>
              <a:spcAft>
                <a:spcPts val="600"/>
              </a:spcAft>
              <a:buChar char="•"/>
            </a:pPr>
            <a:r>
              <a:rPr lang="en-US" sz="2400"/>
              <a:t>experience negative effects of bullying behavior</a:t>
            </a:r>
            <a:endParaRPr lang="en-US"/>
          </a:p>
          <a:p>
            <a:pPr>
              <a:lnSpc>
                <a:spcPct val="90000"/>
              </a:lnSpc>
              <a:spcAft>
                <a:spcPts val="600"/>
              </a:spcAft>
            </a:pPr>
            <a:endParaRPr lang="en-US" sz="2400"/>
          </a:p>
          <a:p>
            <a:pPr>
              <a:lnSpc>
                <a:spcPct val="90000"/>
              </a:lnSpc>
              <a:spcAft>
                <a:spcPts val="600"/>
              </a:spcAft>
            </a:pPr>
            <a:r>
              <a:rPr lang="en-US" sz="2400">
                <a:highlight>
                  <a:srgbClr val="FFFFFF"/>
                </a:highlight>
              </a:rPr>
              <a:t>C</a:t>
            </a:r>
            <a:r>
              <a:rPr lang="en-US" sz="2400"/>
              <a:t>hildren who </a:t>
            </a:r>
            <a:r>
              <a:rPr lang="en-US" sz="2400">
                <a:highlight>
                  <a:srgbClr val="FFFF00"/>
                </a:highlight>
              </a:rPr>
              <a:t>bully others,</a:t>
            </a:r>
            <a:r>
              <a:rPr lang="en-US" sz="2400"/>
              <a:t> and </a:t>
            </a:r>
            <a:r>
              <a:rPr lang="en-US" sz="2400">
                <a:highlight>
                  <a:srgbClr val="FFFF00"/>
                </a:highlight>
              </a:rPr>
              <a:t>who have also been bullied themselves</a:t>
            </a:r>
            <a:r>
              <a:rPr lang="en-US" sz="2400"/>
              <a:t>, are at the greatest risk </a:t>
            </a:r>
          </a:p>
          <a:p>
            <a:pPr marL="285750" indent="-285750">
              <a:lnSpc>
                <a:spcPct val="90000"/>
              </a:lnSpc>
              <a:spcAft>
                <a:spcPts val="600"/>
              </a:spcAft>
              <a:buChar char="•"/>
            </a:pPr>
            <a:r>
              <a:rPr lang="en-US" sz="2400"/>
              <a:t>negative mental and physical health consequences </a:t>
            </a:r>
            <a:endParaRPr lang="en-US"/>
          </a:p>
          <a:p>
            <a:pPr marL="285750" indent="-285750">
              <a:lnSpc>
                <a:spcPct val="90000"/>
              </a:lnSpc>
              <a:spcAft>
                <a:spcPts val="600"/>
              </a:spcAft>
              <a:buChar char="•"/>
            </a:pPr>
            <a:r>
              <a:rPr lang="en-US" sz="2400"/>
              <a:t>increased risk for aggression, serious mental health concerns, and suicide ideation and attempts.</a:t>
            </a:r>
            <a:endParaRPr lang="en-US"/>
          </a:p>
          <a:p>
            <a:pPr>
              <a:lnSpc>
                <a:spcPct val="90000"/>
              </a:lnSpc>
              <a:spcAft>
                <a:spcPts val="600"/>
              </a:spcAft>
            </a:pPr>
            <a:endParaRPr lang="en-US" sz="2400"/>
          </a:p>
          <a:p>
            <a:pPr>
              <a:lnSpc>
                <a:spcPct val="90000"/>
              </a:lnSpc>
              <a:spcAft>
                <a:spcPts val="600"/>
              </a:spcAft>
            </a:pPr>
            <a:r>
              <a:rPr lang="en-US" sz="2400"/>
              <a:t>Children who </a:t>
            </a:r>
            <a:r>
              <a:rPr lang="en-US" sz="2400">
                <a:highlight>
                  <a:srgbClr val="FFFF00"/>
                </a:highlight>
              </a:rPr>
              <a:t>bully others, are bullied, or both bully and are bullied</a:t>
            </a:r>
            <a:r>
              <a:rPr lang="en-US" sz="2400"/>
              <a:t>:</a:t>
            </a:r>
          </a:p>
          <a:p>
            <a:pPr marL="342900" indent="-342900">
              <a:lnSpc>
                <a:spcPct val="90000"/>
              </a:lnSpc>
              <a:spcAft>
                <a:spcPts val="600"/>
              </a:spcAft>
              <a:buChar char="•"/>
            </a:pPr>
            <a:r>
              <a:rPr lang="en-US" sz="2400"/>
              <a:t>more likely to think about or attempt</a:t>
            </a:r>
            <a:r>
              <a:rPr lang="en-US" sz="2400">
                <a:highlight>
                  <a:srgbClr val="FFFF00"/>
                </a:highlight>
              </a:rPr>
              <a:t> </a:t>
            </a:r>
            <a:r>
              <a:rPr lang="en-US" sz="2400"/>
              <a:t>suicide than those who are not involved in bullying</a:t>
            </a:r>
            <a:endParaRPr lang="en-US"/>
          </a:p>
          <a:p>
            <a:pPr>
              <a:lnSpc>
                <a:spcPct val="90000"/>
              </a:lnSpc>
              <a:spcAft>
                <a:spcPts val="600"/>
              </a:spcAft>
            </a:pPr>
            <a:endParaRPr lang="en-US" sz="1500" b="1" i="1"/>
          </a:p>
        </p:txBody>
      </p:sp>
      <p:sp>
        <p:nvSpPr>
          <p:cNvPr id="867" name="Google Shape;867;p71"/>
          <p:cNvSpPr txBox="1">
            <a:spLocks noGrp="1"/>
          </p:cNvSpPr>
          <p:nvPr>
            <p:ph type="title"/>
          </p:nvPr>
        </p:nvSpPr>
        <p:spPr>
          <a:xfrm>
            <a:off x="844658" y="319687"/>
            <a:ext cx="2840182" cy="2371148"/>
          </a:xfrm>
          <a:prstGeom prst="rect">
            <a:avLst/>
          </a:prstGeom>
        </p:spPr>
        <p:txBody>
          <a:bodyPr spcFirstLastPara="1" vert="horz" lIns="91440" tIns="45720" rIns="91440" bIns="45720" rtlCol="0" anchor="ctr" anchorCtr="0">
            <a:normAutofit/>
          </a:bodyPr>
          <a:lstStyle/>
          <a:p>
            <a:pPr algn="ctr">
              <a:spcBef>
                <a:spcPct val="0"/>
              </a:spcBef>
              <a:buSzPts val="3960"/>
            </a:pPr>
            <a:r>
              <a:rPr lang="en-US" sz="3200" b="1" kern="1200">
                <a:solidFill>
                  <a:srgbClr val="FFFFFF"/>
                </a:solidFill>
                <a:latin typeface="+mj-lt"/>
                <a:ea typeface="+mj-ea"/>
                <a:cs typeface="+mj-cs"/>
              </a:rPr>
              <a:t>IMPACT OF BULLYING ON STUDENT MENTAL HEALTH</a:t>
            </a:r>
            <a:r>
              <a:rPr lang="en-US" sz="3200" kern="1200">
                <a:solidFill>
                  <a:srgbClr val="FFFFFF"/>
                </a:solidFill>
                <a:latin typeface="+mj-lt"/>
                <a:ea typeface="+mj-ea"/>
                <a:cs typeface="+mj-cs"/>
              </a:rPr>
              <a:t> </a:t>
            </a:r>
            <a:endParaRPr lang="en-US" sz="3200" b="1" kern="1200">
              <a:solidFill>
                <a:srgbClr val="FFFFFF"/>
              </a:solidFill>
              <a:latin typeface="+mj-lt"/>
              <a:ea typeface="+mj-ea"/>
              <a:cs typeface="Arial"/>
            </a:endParaRPr>
          </a:p>
        </p:txBody>
      </p:sp>
      <p:pic>
        <p:nvPicPr>
          <p:cNvPr id="3" name="Picture 2" descr="A tangle of yarn in a person&amp;#39;s head&#10;&#10;Description automatically generated">
            <a:extLst>
              <a:ext uri="{FF2B5EF4-FFF2-40B4-BE49-F238E27FC236}">
                <a16:creationId xmlns:a16="http://schemas.microsoft.com/office/drawing/2014/main" id="{D7CF85D1-DA15-2F87-7BE9-3C2433A7B4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544" y="3606735"/>
            <a:ext cx="3475790" cy="2240383"/>
          </a:xfrm>
          <a:prstGeom prst="rect">
            <a:avLst/>
          </a:prstGeom>
        </p:spPr>
      </p:pic>
      <p:pic>
        <p:nvPicPr>
          <p:cNvPr id="2" name="Google Shape;358;g2ac08e1b665_0_0" descr="Image result for pa commission on crime and delinquency logo">
            <a:extLst>
              <a:ext uri="{FF2B5EF4-FFF2-40B4-BE49-F238E27FC236}">
                <a16:creationId xmlns:a16="http://schemas.microsoft.com/office/drawing/2014/main" id="{F0251F2E-6E74-D079-AEF7-2353612B709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66">
          <a:extLst>
            <a:ext uri="{FF2B5EF4-FFF2-40B4-BE49-F238E27FC236}">
              <a16:creationId xmlns:a16="http://schemas.microsoft.com/office/drawing/2014/main" id="{EB59CBB7-238D-FCA9-2632-B8C98E6803ED}"/>
            </a:ext>
          </a:extLst>
        </p:cNvPr>
        <p:cNvGrpSpPr/>
        <p:nvPr/>
      </p:nvGrpSpPr>
      <p:grpSpPr>
        <a:xfrm>
          <a:off x="0" y="0"/>
          <a:ext cx="0" cy="0"/>
          <a:chOff x="0" y="0"/>
          <a:chExt cx="0" cy="0"/>
        </a:xfrm>
      </p:grpSpPr>
      <p:sp useBgFill="1">
        <p:nvSpPr>
          <p:cNvPr id="940" name="Rectangle 939">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Freeform: Shape 940">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867" name="Google Shape;867;p71">
            <a:extLst>
              <a:ext uri="{FF2B5EF4-FFF2-40B4-BE49-F238E27FC236}">
                <a16:creationId xmlns:a16="http://schemas.microsoft.com/office/drawing/2014/main" id="{DC8106B5-7867-374E-7607-191E7AEEE135}"/>
              </a:ext>
            </a:extLst>
          </p:cNvPr>
          <p:cNvSpPr txBox="1">
            <a:spLocks noGrp="1"/>
          </p:cNvSpPr>
          <p:nvPr>
            <p:ph type="title"/>
          </p:nvPr>
        </p:nvSpPr>
        <p:spPr>
          <a:xfrm>
            <a:off x="901280" y="425740"/>
            <a:ext cx="7282407" cy="739881"/>
          </a:xfrm>
          <a:prstGeom prst="rect">
            <a:avLst/>
          </a:prstGeom>
        </p:spPr>
        <p:txBody>
          <a:bodyPr spcFirstLastPara="1" vert="horz" wrap="square" lIns="91440" tIns="45720" rIns="91440" bIns="45720" rtlCol="0" anchor="b" anchorCtr="0">
            <a:noAutofit/>
          </a:bodyPr>
          <a:lstStyle/>
          <a:p>
            <a:pPr algn="ctr">
              <a:spcBef>
                <a:spcPct val="0"/>
              </a:spcBef>
              <a:buSzPts val="3960"/>
            </a:pPr>
            <a:r>
              <a:rPr lang="en-US" sz="3800" b="1" kern="1200">
                <a:solidFill>
                  <a:schemeClr val="tx1"/>
                </a:solidFill>
                <a:latin typeface="+mj-lt"/>
                <a:ea typeface="+mj-ea"/>
                <a:cs typeface="+mj-cs"/>
              </a:rPr>
              <a:t>IMPACT OF BULLYING ON STUDENT MENTAL HEALTH </a:t>
            </a:r>
            <a:endParaRPr lang="en-US" sz="3800" b="1" kern="1200">
              <a:solidFill>
                <a:schemeClr val="tx1"/>
              </a:solidFill>
              <a:latin typeface="+mj-lt"/>
              <a:ea typeface="+mj-ea"/>
              <a:cs typeface="Arial"/>
            </a:endParaRPr>
          </a:p>
        </p:txBody>
      </p:sp>
      <p:pic>
        <p:nvPicPr>
          <p:cNvPr id="4" name="Picture 3" descr="A black screen with white text&#10;&#10;Description automatically generated">
            <a:extLst>
              <a:ext uri="{FF2B5EF4-FFF2-40B4-BE49-F238E27FC236}">
                <a16:creationId xmlns:a16="http://schemas.microsoft.com/office/drawing/2014/main" id="{5499A953-4223-B485-7EBA-B6C3AF6F9F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496" y="1433924"/>
            <a:ext cx="8265039" cy="4220232"/>
          </a:xfrm>
          <a:prstGeom prst="rect">
            <a:avLst/>
          </a:prstGeom>
        </p:spPr>
      </p:pic>
      <p:sp>
        <p:nvSpPr>
          <p:cNvPr id="942" name="Freeform: Shape 941">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pictogram of people pointing at each other&#10;&#10;Description automatically generated">
            <a:extLst>
              <a:ext uri="{FF2B5EF4-FFF2-40B4-BE49-F238E27FC236}">
                <a16:creationId xmlns:a16="http://schemas.microsoft.com/office/drawing/2014/main" id="{A0E6875C-97CC-0A77-48DB-B8966FA63C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3177" y="2403453"/>
            <a:ext cx="3366350" cy="1849774"/>
          </a:xfrm>
          <a:prstGeom prst="rect">
            <a:avLst/>
          </a:prstGeom>
        </p:spPr>
      </p:pic>
      <p:pic>
        <p:nvPicPr>
          <p:cNvPr id="7" name="Picture 6" descr="A red text on a white background&#10;&#10;Description automatically generated">
            <a:extLst>
              <a:ext uri="{FF2B5EF4-FFF2-40B4-BE49-F238E27FC236}">
                <a16:creationId xmlns:a16="http://schemas.microsoft.com/office/drawing/2014/main" id="{082E2D5E-F446-257B-DE87-DDCACC47C4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8105" y="5524664"/>
            <a:ext cx="7673473" cy="861935"/>
          </a:xfrm>
          <a:prstGeom prst="rect">
            <a:avLst/>
          </a:prstGeom>
        </p:spPr>
      </p:pic>
      <p:pic>
        <p:nvPicPr>
          <p:cNvPr id="2" name="Google Shape;358;g2ac08e1b665_0_0" descr="Image result for pa commission on crime and delinquency logo">
            <a:extLst>
              <a:ext uri="{FF2B5EF4-FFF2-40B4-BE49-F238E27FC236}">
                <a16:creationId xmlns:a16="http://schemas.microsoft.com/office/drawing/2014/main" id="{786F36A2-1F5C-7D59-EEFC-2381CF6A18EC}"/>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9116021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66">
          <a:extLst>
            <a:ext uri="{FF2B5EF4-FFF2-40B4-BE49-F238E27FC236}">
              <a16:creationId xmlns:a16="http://schemas.microsoft.com/office/drawing/2014/main" id="{6A1E946E-5411-99E7-ED78-22FF05CE5AE2}"/>
            </a:ext>
          </a:extLst>
        </p:cNvPr>
        <p:cNvGrpSpPr/>
        <p:nvPr/>
      </p:nvGrpSpPr>
      <p:grpSpPr>
        <a:xfrm>
          <a:off x="0" y="0"/>
          <a:ext cx="0" cy="0"/>
          <a:chOff x="0" y="0"/>
          <a:chExt cx="0" cy="0"/>
        </a:xfrm>
      </p:grpSpPr>
      <p:sp useBgFill="1">
        <p:nvSpPr>
          <p:cNvPr id="940" name="Rectangle 939">
            <a:extLst>
              <a:ext uri="{FF2B5EF4-FFF2-40B4-BE49-F238E27FC236}">
                <a16:creationId xmlns:a16="http://schemas.microsoft.com/office/drawing/2014/main" id="{861380F3-C7F1-C318-23D6-C8A539978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Freeform: Shape 940">
            <a:extLst>
              <a:ext uri="{FF2B5EF4-FFF2-40B4-BE49-F238E27FC236}">
                <a16:creationId xmlns:a16="http://schemas.microsoft.com/office/drawing/2014/main" id="{F73A55BA-8B3E-89E1-2A1D-8A2FFD691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867" name="Google Shape;867;p71">
            <a:extLst>
              <a:ext uri="{FF2B5EF4-FFF2-40B4-BE49-F238E27FC236}">
                <a16:creationId xmlns:a16="http://schemas.microsoft.com/office/drawing/2014/main" id="{3CB9EC19-4601-8963-2825-C74285F742A5}"/>
              </a:ext>
            </a:extLst>
          </p:cNvPr>
          <p:cNvSpPr txBox="1">
            <a:spLocks noGrp="1"/>
          </p:cNvSpPr>
          <p:nvPr>
            <p:ph type="title"/>
          </p:nvPr>
        </p:nvSpPr>
        <p:spPr>
          <a:xfrm>
            <a:off x="607497" y="480825"/>
            <a:ext cx="10973057" cy="739881"/>
          </a:xfrm>
          <a:prstGeom prst="rect">
            <a:avLst/>
          </a:prstGeom>
        </p:spPr>
        <p:txBody>
          <a:bodyPr spcFirstLastPara="1" vert="horz" wrap="square" lIns="91440" tIns="45720" rIns="91440" bIns="45720" rtlCol="0" anchor="b" anchorCtr="0">
            <a:noAutofit/>
          </a:bodyPr>
          <a:lstStyle/>
          <a:p>
            <a:pPr algn="ctr">
              <a:lnSpc>
                <a:spcPct val="100000"/>
              </a:lnSpc>
              <a:buSzPts val="3960"/>
            </a:pPr>
            <a:r>
              <a:rPr lang="en-US" sz="3200" b="1" kern="1200">
                <a:solidFill>
                  <a:schemeClr val="tx1"/>
                </a:solidFill>
                <a:latin typeface="+mj-lt"/>
                <a:ea typeface="+mj-ea"/>
                <a:cs typeface="+mj-cs"/>
              </a:rPr>
              <a:t>WARNING SIGNS A STUDENT </a:t>
            </a:r>
          </a:p>
          <a:p>
            <a:pPr algn="ctr">
              <a:lnSpc>
                <a:spcPct val="100000"/>
              </a:lnSpc>
              <a:buSzPts val="3960"/>
            </a:pPr>
            <a:r>
              <a:rPr lang="en-US" sz="3200" b="1" i="1" kern="1200">
                <a:solidFill>
                  <a:schemeClr val="tx1"/>
                </a:solidFill>
                <a:highlight>
                  <a:srgbClr val="FFFF00"/>
                </a:highlight>
                <a:latin typeface="+mj-lt"/>
                <a:ea typeface="+mj-ea"/>
                <a:cs typeface="+mj-cs"/>
              </a:rPr>
              <a:t>MAY BE BULLYING</a:t>
            </a:r>
            <a:r>
              <a:rPr lang="en-US" sz="3200" b="1" kern="1200">
                <a:solidFill>
                  <a:schemeClr val="tx1"/>
                </a:solidFill>
                <a:latin typeface="+mj-lt"/>
                <a:ea typeface="+mj-ea"/>
                <a:cs typeface="+mj-cs"/>
              </a:rPr>
              <a:t> OTHERS </a:t>
            </a:r>
            <a:endParaRPr lang="en-US" sz="3200" b="1">
              <a:solidFill>
                <a:schemeClr val="tx1"/>
              </a:solidFill>
            </a:endParaRPr>
          </a:p>
        </p:txBody>
      </p:sp>
      <p:sp>
        <p:nvSpPr>
          <p:cNvPr id="942" name="Freeform: Shape 941">
            <a:extLst>
              <a:ext uri="{FF2B5EF4-FFF2-40B4-BE49-F238E27FC236}">
                <a16:creationId xmlns:a16="http://schemas.microsoft.com/office/drawing/2014/main" id="{92502EB5-EFD2-D645-FD3E-FA213D852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DBB78C43-4D48-BBAD-8180-C0C12AFD3F86}"/>
              </a:ext>
            </a:extLst>
          </p:cNvPr>
          <p:cNvSpPr>
            <a:spLocks noGrp="1"/>
          </p:cNvSpPr>
          <p:nvPr>
            <p:ph type="body" idx="1"/>
          </p:nvPr>
        </p:nvSpPr>
        <p:spPr>
          <a:xfrm>
            <a:off x="-2241" y="1607110"/>
            <a:ext cx="11221570" cy="4351338"/>
          </a:xfrm>
        </p:spPr>
        <p:txBody>
          <a:bodyPr spcFirstLastPara="1" wrap="square" lIns="91425" tIns="45700" rIns="91425" bIns="45700" anchor="t" anchorCtr="0">
            <a:noAutofit/>
          </a:bodyPr>
          <a:lstStyle/>
          <a:p>
            <a:pPr marL="400050" lvl="1" indent="0">
              <a:spcBef>
                <a:spcPts val="0"/>
              </a:spcBef>
              <a:buNone/>
            </a:pPr>
            <a:endParaRPr lang="en-US" sz="3200"/>
          </a:p>
          <a:p>
            <a:pPr marL="742950" lvl="1">
              <a:spcBef>
                <a:spcPts val="0"/>
              </a:spcBef>
            </a:pPr>
            <a:r>
              <a:rPr lang="en-US" sz="2800">
                <a:latin typeface="Arial"/>
                <a:cs typeface="Arial"/>
              </a:rPr>
              <a:t>Engagement in physical or verbal fights</a:t>
            </a:r>
          </a:p>
          <a:p>
            <a:pPr marL="742950">
              <a:spcBef>
                <a:spcPts val="200"/>
              </a:spcBef>
            </a:pPr>
            <a:r>
              <a:rPr lang="en-US">
                <a:latin typeface="Arial"/>
                <a:cs typeface="Arial"/>
              </a:rPr>
              <a:t>Quick to anger</a:t>
            </a:r>
          </a:p>
          <a:p>
            <a:pPr marL="742950">
              <a:spcBef>
                <a:spcPts val="200"/>
              </a:spcBef>
            </a:pPr>
            <a:r>
              <a:rPr lang="en-US">
                <a:latin typeface="Arial"/>
                <a:cs typeface="Arial"/>
              </a:rPr>
              <a:t>Lack of empathy</a:t>
            </a:r>
          </a:p>
          <a:p>
            <a:pPr marL="742950">
              <a:spcBef>
                <a:spcPts val="200"/>
              </a:spcBef>
            </a:pPr>
            <a:r>
              <a:rPr lang="en-US">
                <a:latin typeface="Arial"/>
                <a:cs typeface="Arial"/>
              </a:rPr>
              <a:t>Hostile/defiant attitude</a:t>
            </a:r>
          </a:p>
          <a:p>
            <a:pPr marL="742950">
              <a:spcBef>
                <a:spcPts val="200"/>
              </a:spcBef>
            </a:pPr>
            <a:r>
              <a:rPr lang="en-US">
                <a:latin typeface="Arial"/>
                <a:cs typeface="Arial"/>
              </a:rPr>
              <a:t>Blame others/deny behaviors</a:t>
            </a:r>
          </a:p>
          <a:p>
            <a:pPr marL="742950">
              <a:spcBef>
                <a:spcPts val="200"/>
              </a:spcBef>
            </a:pPr>
            <a:r>
              <a:rPr lang="en-US">
                <a:latin typeface="Arial"/>
                <a:cs typeface="Arial"/>
              </a:rPr>
              <a:t>Engage in risky behaviors</a:t>
            </a:r>
          </a:p>
          <a:p>
            <a:pPr marL="742950">
              <a:spcBef>
                <a:spcPts val="200"/>
              </a:spcBef>
            </a:pPr>
            <a:r>
              <a:rPr lang="en-US">
                <a:latin typeface="Arial"/>
                <a:cs typeface="Arial"/>
              </a:rPr>
              <a:t>Be highly competitive and/or focused on status/popularity</a:t>
            </a:r>
            <a:endParaRPr lang="en-US"/>
          </a:p>
          <a:p>
            <a:pPr marL="742950">
              <a:spcBef>
                <a:spcPts val="200"/>
              </a:spcBef>
            </a:pPr>
            <a:r>
              <a:rPr lang="en-US">
                <a:latin typeface="Arial"/>
                <a:cs typeface="Arial"/>
              </a:rPr>
              <a:t>Referring to others negatively, mean ways, name calling</a:t>
            </a:r>
          </a:p>
          <a:p>
            <a:pPr marL="742950">
              <a:spcBef>
                <a:spcPts val="200"/>
              </a:spcBef>
            </a:pPr>
            <a:r>
              <a:rPr lang="en-US">
                <a:latin typeface="Arial"/>
                <a:cs typeface="Arial"/>
              </a:rPr>
              <a:t>Need to be in charge and/or have power and control over others</a:t>
            </a:r>
          </a:p>
          <a:p>
            <a:pPr marL="742950">
              <a:spcBef>
                <a:spcPts val="200"/>
              </a:spcBef>
            </a:pPr>
            <a:endParaRPr lang="en-US">
              <a:latin typeface="Arial"/>
              <a:cs typeface="Arial"/>
            </a:endParaRPr>
          </a:p>
        </p:txBody>
      </p:sp>
      <p:pic>
        <p:nvPicPr>
          <p:cNvPr id="12" name="Picture 11">
            <a:extLst>
              <a:ext uri="{FF2B5EF4-FFF2-40B4-BE49-F238E27FC236}">
                <a16:creationId xmlns:a16="http://schemas.microsoft.com/office/drawing/2014/main" id="{4A9A758E-94D5-BC8C-5270-FE50E010C2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09255" y="1683170"/>
            <a:ext cx="3990918" cy="2909351"/>
          </a:xfrm>
          <a:prstGeom prst="rect">
            <a:avLst/>
          </a:prstGeom>
        </p:spPr>
      </p:pic>
      <p:pic>
        <p:nvPicPr>
          <p:cNvPr id="5" name="Google Shape;358;g2ac08e1b665_0_0" descr="Image result for pa commission on crime and delinquency logo">
            <a:extLst>
              <a:ext uri="{FF2B5EF4-FFF2-40B4-BE49-F238E27FC236}">
                <a16:creationId xmlns:a16="http://schemas.microsoft.com/office/drawing/2014/main" id="{0D40F17A-FA06-97D4-A106-D172978F0FF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17590005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66">
          <a:extLst>
            <a:ext uri="{FF2B5EF4-FFF2-40B4-BE49-F238E27FC236}">
              <a16:creationId xmlns:a16="http://schemas.microsoft.com/office/drawing/2014/main" id="{F9D692A6-AEA4-F67E-8BEF-FDE365910655}"/>
            </a:ext>
          </a:extLst>
        </p:cNvPr>
        <p:cNvGrpSpPr/>
        <p:nvPr/>
      </p:nvGrpSpPr>
      <p:grpSpPr>
        <a:xfrm>
          <a:off x="0" y="0"/>
          <a:ext cx="0" cy="0"/>
          <a:chOff x="0" y="0"/>
          <a:chExt cx="0" cy="0"/>
        </a:xfrm>
      </p:grpSpPr>
      <p:sp useBgFill="1">
        <p:nvSpPr>
          <p:cNvPr id="940" name="Rectangle 939">
            <a:extLst>
              <a:ext uri="{FF2B5EF4-FFF2-40B4-BE49-F238E27FC236}">
                <a16:creationId xmlns:a16="http://schemas.microsoft.com/office/drawing/2014/main" id="{AAB5F53C-D8E4-688E-C40E-435F9D060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Freeform: Shape 940">
            <a:extLst>
              <a:ext uri="{FF2B5EF4-FFF2-40B4-BE49-F238E27FC236}">
                <a16:creationId xmlns:a16="http://schemas.microsoft.com/office/drawing/2014/main" id="{67F4CEFD-80D6-C76F-B0E9-46EE93376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867" name="Google Shape;867;p71">
            <a:extLst>
              <a:ext uri="{FF2B5EF4-FFF2-40B4-BE49-F238E27FC236}">
                <a16:creationId xmlns:a16="http://schemas.microsoft.com/office/drawing/2014/main" id="{2D18D25B-B9D9-1A7D-6B97-0F5BB9272881}"/>
              </a:ext>
            </a:extLst>
          </p:cNvPr>
          <p:cNvSpPr txBox="1">
            <a:spLocks noGrp="1"/>
          </p:cNvSpPr>
          <p:nvPr>
            <p:ph type="title"/>
          </p:nvPr>
        </p:nvSpPr>
        <p:spPr>
          <a:xfrm>
            <a:off x="607497" y="480825"/>
            <a:ext cx="10973057" cy="739881"/>
          </a:xfrm>
          <a:prstGeom prst="rect">
            <a:avLst/>
          </a:prstGeom>
        </p:spPr>
        <p:txBody>
          <a:bodyPr spcFirstLastPara="1" vert="horz" wrap="square" lIns="91440" tIns="45720" rIns="91440" bIns="45720" rtlCol="0" anchor="b" anchorCtr="0">
            <a:noAutofit/>
          </a:bodyPr>
          <a:lstStyle/>
          <a:p>
            <a:pPr algn="ctr">
              <a:lnSpc>
                <a:spcPct val="100000"/>
              </a:lnSpc>
              <a:buSzPts val="3960"/>
            </a:pPr>
            <a:r>
              <a:rPr lang="en-US" sz="3200" b="1" kern="1200">
                <a:solidFill>
                  <a:schemeClr val="tx1"/>
                </a:solidFill>
                <a:latin typeface="+mj-lt"/>
                <a:ea typeface="+mj-ea"/>
                <a:cs typeface="+mj-cs"/>
              </a:rPr>
              <a:t>WARNING SIGNS A STUDENT </a:t>
            </a:r>
          </a:p>
          <a:p>
            <a:pPr algn="ctr">
              <a:lnSpc>
                <a:spcPct val="100000"/>
              </a:lnSpc>
              <a:buSzPts val="3960"/>
            </a:pPr>
            <a:r>
              <a:rPr lang="en-US" sz="3200" b="1" i="1" kern="1200">
                <a:solidFill>
                  <a:schemeClr val="tx1"/>
                </a:solidFill>
                <a:highlight>
                  <a:srgbClr val="FFFF00"/>
                </a:highlight>
                <a:latin typeface="+mj-lt"/>
                <a:ea typeface="+mj-ea"/>
                <a:cs typeface="+mj-cs"/>
              </a:rPr>
              <a:t>MAY BE GETTING BULLIED (THE TARGET)</a:t>
            </a:r>
            <a:endParaRPr lang="en-US" sz="3200" b="1" kern="1200">
              <a:solidFill>
                <a:schemeClr val="tx1"/>
              </a:solidFill>
              <a:latin typeface="Arial"/>
              <a:cs typeface="Arial"/>
            </a:endParaRPr>
          </a:p>
        </p:txBody>
      </p:sp>
      <p:sp>
        <p:nvSpPr>
          <p:cNvPr id="942" name="Freeform: Shape 941">
            <a:extLst>
              <a:ext uri="{FF2B5EF4-FFF2-40B4-BE49-F238E27FC236}">
                <a16:creationId xmlns:a16="http://schemas.microsoft.com/office/drawing/2014/main" id="{4820BCE9-AC10-F149-53A0-E239C54B8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DF7DE378-7E42-28F2-F804-13389E076789}"/>
              </a:ext>
            </a:extLst>
          </p:cNvPr>
          <p:cNvSpPr>
            <a:spLocks noGrp="1"/>
          </p:cNvSpPr>
          <p:nvPr>
            <p:ph type="body" idx="1"/>
          </p:nvPr>
        </p:nvSpPr>
        <p:spPr>
          <a:xfrm>
            <a:off x="-2241" y="1607110"/>
            <a:ext cx="11221570" cy="4762929"/>
          </a:xfrm>
        </p:spPr>
        <p:txBody>
          <a:bodyPr spcFirstLastPara="1" wrap="square" lIns="91425" tIns="45700" rIns="91425" bIns="45700" anchor="t" anchorCtr="0">
            <a:noAutofit/>
          </a:bodyPr>
          <a:lstStyle/>
          <a:p>
            <a:pPr marL="400050" lvl="1" indent="0">
              <a:lnSpc>
                <a:spcPct val="100000"/>
              </a:lnSpc>
              <a:spcBef>
                <a:spcPts val="0"/>
              </a:spcBef>
              <a:buNone/>
            </a:pPr>
            <a:endParaRPr lang="en-US" sz="2000"/>
          </a:p>
          <a:p>
            <a:pPr marL="1028700" lvl="1" indent="-285750">
              <a:lnSpc>
                <a:spcPct val="100000"/>
              </a:lnSpc>
              <a:spcBef>
                <a:spcPts val="0"/>
              </a:spcBef>
            </a:pPr>
            <a:r>
              <a:rPr lang="en-US" sz="2000">
                <a:latin typeface="Arial"/>
                <a:cs typeface="Arial"/>
              </a:rPr>
              <a:t>Unexplained injuries</a:t>
            </a:r>
          </a:p>
          <a:p>
            <a:pPr marL="1028700" lvl="1" indent="-285750">
              <a:lnSpc>
                <a:spcPct val="100000"/>
              </a:lnSpc>
              <a:spcBef>
                <a:spcPts val="0"/>
              </a:spcBef>
            </a:pPr>
            <a:r>
              <a:rPr lang="en-US" sz="2000">
                <a:latin typeface="Arial"/>
                <a:cs typeface="Arial"/>
              </a:rPr>
              <a:t>Lost or destroyed clothing, books, electronics</a:t>
            </a:r>
          </a:p>
          <a:p>
            <a:pPr marL="1028700" lvl="1" indent="-285750">
              <a:lnSpc>
                <a:spcPct val="100000"/>
              </a:lnSpc>
              <a:spcBef>
                <a:spcPts val="0"/>
              </a:spcBef>
            </a:pPr>
            <a:r>
              <a:rPr lang="en-US" sz="2000">
                <a:latin typeface="Arial"/>
                <a:cs typeface="Arial"/>
              </a:rPr>
              <a:t>Frequent headaches, stomach aches, feeling sick, faking illness</a:t>
            </a:r>
          </a:p>
          <a:p>
            <a:pPr marL="1028700" lvl="1" indent="-285750">
              <a:lnSpc>
                <a:spcPct val="100000"/>
              </a:lnSpc>
              <a:spcBef>
                <a:spcPts val="0"/>
              </a:spcBef>
            </a:pPr>
            <a:r>
              <a:rPr lang="en-US" sz="2000">
                <a:latin typeface="Arial"/>
                <a:cs typeface="Arial"/>
              </a:rPr>
              <a:t>Changes in eating habits</a:t>
            </a:r>
          </a:p>
          <a:p>
            <a:pPr marL="1028700" lvl="1" indent="-285750">
              <a:lnSpc>
                <a:spcPct val="100000"/>
              </a:lnSpc>
              <a:spcBef>
                <a:spcPts val="0"/>
              </a:spcBef>
            </a:pPr>
            <a:r>
              <a:rPr lang="en-US" sz="2000">
                <a:latin typeface="Arial"/>
                <a:cs typeface="Arial"/>
              </a:rPr>
              <a:t>Difficulty sleeping, nightmares</a:t>
            </a:r>
          </a:p>
          <a:p>
            <a:pPr marL="1028700" lvl="1" indent="-285750">
              <a:lnSpc>
                <a:spcPct val="100000"/>
              </a:lnSpc>
              <a:spcBef>
                <a:spcPts val="0"/>
              </a:spcBef>
            </a:pPr>
            <a:r>
              <a:rPr lang="en-US" sz="2000">
                <a:latin typeface="Arial"/>
                <a:cs typeface="Arial"/>
              </a:rPr>
              <a:t>Changes in/loss of interest in schoolwork</a:t>
            </a:r>
          </a:p>
          <a:p>
            <a:pPr marL="1028700" lvl="1" indent="-285750">
              <a:lnSpc>
                <a:spcPct val="100000"/>
              </a:lnSpc>
              <a:spcBef>
                <a:spcPts val="0"/>
              </a:spcBef>
            </a:pPr>
            <a:r>
              <a:rPr lang="en-US" sz="2000">
                <a:latin typeface="Arial"/>
                <a:cs typeface="Arial"/>
              </a:rPr>
              <a:t>School avoidance/refusal</a:t>
            </a:r>
          </a:p>
          <a:p>
            <a:pPr marL="1028700" lvl="1" indent="-285750">
              <a:lnSpc>
                <a:spcPct val="100000"/>
              </a:lnSpc>
              <a:spcBef>
                <a:spcPts val="0"/>
              </a:spcBef>
            </a:pPr>
            <a:r>
              <a:rPr lang="en-US" sz="2000">
                <a:latin typeface="Arial"/>
                <a:cs typeface="Arial"/>
              </a:rPr>
              <a:t>Self-destructive behaviors</a:t>
            </a:r>
            <a:endParaRPr lang="en-US" sz="2000"/>
          </a:p>
          <a:p>
            <a:pPr marL="1485900" lvl="2" indent="-285750">
              <a:lnSpc>
                <a:spcPct val="100000"/>
              </a:lnSpc>
              <a:spcBef>
                <a:spcPts val="0"/>
              </a:spcBef>
            </a:pPr>
            <a:r>
              <a:rPr lang="en-US">
                <a:latin typeface="Arial"/>
                <a:cs typeface="Arial"/>
              </a:rPr>
              <a:t>Running away from home</a:t>
            </a:r>
          </a:p>
          <a:p>
            <a:pPr marL="1485900" lvl="2" indent="-285750">
              <a:lnSpc>
                <a:spcPct val="100000"/>
              </a:lnSpc>
              <a:spcBef>
                <a:spcPts val="0"/>
              </a:spcBef>
            </a:pPr>
            <a:r>
              <a:rPr lang="en-US">
                <a:latin typeface="Arial"/>
                <a:cs typeface="Arial"/>
              </a:rPr>
              <a:t>Self-harm</a:t>
            </a:r>
          </a:p>
          <a:p>
            <a:pPr marL="1485900" lvl="2" indent="-285750">
              <a:lnSpc>
                <a:spcPct val="100000"/>
              </a:lnSpc>
              <a:spcBef>
                <a:spcPts val="0"/>
              </a:spcBef>
            </a:pPr>
            <a:r>
              <a:rPr lang="en-US">
                <a:latin typeface="Arial"/>
                <a:cs typeface="Arial"/>
              </a:rPr>
              <a:t>Talking about suicide</a:t>
            </a:r>
          </a:p>
          <a:p>
            <a:pPr marL="1028700" lvl="1" indent="-285750">
              <a:lnSpc>
                <a:spcPct val="100000"/>
              </a:lnSpc>
              <a:spcBef>
                <a:spcPts val="0"/>
              </a:spcBef>
            </a:pPr>
            <a:r>
              <a:rPr lang="en-US" sz="2000">
                <a:latin typeface="Arial"/>
                <a:cs typeface="Arial"/>
              </a:rPr>
              <a:t>Change in friends, avoids social situations</a:t>
            </a:r>
          </a:p>
          <a:p>
            <a:pPr marL="1028700" lvl="1" indent="-285750">
              <a:lnSpc>
                <a:spcPct val="100000"/>
              </a:lnSpc>
              <a:spcBef>
                <a:spcPts val="0"/>
              </a:spcBef>
            </a:pPr>
            <a:r>
              <a:rPr lang="en-US" sz="2000">
                <a:latin typeface="Arial"/>
                <a:cs typeface="Arial"/>
              </a:rPr>
              <a:t>Feelings of hopelessness, helplessness, decreased self-esteem</a:t>
            </a:r>
          </a:p>
          <a:p>
            <a:pPr marL="742950">
              <a:spcBef>
                <a:spcPts val="200"/>
              </a:spcBef>
            </a:pPr>
            <a:endParaRPr lang="en-US">
              <a:latin typeface="Arial"/>
              <a:cs typeface="Arial"/>
            </a:endParaRPr>
          </a:p>
        </p:txBody>
      </p:sp>
      <p:pic>
        <p:nvPicPr>
          <p:cNvPr id="3" name="Picture 2" descr="A cartoon of a person pulling a child&amp;#39;s shirt&#10;&#10;Description automatically generated">
            <a:extLst>
              <a:ext uri="{FF2B5EF4-FFF2-40B4-BE49-F238E27FC236}">
                <a16:creationId xmlns:a16="http://schemas.microsoft.com/office/drawing/2014/main" id="{30342C1F-B516-5474-E50B-F5B73B828C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44787" y="2285294"/>
            <a:ext cx="3462061" cy="3414584"/>
          </a:xfrm>
          <a:prstGeom prst="rect">
            <a:avLst/>
          </a:prstGeom>
        </p:spPr>
      </p:pic>
      <p:pic>
        <p:nvPicPr>
          <p:cNvPr id="5" name="Google Shape;358;g2ac08e1b665_0_0" descr="Image result for pa commission on crime and delinquency logo">
            <a:extLst>
              <a:ext uri="{FF2B5EF4-FFF2-40B4-BE49-F238E27FC236}">
                <a16:creationId xmlns:a16="http://schemas.microsoft.com/office/drawing/2014/main" id="{88201D82-54CA-E378-2815-68171BAABE7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extLst>
      <p:ext uri="{BB962C8B-B14F-4D97-AF65-F5344CB8AC3E}">
        <p14:creationId xmlns:p14="http://schemas.microsoft.com/office/powerpoint/2010/main" val="380975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useBgFill="1">
        <p:nvSpPr>
          <p:cNvPr id="894" name="Rectangle 893">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Rectangle 895">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Rectangle 897">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Rectangle 899">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Rectangle 901">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Oval 903">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Google Shape;888;p74"/>
          <p:cNvSpPr txBox="1">
            <a:spLocks noGrp="1"/>
          </p:cNvSpPr>
          <p:nvPr>
            <p:ph type="title"/>
          </p:nvPr>
        </p:nvSpPr>
        <p:spPr>
          <a:xfrm>
            <a:off x="556766" y="1331485"/>
            <a:ext cx="4464561" cy="4588898"/>
          </a:xfrm>
          <a:prstGeom prst="rect">
            <a:avLst/>
          </a:prstGeom>
        </p:spPr>
        <p:txBody>
          <a:bodyPr spcFirstLastPara="1" wrap="square" lIns="91425" tIns="45700" rIns="91425" bIns="45700" anchor="b" anchorCtr="0">
            <a:noAutofit/>
          </a:bodyPr>
          <a:lstStyle/>
          <a:p>
            <a:pPr algn="ctr">
              <a:buSzPct val="100000"/>
            </a:pPr>
            <a:r>
              <a:rPr lang="en-US" sz="3100" b="1">
                <a:solidFill>
                  <a:srgbClr val="FFFFFF"/>
                </a:solidFill>
                <a:latin typeface="Arial"/>
              </a:rPr>
              <a:t>HOW BULLYING TIES INTO THE </a:t>
            </a:r>
            <a:r>
              <a:rPr lang="en-US" sz="3100" b="1">
                <a:solidFill>
                  <a:srgbClr val="FFFF00"/>
                </a:solidFill>
                <a:latin typeface="Arial"/>
              </a:rPr>
              <a:t>THREAT ASSESSMENT PROCESS.</a:t>
            </a:r>
            <a:r>
              <a:rPr lang="en-US" sz="3100" b="1">
                <a:solidFill>
                  <a:srgbClr val="FFFFFF"/>
                </a:solidFill>
                <a:latin typeface="Arial"/>
              </a:rPr>
              <a:t> </a:t>
            </a:r>
            <a:br>
              <a:rPr lang="en-US" sz="3100" b="1">
                <a:solidFill>
                  <a:srgbClr val="FFFFFF"/>
                </a:solidFill>
                <a:latin typeface="Arial"/>
              </a:rPr>
            </a:br>
            <a:br>
              <a:rPr lang="en-US" sz="3100" b="1">
                <a:solidFill>
                  <a:srgbClr val="FFFFFF"/>
                </a:solidFill>
                <a:latin typeface="Arial"/>
              </a:rPr>
            </a:br>
            <a:br>
              <a:rPr lang="en-US" sz="3100"/>
            </a:br>
            <a:endParaRPr lang="en-US" sz="2800" b="1">
              <a:solidFill>
                <a:srgbClr val="FFFFFF"/>
              </a:solidFill>
            </a:endParaRPr>
          </a:p>
        </p:txBody>
      </p:sp>
      <p:sp>
        <p:nvSpPr>
          <p:cNvPr id="889" name="Google Shape;889;p74"/>
          <p:cNvSpPr txBox="1">
            <a:spLocks noGrp="1"/>
          </p:cNvSpPr>
          <p:nvPr>
            <p:ph type="body" idx="1"/>
          </p:nvPr>
        </p:nvSpPr>
        <p:spPr>
          <a:xfrm>
            <a:off x="5851751" y="28187"/>
            <a:ext cx="6034754" cy="6057170"/>
          </a:xfrm>
          <a:prstGeom prst="rect">
            <a:avLst/>
          </a:prstGeom>
        </p:spPr>
        <p:txBody>
          <a:bodyPr spcFirstLastPara="1" lIns="91425" tIns="45700" rIns="91425" bIns="45700" anchor="ctr" anchorCtr="0">
            <a:normAutofit lnSpcReduction="10000"/>
          </a:bodyPr>
          <a:lstStyle/>
          <a:p>
            <a:pPr marL="0" lvl="1" indent="0" algn="ctr">
              <a:spcBef>
                <a:spcPts val="0"/>
              </a:spcBef>
              <a:spcAft>
                <a:spcPts val="600"/>
              </a:spcAft>
              <a:buSzPts val="2400"/>
              <a:buNone/>
            </a:pPr>
            <a:endParaRPr lang="en-US" b="1">
              <a:latin typeface="Arial"/>
            </a:endParaRPr>
          </a:p>
          <a:p>
            <a:pPr marL="0" lvl="1" indent="0" algn="ctr">
              <a:spcBef>
                <a:spcPts val="0"/>
              </a:spcBef>
              <a:spcAft>
                <a:spcPts val="600"/>
              </a:spcAft>
              <a:buSzPts val="2400"/>
              <a:buNone/>
            </a:pPr>
            <a:r>
              <a:rPr lang="en-US" sz="4000" b="1">
                <a:latin typeface="Arial"/>
              </a:rPr>
              <a:t>THREAT ASSESSMENT PROCESS</a:t>
            </a:r>
            <a:endParaRPr lang="en-US" sz="4000">
              <a:latin typeface="Arial"/>
            </a:endParaRPr>
          </a:p>
          <a:p>
            <a:pPr marL="457200" lvl="1" indent="0" rtl="0">
              <a:spcBef>
                <a:spcPts val="0"/>
              </a:spcBef>
              <a:spcAft>
                <a:spcPts val="600"/>
              </a:spcAft>
              <a:buClr>
                <a:schemeClr val="dk1"/>
              </a:buClr>
              <a:buSzPts val="2400"/>
              <a:buNone/>
            </a:pPr>
            <a:endParaRPr lang="en-US" sz="1700"/>
          </a:p>
          <a:p>
            <a:pPr marL="285750" indent="-285750">
              <a:spcBef>
                <a:spcPts val="0"/>
              </a:spcBef>
              <a:spcAft>
                <a:spcPts val="600"/>
              </a:spcAft>
              <a:buSzPts val="1100"/>
            </a:pPr>
            <a:r>
              <a:rPr lang="en-US" sz="2000">
                <a:latin typeface="Arial"/>
              </a:rPr>
              <a:t>Bullying can also move individuals further down the </a:t>
            </a:r>
            <a:r>
              <a:rPr lang="en-US" sz="2000">
                <a:highlight>
                  <a:srgbClr val="FFFF00"/>
                </a:highlight>
                <a:latin typeface="Arial"/>
              </a:rPr>
              <a:t>pathway to violence.</a:t>
            </a:r>
            <a:r>
              <a:rPr lang="en-US" sz="2000">
                <a:latin typeface="Arial"/>
              </a:rPr>
              <a:t> A positive school climate helps keep all students and staff safe at school</a:t>
            </a:r>
          </a:p>
          <a:p>
            <a:pPr marL="285750" indent="-285750">
              <a:spcBef>
                <a:spcPts val="0"/>
              </a:spcBef>
              <a:spcAft>
                <a:spcPts val="600"/>
              </a:spcAft>
              <a:buSzPts val="1100"/>
            </a:pPr>
            <a:endParaRPr lang="en-US" sz="2000" b="1">
              <a:latin typeface="Arial"/>
            </a:endParaRPr>
          </a:p>
          <a:p>
            <a:pPr marL="285750" indent="-285750">
              <a:spcBef>
                <a:spcPts val="0"/>
              </a:spcBef>
              <a:spcAft>
                <a:spcPts val="600"/>
              </a:spcAft>
              <a:buSzPts val="1100"/>
            </a:pPr>
            <a:r>
              <a:rPr lang="en-US" sz="2000">
                <a:highlight>
                  <a:srgbClr val="FFFF00"/>
                </a:highlight>
                <a:latin typeface="Arial"/>
              </a:rPr>
              <a:t>Preventing</a:t>
            </a:r>
            <a:r>
              <a:rPr lang="en-US" sz="2000">
                <a:latin typeface="Arial"/>
              </a:rPr>
              <a:t> targeted violence relies primarily on developing </a:t>
            </a:r>
            <a:r>
              <a:rPr lang="en-US" sz="2000">
                <a:highlight>
                  <a:srgbClr val="FFFF00"/>
                </a:highlight>
                <a:latin typeface="Arial"/>
              </a:rPr>
              <a:t>positive school climates</a:t>
            </a:r>
            <a:r>
              <a:rPr lang="en-US" sz="2000">
                <a:latin typeface="Arial"/>
              </a:rPr>
              <a:t> that are built on foundations of safety, respect, trust, and social and emotional support</a:t>
            </a:r>
          </a:p>
          <a:p>
            <a:pPr marL="285750" indent="-285750">
              <a:spcBef>
                <a:spcPts val="0"/>
              </a:spcBef>
              <a:spcAft>
                <a:spcPts val="600"/>
              </a:spcAft>
              <a:buSzPts val="1100"/>
            </a:pPr>
            <a:endParaRPr lang="en-US" sz="2000">
              <a:latin typeface="Arial"/>
            </a:endParaRPr>
          </a:p>
          <a:p>
            <a:pPr marL="285750" lvl="0" indent="-285750">
              <a:spcBef>
                <a:spcPts val="0"/>
              </a:spcBef>
              <a:spcAft>
                <a:spcPts val="600"/>
              </a:spcAft>
              <a:buSzPts val="1100"/>
              <a:buFont typeface="Arial"/>
              <a:buChar char="•"/>
            </a:pPr>
            <a:r>
              <a:rPr lang="en-US" sz="2000">
                <a:latin typeface="Arial"/>
              </a:rPr>
              <a:t>Schools can build </a:t>
            </a:r>
            <a:r>
              <a:rPr lang="en-US" sz="2000">
                <a:highlight>
                  <a:srgbClr val="FFFF00"/>
                </a:highlight>
                <a:latin typeface="Arial"/>
              </a:rPr>
              <a:t>safe, positive school climates</a:t>
            </a:r>
            <a:r>
              <a:rPr lang="en-US" sz="2000">
                <a:latin typeface="Arial"/>
              </a:rPr>
              <a:t> by supporting diversity, open communication, conflict resolution, and addressing issues like bullying and harassment</a:t>
            </a:r>
            <a:endParaRPr lang="en-US" sz="2000"/>
          </a:p>
          <a:p>
            <a:pPr marL="0" indent="0">
              <a:spcBef>
                <a:spcPts val="0"/>
              </a:spcBef>
              <a:spcAft>
                <a:spcPts val="600"/>
              </a:spcAft>
              <a:buSzPts val="1100"/>
              <a:buNone/>
            </a:pPr>
            <a:endParaRPr lang="en-US" sz="1800">
              <a:latin typeface="Arial"/>
            </a:endParaRPr>
          </a:p>
          <a:p>
            <a:pPr marL="457200" lvl="0" indent="0" rtl="0">
              <a:spcBef>
                <a:spcPts val="0"/>
              </a:spcBef>
              <a:spcAft>
                <a:spcPts val="600"/>
              </a:spcAft>
              <a:buClr>
                <a:schemeClr val="dk1"/>
              </a:buClr>
              <a:buSzPts val="1100"/>
              <a:buNone/>
            </a:pPr>
            <a:endParaRPr lang="en-US" sz="1800">
              <a:latin typeface="Arial"/>
            </a:endParaRPr>
          </a:p>
        </p:txBody>
      </p:sp>
      <p:pic>
        <p:nvPicPr>
          <p:cNvPr id="3" name="Picture 2" descr="A red text on a white background&#10;&#10;Description automatically generated">
            <a:extLst>
              <a:ext uri="{FF2B5EF4-FFF2-40B4-BE49-F238E27FC236}">
                <a16:creationId xmlns:a16="http://schemas.microsoft.com/office/drawing/2014/main" id="{37AD6907-4598-6446-786D-0C85D6F787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1751" y="5607007"/>
            <a:ext cx="6235051" cy="521682"/>
          </a:xfrm>
          <a:prstGeom prst="rect">
            <a:avLst/>
          </a:prstGeom>
        </p:spPr>
      </p:pic>
      <p:pic>
        <p:nvPicPr>
          <p:cNvPr id="2" name="Google Shape;358;g2ac08e1b665_0_0" descr="Image result for pa commission on crime and delinquency logo">
            <a:extLst>
              <a:ext uri="{FF2B5EF4-FFF2-40B4-BE49-F238E27FC236}">
                <a16:creationId xmlns:a16="http://schemas.microsoft.com/office/drawing/2014/main" id="{5E58A373-BB52-CD70-BB8E-666BDA50D96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useBgFill="1">
        <p:nvSpPr>
          <p:cNvPr id="902" name="Rectangle 90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Rectangle 90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Rectangle 90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Rectangle 90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Freeform: Shape 90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5" name="Google Shape;895;p75"/>
          <p:cNvSpPr txBox="1">
            <a:spLocks noGrp="1"/>
          </p:cNvSpPr>
          <p:nvPr>
            <p:ph type="title"/>
          </p:nvPr>
        </p:nvSpPr>
        <p:spPr>
          <a:xfrm>
            <a:off x="417434" y="2293116"/>
            <a:ext cx="3431811" cy="1337388"/>
          </a:xfrm>
          <a:prstGeom prst="rect">
            <a:avLst/>
          </a:prstGeom>
        </p:spPr>
        <p:txBody>
          <a:bodyPr spcFirstLastPara="1" vert="horz" lIns="91440" tIns="45720" rIns="91440" bIns="45720" rtlCol="0" anchor="t" anchorCtr="0">
            <a:normAutofit fontScale="90000"/>
          </a:bodyPr>
          <a:lstStyle/>
          <a:p>
            <a:pPr marL="0" lvl="0" indent="0">
              <a:spcBef>
                <a:spcPct val="0"/>
              </a:spcBef>
              <a:spcAft>
                <a:spcPts val="0"/>
              </a:spcAft>
              <a:buClr>
                <a:schemeClr val="dk1"/>
              </a:buClr>
              <a:buSzPct val="100000"/>
            </a:pPr>
            <a:r>
              <a:rPr lang="en-US" sz="4000" b="1" kern="1200">
                <a:solidFill>
                  <a:srgbClr val="FFFFFF"/>
                </a:solidFill>
                <a:latin typeface="+mj-lt"/>
                <a:ea typeface="+mj-ea"/>
                <a:cs typeface="+mj-cs"/>
              </a:rPr>
              <a:t>SUICIDE AWARENESS</a:t>
            </a:r>
            <a:br>
              <a:rPr lang="en-US" sz="4000" kern="1200">
                <a:latin typeface="+mj-lt"/>
                <a:ea typeface="+mj-ea"/>
                <a:cs typeface="+mj-cs"/>
              </a:rPr>
            </a:br>
            <a:endParaRPr lang="en-US" sz="3100" b="1" kern="1200">
              <a:solidFill>
                <a:srgbClr val="FFFFFF"/>
              </a:solidFill>
              <a:latin typeface="+mj-lt"/>
              <a:ea typeface="+mj-ea"/>
              <a:cs typeface="+mj-cs"/>
            </a:endParaRPr>
          </a:p>
        </p:txBody>
      </p:sp>
      <p:pic>
        <p:nvPicPr>
          <p:cNvPr id="897" name="Google Shape;897;p75"/>
          <p:cNvPicPr preferRelativeResize="0"/>
          <p:nvPr/>
        </p:nvPicPr>
        <p:blipFill>
          <a:blip r:embed="rId3" cstate="email">
            <a:extLst>
              <a:ext uri="{28A0092B-C50C-407E-A947-70E740481C1C}">
                <a14:useLocalDpi xmlns:a14="http://schemas.microsoft.com/office/drawing/2010/main"/>
              </a:ext>
            </a:extLst>
          </a:blip>
          <a:stretch>
            <a:fillRect/>
          </a:stretch>
        </p:blipFill>
        <p:spPr>
          <a:xfrm>
            <a:off x="4306448" y="199560"/>
            <a:ext cx="7468118" cy="6005915"/>
          </a:xfrm>
          <a:prstGeom prst="rect">
            <a:avLst/>
          </a:prstGeom>
          <a:noFill/>
        </p:spPr>
      </p:pic>
      <p:pic>
        <p:nvPicPr>
          <p:cNvPr id="2" name="Google Shape;358;g2ac08e1b665_0_0" descr="Image result for pa commission on crime and delinquency logo">
            <a:extLst>
              <a:ext uri="{FF2B5EF4-FFF2-40B4-BE49-F238E27FC236}">
                <a16:creationId xmlns:a16="http://schemas.microsoft.com/office/drawing/2014/main" id="{E42467D7-D551-60BE-E1AD-70EA36F8EBB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E6EFEE-6516-482C-B143-F97F9BF89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DF0D2C0-CD0C-470C-8851-D8B2CC417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8766" y="3248002"/>
            <a:ext cx="5688917"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graph&#10;&#10;Description automatically generated">
            <a:extLst>
              <a:ext uri="{FF2B5EF4-FFF2-40B4-BE49-F238E27FC236}">
                <a16:creationId xmlns:a16="http://schemas.microsoft.com/office/drawing/2014/main" id="{96C86749-DB31-103F-202E-F2D7339580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951" y="43531"/>
            <a:ext cx="12190097" cy="6816976"/>
          </a:xfrm>
          <a:prstGeom prst="rect">
            <a:avLst/>
          </a:prstGeom>
          <a:noFill/>
        </p:spPr>
      </p:pic>
    </p:spTree>
    <p:extLst>
      <p:ext uri="{BB962C8B-B14F-4D97-AF65-F5344CB8AC3E}">
        <p14:creationId xmlns:p14="http://schemas.microsoft.com/office/powerpoint/2010/main" val="852470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useBgFill="1">
        <p:nvSpPr>
          <p:cNvPr id="929" name="Rectangle 928">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1" name="Group 930">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932" name="Rectangle 931">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Rectangle 932">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5" name="Rectangle 93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Google Shape;910;p77"/>
          <p:cNvSpPr txBox="1">
            <a:spLocks noGrp="1"/>
          </p:cNvSpPr>
          <p:nvPr>
            <p:ph type="title"/>
          </p:nvPr>
        </p:nvSpPr>
        <p:spPr>
          <a:xfrm>
            <a:off x="842983" y="204984"/>
            <a:ext cx="11025151" cy="940972"/>
          </a:xfrm>
          <a:prstGeom prst="rect">
            <a:avLst/>
          </a:prstGeom>
        </p:spPr>
        <p:txBody>
          <a:bodyPr spcFirstLastPara="1" lIns="91425" tIns="45700" rIns="91425" bIns="45700" anchor="b" anchorCtr="0">
            <a:normAutofit/>
          </a:bodyPr>
          <a:lstStyle/>
          <a:p>
            <a:pPr marL="0" lvl="0" indent="0" algn="ctr" rtl="0">
              <a:spcBef>
                <a:spcPts val="0"/>
              </a:spcBef>
              <a:spcAft>
                <a:spcPts val="0"/>
              </a:spcAft>
              <a:buClr>
                <a:schemeClr val="dk1"/>
              </a:buClr>
              <a:buSzPts val="3600"/>
              <a:buFont typeface="Calibri"/>
              <a:buNone/>
            </a:pPr>
            <a:r>
              <a:rPr lang="en-US" sz="3600" b="1">
                <a:latin typeface="Arial"/>
              </a:rPr>
              <a:t>IDENTIFYING STUDENTS AT RISK OF SUICIDE</a:t>
            </a:r>
            <a:br>
              <a:rPr lang="en-US" sz="2100"/>
            </a:br>
            <a:endParaRPr lang="en-US" sz="2100" b="1"/>
          </a:p>
        </p:txBody>
      </p:sp>
      <p:sp>
        <p:nvSpPr>
          <p:cNvPr id="937" name="Rectangle 936">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BC8DD83-6B78-7462-CC5D-A04D090FC2E3}"/>
              </a:ext>
            </a:extLst>
          </p:cNvPr>
          <p:cNvSpPr>
            <a:spLocks noGrp="1"/>
          </p:cNvSpPr>
          <p:nvPr>
            <p:ph type="body" idx="1"/>
          </p:nvPr>
        </p:nvSpPr>
        <p:spPr>
          <a:xfrm>
            <a:off x="1216476" y="1713568"/>
            <a:ext cx="10288983" cy="4427030"/>
          </a:xfrm>
        </p:spPr>
        <p:txBody>
          <a:bodyPr spcFirstLastPara="1" wrap="square" lIns="91425" tIns="45700" rIns="91425" bIns="45700" anchor="ctr" anchorCtr="0">
            <a:noAutofit/>
          </a:bodyPr>
          <a:lstStyle/>
          <a:p>
            <a:pPr marL="114300" indent="0">
              <a:spcBef>
                <a:spcPts val="0"/>
              </a:spcBef>
              <a:spcAft>
                <a:spcPts val="600"/>
              </a:spcAft>
              <a:buNone/>
            </a:pPr>
            <a:r>
              <a:rPr lang="en-US" sz="1800" b="1">
                <a:highlight>
                  <a:srgbClr val="FFFF00"/>
                </a:highlight>
                <a:latin typeface="Arial"/>
                <a:cs typeface="Arial"/>
              </a:rPr>
              <a:t>BIG IDEA:</a:t>
            </a:r>
            <a:r>
              <a:rPr lang="en-US" sz="1800">
                <a:latin typeface="Arial"/>
                <a:cs typeface="Arial"/>
              </a:rPr>
              <a:t> </a:t>
            </a:r>
            <a:r>
              <a:rPr lang="en-US" sz="1800">
                <a:latin typeface="Arial"/>
                <a:cs typeface="Arial"/>
                <a:hlinkClick r:id="rId3"/>
              </a:rPr>
              <a:t>Section 1526 of the PA Public School Code</a:t>
            </a:r>
            <a:r>
              <a:rPr lang="en-US" sz="1800">
                <a:latin typeface="Arial"/>
                <a:cs typeface="Arial"/>
              </a:rPr>
              <a:t>,  known as Act 71, Youth Suicide Awareness &amp; Prevention, provides for school entities to incorporate curriculum related to youth suicide awareness and prevention polices.</a:t>
            </a:r>
            <a:endParaRPr lang="en-US" sz="1800"/>
          </a:p>
          <a:p>
            <a:pPr marL="114300" indent="0">
              <a:spcBef>
                <a:spcPts val="0"/>
              </a:spcBef>
              <a:spcAft>
                <a:spcPts val="600"/>
              </a:spcAft>
              <a:buNone/>
            </a:pPr>
            <a:endParaRPr lang="en-US" sz="1800"/>
          </a:p>
          <a:p>
            <a:pPr lvl="1" indent="-285750">
              <a:spcBef>
                <a:spcPts val="0"/>
              </a:spcBef>
              <a:spcAft>
                <a:spcPts val="600"/>
              </a:spcAft>
              <a:buFont typeface="Courier New"/>
              <a:buChar char="o"/>
            </a:pPr>
            <a:r>
              <a:rPr lang="en-US" sz="1800">
                <a:latin typeface="Arial"/>
                <a:cs typeface="Arial"/>
              </a:rPr>
              <a:t>State law </a:t>
            </a:r>
            <a:r>
              <a:rPr lang="en-US" sz="1800">
                <a:latin typeface="Arial"/>
                <a:cs typeface="Arial"/>
                <a:hlinkClick r:id="rId4"/>
              </a:rPr>
              <a:t>(22 Pa. Code 12.12</a:t>
            </a:r>
            <a:r>
              <a:rPr lang="en-US" sz="1800">
                <a:latin typeface="Arial"/>
                <a:cs typeface="Arial"/>
              </a:rPr>
              <a:t>), requires that information received from a student may be shared with the student’s parent/guardian or other appropriate authority when the health, welfare or safety of the student or others is clearly in jeopardy. </a:t>
            </a:r>
          </a:p>
          <a:p>
            <a:pPr marL="628650" lvl="1" indent="0">
              <a:spcBef>
                <a:spcPts val="0"/>
              </a:spcBef>
              <a:spcAft>
                <a:spcPts val="600"/>
              </a:spcAft>
              <a:buNone/>
            </a:pPr>
            <a:r>
              <a:rPr lang="en-US" sz="1800">
                <a:latin typeface="Arial"/>
                <a:cs typeface="Arial"/>
              </a:rPr>
              <a:t>. </a:t>
            </a:r>
            <a:endParaRPr lang="en-US" sz="1800"/>
          </a:p>
          <a:p>
            <a:pPr lvl="1" indent="-285750">
              <a:spcBef>
                <a:spcPts val="0"/>
              </a:spcBef>
              <a:spcAft>
                <a:spcPts val="600"/>
              </a:spcAft>
              <a:buFont typeface="Courier New"/>
              <a:buChar char="o"/>
            </a:pPr>
            <a:r>
              <a:rPr lang="en-US" sz="1800">
                <a:latin typeface="Arial"/>
                <a:cs typeface="Arial"/>
              </a:rPr>
              <a:t>Students </a:t>
            </a:r>
            <a:r>
              <a:rPr lang="en-US" sz="1800">
                <a:highlight>
                  <a:srgbClr val="FFFF00"/>
                </a:highlight>
                <a:latin typeface="Arial"/>
                <a:cs typeface="Arial"/>
              </a:rPr>
              <a:t>may demonstrate suicide risk in a number of ways</a:t>
            </a:r>
            <a:endParaRPr lang="en-US" sz="1800"/>
          </a:p>
        </p:txBody>
      </p:sp>
      <p:pic>
        <p:nvPicPr>
          <p:cNvPr id="2" name="Google Shape;358;g2ac08e1b665_0_0" descr="Image result for pa commission on crime and delinquency logo">
            <a:extLst>
              <a:ext uri="{FF2B5EF4-FFF2-40B4-BE49-F238E27FC236}">
                <a16:creationId xmlns:a16="http://schemas.microsoft.com/office/drawing/2014/main" id="{D7192D81-F8F8-D289-0962-100E3E477B4B}"/>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10" name="Rectangle 909">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Google Shape;905;p76"/>
          <p:cNvSpPr txBox="1"/>
          <p:nvPr/>
        </p:nvSpPr>
        <p:spPr>
          <a:xfrm>
            <a:off x="5725134" y="480847"/>
            <a:ext cx="6247890" cy="2077305"/>
          </a:xfrm>
          <a:prstGeom prst="rect">
            <a:avLst/>
          </a:prstGeom>
          <a:noFill/>
          <a:ln>
            <a:noFill/>
          </a:ln>
        </p:spPr>
        <p:txBody>
          <a:bodyPr spcFirstLastPara="1" wrap="square" lIns="91425" tIns="91425" rIns="91425" bIns="91425" anchor="t" anchorCtr="0">
            <a:noAutofit/>
          </a:bodyPr>
          <a:lstStyle/>
          <a:p>
            <a:pPr algn="ctr">
              <a:lnSpc>
                <a:spcPct val="90000"/>
              </a:lnSpc>
              <a:spcBef>
                <a:spcPts val="1200"/>
              </a:spcBef>
              <a:buClr>
                <a:schemeClr val="dk1"/>
              </a:buClr>
              <a:buSzPts val="1100"/>
            </a:pPr>
            <a:r>
              <a:rPr lang="en-US" sz="2800" b="1">
                <a:solidFill>
                  <a:schemeClr val="dk1"/>
                </a:solidFill>
                <a:highlight>
                  <a:srgbClr val="FFFF00"/>
                </a:highlight>
                <a:ea typeface="Calibri"/>
                <a:cs typeface="Calibri"/>
                <a:sym typeface="Calibri"/>
              </a:rPr>
              <a:t>BIG IDEA: </a:t>
            </a:r>
            <a:r>
              <a:rPr lang="en-US" sz="2800" b="1">
                <a:solidFill>
                  <a:schemeClr val="tx1"/>
                </a:solidFill>
                <a:ea typeface="Calibri"/>
                <a:cs typeface="Calibri"/>
                <a:sym typeface="Calibri"/>
              </a:rPr>
              <a:t>Connection matters!</a:t>
            </a:r>
            <a:endParaRPr lang="en-US" sz="2000">
              <a:solidFill>
                <a:schemeClr val="tx1"/>
              </a:solidFill>
              <a:ea typeface="Calibri"/>
            </a:endParaRPr>
          </a:p>
          <a:p>
            <a:pPr algn="ctr">
              <a:lnSpc>
                <a:spcPct val="90000"/>
              </a:lnSpc>
              <a:spcBef>
                <a:spcPts val="1200"/>
              </a:spcBef>
              <a:buSzPts val="1100"/>
            </a:pPr>
            <a:r>
              <a:rPr lang="en-US" sz="2800" b="1">
                <a:solidFill>
                  <a:schemeClr val="tx1"/>
                </a:solidFill>
                <a:ea typeface="Calibri"/>
                <a:cs typeface="Calibri"/>
                <a:sym typeface="Calibri"/>
              </a:rPr>
              <a:t> </a:t>
            </a:r>
            <a:r>
              <a:rPr lang="en-US" sz="2000">
                <a:solidFill>
                  <a:schemeClr val="tx1"/>
                </a:solidFill>
                <a:ea typeface="Calibri"/>
                <a:cs typeface="Calibri"/>
                <a:sym typeface="Calibri"/>
              </a:rPr>
              <a:t>Establishing trusting, supportive, caring relationships with each child you encounter in your schools, can create the relationship  that saves a child’s life</a:t>
            </a:r>
            <a:endParaRPr lang="en-US" sz="2000">
              <a:solidFill>
                <a:schemeClr val="tx1"/>
              </a:solidFill>
            </a:endParaRPr>
          </a:p>
          <a:p>
            <a:pPr marL="0" lvl="0" indent="0" algn="l" rtl="0">
              <a:lnSpc>
                <a:spcPct val="90000"/>
              </a:lnSpc>
              <a:spcBef>
                <a:spcPts val="1200"/>
              </a:spcBef>
              <a:spcAft>
                <a:spcPts val="0"/>
              </a:spcAft>
              <a:buNone/>
            </a:pPr>
            <a:endParaRPr lang="en-US" sz="3200">
              <a:solidFill>
                <a:schemeClr val="dk1"/>
              </a:solidFill>
              <a:ea typeface="Calibri"/>
              <a:cs typeface="Calibri"/>
            </a:endParaRPr>
          </a:p>
        </p:txBody>
      </p:sp>
      <p:sp>
        <p:nvSpPr>
          <p:cNvPr id="902" name="Google Shape;902;p76"/>
          <p:cNvSpPr txBox="1">
            <a:spLocks noGrp="1"/>
          </p:cNvSpPr>
          <p:nvPr>
            <p:ph type="title"/>
          </p:nvPr>
        </p:nvSpPr>
        <p:spPr>
          <a:xfrm>
            <a:off x="621629" y="640080"/>
            <a:ext cx="4225290" cy="5578816"/>
          </a:xfrm>
          <a:prstGeom prst="rect">
            <a:avLst/>
          </a:prstGeom>
        </p:spPr>
        <p:txBody>
          <a:bodyPr spcFirstLastPara="1" vert="horz" lIns="91440" tIns="45720" rIns="91440" bIns="45720" rtlCol="0" anchor="ctr" anchorCtr="0">
            <a:normAutofit/>
          </a:bodyPr>
          <a:lstStyle/>
          <a:p>
            <a:pPr marL="0" lvl="0" indent="0" algn="ctr">
              <a:spcBef>
                <a:spcPct val="0"/>
              </a:spcBef>
              <a:spcAft>
                <a:spcPts val="0"/>
              </a:spcAft>
              <a:buClr>
                <a:schemeClr val="dk1"/>
              </a:buClr>
              <a:buSzPct val="100000"/>
            </a:pPr>
            <a:r>
              <a:rPr lang="en-US" sz="4000" b="1" kern="1200">
                <a:solidFill>
                  <a:srgbClr val="FFFFFF"/>
                </a:solidFill>
                <a:latin typeface="+mj-lt"/>
                <a:ea typeface="+mj-ea"/>
                <a:cs typeface="+mj-cs"/>
              </a:rPr>
              <a:t>SUICIDE IN SCHOOL-AGED CHILDREN AND ADOLESCENTS</a:t>
            </a:r>
            <a:br>
              <a:rPr lang="en-US" sz="4000" kern="1200">
                <a:latin typeface="+mj-lt"/>
                <a:ea typeface="+mj-ea"/>
                <a:cs typeface="+mj-cs"/>
              </a:rPr>
            </a:br>
            <a:endParaRPr lang="en-US" sz="4100" b="1" kern="1200">
              <a:solidFill>
                <a:srgbClr val="FFFFFF"/>
              </a:solidFill>
              <a:latin typeface="+mj-lt"/>
              <a:ea typeface="+mj-ea"/>
              <a:cs typeface="+mj-cs"/>
            </a:endParaRPr>
          </a:p>
        </p:txBody>
      </p:sp>
      <p:sp>
        <p:nvSpPr>
          <p:cNvPr id="903" name="Google Shape;903;p76"/>
          <p:cNvSpPr txBox="1">
            <a:spLocks noGrp="1"/>
          </p:cNvSpPr>
          <p:nvPr>
            <p:ph type="body" idx="1"/>
          </p:nvPr>
        </p:nvSpPr>
        <p:spPr>
          <a:xfrm>
            <a:off x="5547748" y="2623225"/>
            <a:ext cx="6598338" cy="4118905"/>
          </a:xfrm>
          <a:prstGeom prst="rect">
            <a:avLst/>
          </a:prstGeom>
          <a:noFill/>
          <a:ln>
            <a:noFill/>
          </a:ln>
        </p:spPr>
        <p:txBody>
          <a:bodyPr spcFirstLastPara="1" wrap="square" lIns="91425" tIns="45700" rIns="91425" bIns="45700" anchor="t" anchorCtr="0">
            <a:noAutofit/>
          </a:bodyPr>
          <a:lstStyle/>
          <a:p>
            <a:pPr marL="457200" lvl="1" indent="0" algn="ctr" rtl="0">
              <a:lnSpc>
                <a:spcPct val="90000"/>
              </a:lnSpc>
              <a:spcBef>
                <a:spcPts val="0"/>
              </a:spcBef>
              <a:spcAft>
                <a:spcPts val="0"/>
              </a:spcAft>
              <a:buClr>
                <a:schemeClr val="dk1"/>
              </a:buClr>
              <a:buSzPct val="120000"/>
              <a:buNone/>
            </a:pPr>
            <a:endParaRPr lang="en-US" sz="1800"/>
          </a:p>
          <a:p>
            <a:pPr marL="0" lvl="0" indent="0" algn="l" rtl="0">
              <a:lnSpc>
                <a:spcPct val="115000"/>
              </a:lnSpc>
              <a:spcBef>
                <a:spcPts val="0"/>
              </a:spcBef>
              <a:spcAft>
                <a:spcPts val="0"/>
              </a:spcAft>
              <a:buClr>
                <a:schemeClr val="dk1"/>
              </a:buClr>
              <a:buSzPct val="54867"/>
              <a:buNone/>
            </a:pPr>
            <a:r>
              <a:rPr lang="en-US" sz="2000">
                <a:highlight>
                  <a:srgbClr val="FFFFFF"/>
                </a:highlight>
                <a:latin typeface="Arial"/>
              </a:rPr>
              <a:t>Suicide is:</a:t>
            </a:r>
          </a:p>
          <a:p>
            <a:pPr marL="0" indent="0">
              <a:lnSpc>
                <a:spcPct val="114999"/>
              </a:lnSpc>
              <a:spcBef>
                <a:spcPts val="0"/>
              </a:spcBef>
              <a:buNone/>
            </a:pPr>
            <a:endParaRPr lang="en-US" sz="2000">
              <a:solidFill>
                <a:srgbClr val="000000"/>
              </a:solidFill>
              <a:highlight>
                <a:srgbClr val="FFFFFF"/>
              </a:highlight>
              <a:latin typeface="Arial"/>
            </a:endParaRPr>
          </a:p>
          <a:p>
            <a:pPr marL="342900" lvl="0" indent="-285750" algn="l" rtl="0">
              <a:lnSpc>
                <a:spcPct val="114999"/>
              </a:lnSpc>
              <a:spcBef>
                <a:spcPts val="0"/>
              </a:spcBef>
              <a:spcAft>
                <a:spcPts val="0"/>
              </a:spcAft>
              <a:buClr>
                <a:srgbClr val="293340"/>
              </a:buClr>
              <a:buSzPct val="100000"/>
            </a:pPr>
            <a:r>
              <a:rPr lang="en-US" sz="2000">
                <a:solidFill>
                  <a:srgbClr val="293340"/>
                </a:solidFill>
                <a:highlight>
                  <a:srgbClr val="FFFFFF"/>
                </a:highlight>
                <a:latin typeface="Arial"/>
              </a:rPr>
              <a:t>eighth leading cause of death in children ages 5–11</a:t>
            </a:r>
          </a:p>
          <a:p>
            <a:pPr marL="57150" indent="0">
              <a:lnSpc>
                <a:spcPct val="114999"/>
              </a:lnSpc>
              <a:spcBef>
                <a:spcPts val="0"/>
              </a:spcBef>
              <a:buClr>
                <a:srgbClr val="293340"/>
              </a:buClr>
              <a:buSzPct val="100000"/>
              <a:buNone/>
            </a:pPr>
            <a:endParaRPr lang="en-US" sz="2000">
              <a:solidFill>
                <a:srgbClr val="293340"/>
              </a:solidFill>
              <a:highlight>
                <a:srgbClr val="FFFFFF"/>
              </a:highlight>
              <a:latin typeface="Arial"/>
            </a:endParaRPr>
          </a:p>
          <a:p>
            <a:pPr marL="342900" indent="-285750">
              <a:lnSpc>
                <a:spcPct val="114999"/>
              </a:lnSpc>
              <a:spcBef>
                <a:spcPts val="0"/>
              </a:spcBef>
              <a:buClr>
                <a:srgbClr val="293340"/>
              </a:buClr>
              <a:buSzPct val="100000"/>
            </a:pPr>
            <a:r>
              <a:rPr lang="en-US" sz="2000">
                <a:highlight>
                  <a:srgbClr val="FFFFFF"/>
                </a:highlight>
                <a:latin typeface="Arial"/>
              </a:rPr>
              <a:t>second leading cause of death in children ages 10-14</a:t>
            </a:r>
            <a:endParaRPr lang="en-US" sz="2000">
              <a:solidFill>
                <a:srgbClr val="000000"/>
              </a:solidFill>
              <a:highlight>
                <a:srgbClr val="FFFFFF"/>
              </a:highlight>
              <a:latin typeface="Arial"/>
            </a:endParaRPr>
          </a:p>
          <a:p>
            <a:pPr marL="57150" indent="0">
              <a:lnSpc>
                <a:spcPct val="114999"/>
              </a:lnSpc>
              <a:spcBef>
                <a:spcPts val="0"/>
              </a:spcBef>
              <a:buClr>
                <a:srgbClr val="293340"/>
              </a:buClr>
              <a:buSzPct val="100000"/>
              <a:buNone/>
            </a:pPr>
            <a:endParaRPr lang="en-US" sz="2000">
              <a:highlight>
                <a:srgbClr val="FFFFFF"/>
              </a:highlight>
              <a:latin typeface="Arial"/>
            </a:endParaRPr>
          </a:p>
          <a:p>
            <a:pPr marL="342900" lvl="0" indent="-285750" algn="l" rtl="0">
              <a:lnSpc>
                <a:spcPct val="114999"/>
              </a:lnSpc>
              <a:spcBef>
                <a:spcPts val="0"/>
              </a:spcBef>
              <a:spcAft>
                <a:spcPts val="0"/>
              </a:spcAft>
              <a:buSzPct val="100000"/>
            </a:pPr>
            <a:r>
              <a:rPr lang="en-US" sz="2000">
                <a:highlight>
                  <a:srgbClr val="FFFFFF"/>
                </a:highlight>
                <a:latin typeface="Arial"/>
              </a:rPr>
              <a:t>third leading cause of death for ages 15-24</a:t>
            </a:r>
          </a:p>
          <a:p>
            <a:pPr marL="0" lvl="0" indent="0" algn="l" rtl="0">
              <a:lnSpc>
                <a:spcPct val="115000"/>
              </a:lnSpc>
              <a:spcBef>
                <a:spcPts val="1200"/>
              </a:spcBef>
              <a:spcAft>
                <a:spcPts val="0"/>
              </a:spcAft>
              <a:buClr>
                <a:schemeClr val="dk1"/>
              </a:buClr>
              <a:buSzPct val="73333"/>
              <a:buNone/>
            </a:pPr>
            <a:endParaRPr lang="en-US" sz="2000">
              <a:highlight>
                <a:srgbClr val="FFFFFF"/>
              </a:highlight>
              <a:latin typeface="Arial"/>
            </a:endParaRPr>
          </a:p>
          <a:p>
            <a:pPr marL="0" indent="0">
              <a:lnSpc>
                <a:spcPct val="114999"/>
              </a:lnSpc>
              <a:spcBef>
                <a:spcPts val="1200"/>
              </a:spcBef>
              <a:buNone/>
            </a:pPr>
            <a:endParaRPr lang="en-US" sz="2000">
              <a:highlight>
                <a:srgbClr val="FFFFFF"/>
              </a:highlight>
              <a:latin typeface="Arial"/>
            </a:endParaRPr>
          </a:p>
          <a:p>
            <a:pPr marL="0" lvl="1" indent="0">
              <a:spcBef>
                <a:spcPts val="1200"/>
              </a:spcBef>
              <a:buNone/>
            </a:pPr>
            <a:r>
              <a:rPr lang="en-US" sz="1200">
                <a:highlight>
                  <a:srgbClr val="FFFFFF"/>
                </a:highlight>
                <a:latin typeface="Arial"/>
                <a:cs typeface="Arial"/>
              </a:rPr>
              <a:t>Centers for Disease Control (CDC, 2023)</a:t>
            </a:r>
            <a:endParaRPr lang="en-US" sz="1200"/>
          </a:p>
        </p:txBody>
      </p:sp>
      <p:pic>
        <p:nvPicPr>
          <p:cNvPr id="4" name="Google Shape;358;g2ac08e1b665_0_0" descr="Image result for pa commission on crime and delinquency logo">
            <a:extLst>
              <a:ext uri="{FF2B5EF4-FFF2-40B4-BE49-F238E27FC236}">
                <a16:creationId xmlns:a16="http://schemas.microsoft.com/office/drawing/2014/main" id="{280B0E94-B331-3F2B-4A72-FDAB47831485}"/>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useBgFill="1">
        <p:nvSpPr>
          <p:cNvPr id="942" name="Rectangle 94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Google Shape;919;g2abace5bdcf_0_17"/>
          <p:cNvSpPr txBox="1">
            <a:spLocks noGrp="1"/>
          </p:cNvSpPr>
          <p:nvPr>
            <p:ph type="title"/>
          </p:nvPr>
        </p:nvSpPr>
        <p:spPr>
          <a:xfrm>
            <a:off x="615757" y="174291"/>
            <a:ext cx="4649328" cy="1207688"/>
          </a:xfrm>
          <a:prstGeom prst="rect">
            <a:avLst/>
          </a:prstGeom>
        </p:spPr>
        <p:txBody>
          <a:bodyPr spcFirstLastPara="1" lIns="91425" tIns="45700" rIns="91425" bIns="45700" anchor="b" anchorCtr="0">
            <a:noAutofit/>
          </a:bodyPr>
          <a:lstStyle/>
          <a:p>
            <a:pPr algn="ctr"/>
            <a:r>
              <a:rPr lang="en-US" b="1">
                <a:latin typeface="Arial"/>
              </a:rPr>
              <a:t>INDIVIDUAL RISK FACTORS</a:t>
            </a:r>
          </a:p>
        </p:txBody>
      </p:sp>
      <p:sp>
        <p:nvSpPr>
          <p:cNvPr id="944" name="Rectangle 94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6" name="Rectangle 94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Rectangle 94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rgbClr val="004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Rectangle 94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A07971-BFDD-8E55-86DB-F1894CC7C71B}"/>
              </a:ext>
            </a:extLst>
          </p:cNvPr>
          <p:cNvSpPr txBox="1"/>
          <p:nvPr/>
        </p:nvSpPr>
        <p:spPr>
          <a:xfrm>
            <a:off x="272512" y="2581063"/>
            <a:ext cx="5249158"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highlight>
                  <a:srgbClr val="FFFF00"/>
                </a:highlight>
              </a:rPr>
              <a:t>BIG IDEA:</a:t>
            </a:r>
            <a:r>
              <a:rPr lang="en-US" sz="2000"/>
              <a:t> It is critical to understand </a:t>
            </a:r>
            <a:r>
              <a:rPr lang="en-US" sz="2000" b="1"/>
              <a:t>risk factors</a:t>
            </a:r>
            <a:r>
              <a:rPr lang="en-US" sz="2000"/>
              <a:t> which increase the likelihood of risk for suicide, and </a:t>
            </a:r>
            <a:r>
              <a:rPr lang="en-US" sz="2000" b="1"/>
              <a:t>warning signs,</a:t>
            </a:r>
            <a:r>
              <a:rPr lang="en-US" sz="2000"/>
              <a:t> which are evidence-based indicators that someone may be in danger of suicide now or in the near future. </a:t>
            </a:r>
          </a:p>
        </p:txBody>
      </p:sp>
      <p:sp>
        <p:nvSpPr>
          <p:cNvPr id="920" name="Google Shape;920;g2abace5bdcf_0_17"/>
          <p:cNvSpPr txBox="1">
            <a:spLocks noGrp="1"/>
          </p:cNvSpPr>
          <p:nvPr>
            <p:ph type="body" idx="1"/>
          </p:nvPr>
        </p:nvSpPr>
        <p:spPr>
          <a:xfrm>
            <a:off x="6008721" y="884042"/>
            <a:ext cx="5689021" cy="4755321"/>
          </a:xfrm>
          <a:prstGeom prst="rect">
            <a:avLst/>
          </a:prstGeom>
        </p:spPr>
        <p:txBody>
          <a:bodyPr spcFirstLastPara="1" lIns="91425" tIns="45700" rIns="91425" bIns="45700" anchor="ctr" anchorCtr="0">
            <a:normAutofit/>
          </a:bodyPr>
          <a:lstStyle/>
          <a:p>
            <a:pPr marL="0" lvl="0" indent="0" rtl="0">
              <a:spcBef>
                <a:spcPts val="1200"/>
              </a:spcBef>
              <a:spcAft>
                <a:spcPts val="0"/>
              </a:spcAft>
              <a:buNone/>
            </a:pPr>
            <a:r>
              <a:rPr lang="en-US" sz="2000">
                <a:highlight>
                  <a:srgbClr val="FFFF00"/>
                </a:highlight>
                <a:latin typeface="Arial"/>
              </a:rPr>
              <a:t>Personal factors</a:t>
            </a:r>
            <a:r>
              <a:rPr lang="en-US" sz="2000">
                <a:latin typeface="Arial"/>
              </a:rPr>
              <a:t> may contribute to risk:</a:t>
            </a:r>
          </a:p>
          <a:p>
            <a:pPr marL="0" lvl="0" indent="0" rtl="0">
              <a:spcBef>
                <a:spcPts val="200"/>
              </a:spcBef>
              <a:spcAft>
                <a:spcPts val="0"/>
              </a:spcAft>
              <a:buNone/>
            </a:pPr>
            <a:endParaRPr lang="en-US" sz="2000">
              <a:latin typeface="Arial"/>
            </a:endParaRPr>
          </a:p>
          <a:p>
            <a:pPr marL="800100">
              <a:spcBef>
                <a:spcPts val="200"/>
              </a:spcBef>
            </a:pPr>
            <a:r>
              <a:rPr lang="en-US" sz="2000">
                <a:latin typeface="Arial"/>
              </a:rPr>
              <a:t>Previous suicide attempt</a:t>
            </a:r>
          </a:p>
          <a:p>
            <a:pPr marL="800100">
              <a:spcBef>
                <a:spcPts val="200"/>
              </a:spcBef>
            </a:pPr>
            <a:r>
              <a:rPr lang="en-US" sz="2000">
                <a:latin typeface="Arial"/>
              </a:rPr>
              <a:t>History of depression and other mental illnesses</a:t>
            </a:r>
          </a:p>
          <a:p>
            <a:pPr marL="800100">
              <a:spcBef>
                <a:spcPts val="200"/>
              </a:spcBef>
            </a:pPr>
            <a:r>
              <a:rPr lang="en-US" sz="2000">
                <a:latin typeface="Arial"/>
              </a:rPr>
              <a:t>Serious illness such as chronic pain</a:t>
            </a:r>
          </a:p>
          <a:p>
            <a:pPr marL="800100">
              <a:spcBef>
                <a:spcPts val="200"/>
              </a:spcBef>
            </a:pPr>
            <a:r>
              <a:rPr lang="en-US" sz="2000">
                <a:latin typeface="Arial"/>
              </a:rPr>
              <a:t>Criminal/legal problems</a:t>
            </a:r>
          </a:p>
          <a:p>
            <a:pPr marL="800100">
              <a:spcBef>
                <a:spcPts val="200"/>
              </a:spcBef>
            </a:pPr>
            <a:r>
              <a:rPr lang="en-US" sz="2000">
                <a:latin typeface="Arial"/>
              </a:rPr>
              <a:t>Job/financial problems or loss</a:t>
            </a:r>
            <a:endParaRPr lang="en-US"/>
          </a:p>
          <a:p>
            <a:pPr marL="800100">
              <a:spcBef>
                <a:spcPts val="200"/>
              </a:spcBef>
            </a:pPr>
            <a:r>
              <a:rPr lang="en-US" sz="2000">
                <a:latin typeface="Arial"/>
              </a:rPr>
              <a:t>Impulsive or aggressive tendencies</a:t>
            </a:r>
            <a:endParaRPr lang="en-US"/>
          </a:p>
          <a:p>
            <a:pPr marL="800100">
              <a:spcBef>
                <a:spcPts val="200"/>
              </a:spcBef>
            </a:pPr>
            <a:r>
              <a:rPr lang="en-US" sz="2000">
                <a:latin typeface="Arial"/>
              </a:rPr>
              <a:t>Substance use</a:t>
            </a:r>
          </a:p>
          <a:p>
            <a:pPr marL="800100">
              <a:spcBef>
                <a:spcPts val="200"/>
              </a:spcBef>
            </a:pPr>
            <a:r>
              <a:rPr lang="en-US" sz="2000">
                <a:latin typeface="Arial"/>
              </a:rPr>
              <a:t>Presence of adverse childhood experiences</a:t>
            </a:r>
          </a:p>
          <a:p>
            <a:pPr marL="800100">
              <a:spcBef>
                <a:spcPts val="200"/>
              </a:spcBef>
            </a:pPr>
            <a:r>
              <a:rPr lang="en-US" sz="2000">
                <a:latin typeface="Arial"/>
              </a:rPr>
              <a:t>Sense of hopelessness</a:t>
            </a:r>
          </a:p>
          <a:p>
            <a:pPr marL="800100">
              <a:spcBef>
                <a:spcPts val="200"/>
              </a:spcBef>
            </a:pPr>
            <a:r>
              <a:rPr lang="en-US" sz="2000">
                <a:latin typeface="Arial"/>
              </a:rPr>
              <a:t>Violence victimization and/or perpetration</a:t>
            </a:r>
          </a:p>
          <a:p>
            <a:pPr marL="0" lvl="0" indent="0" rtl="0">
              <a:spcBef>
                <a:spcPts val="1200"/>
              </a:spcBef>
              <a:spcAft>
                <a:spcPts val="0"/>
              </a:spcAft>
              <a:buClr>
                <a:schemeClr val="dk1"/>
              </a:buClr>
              <a:buSzPts val="1100"/>
              <a:buNone/>
            </a:pPr>
            <a:endParaRPr lang="en-US" sz="1400">
              <a:latin typeface="Arial"/>
            </a:endParaRPr>
          </a:p>
          <a:p>
            <a:pPr marL="0" lvl="0" indent="0" rtl="0">
              <a:spcBef>
                <a:spcPts val="1200"/>
              </a:spcBef>
              <a:spcAft>
                <a:spcPts val="0"/>
              </a:spcAft>
              <a:buNone/>
            </a:pPr>
            <a:endParaRPr lang="en-US" sz="1100"/>
          </a:p>
        </p:txBody>
      </p:sp>
      <p:pic>
        <p:nvPicPr>
          <p:cNvPr id="6" name="Google Shape;358;g2ac08e1b665_0_0" descr="Image result for pa commission on crime and delinquency logo">
            <a:extLst>
              <a:ext uri="{FF2B5EF4-FFF2-40B4-BE49-F238E27FC236}">
                <a16:creationId xmlns:a16="http://schemas.microsoft.com/office/drawing/2014/main" id="{87286488-0B58-0D17-61DB-C62CD5CDA306}"/>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04264" y="6246464"/>
            <a:ext cx="2163240" cy="57054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87447</Words>
  <Application>Microsoft Office PowerPoint</Application>
  <PresentationFormat>Widescreen</PresentationFormat>
  <Paragraphs>4493</Paragraphs>
  <Slides>254</Slides>
  <Notes>254</Notes>
  <HiddenSlides>2</HiddenSlides>
  <MMClips>0</MMClips>
  <ScaleCrop>false</ScaleCrop>
  <HeadingPairs>
    <vt:vector size="6" baseType="variant">
      <vt:variant>
        <vt:lpstr>Fonts Used</vt:lpstr>
      </vt:variant>
      <vt:variant>
        <vt:i4>32</vt:i4>
      </vt:variant>
      <vt:variant>
        <vt:lpstr>Theme</vt:lpstr>
      </vt:variant>
      <vt:variant>
        <vt:i4>1</vt:i4>
      </vt:variant>
      <vt:variant>
        <vt:lpstr>Slide Titles</vt:lpstr>
      </vt:variant>
      <vt:variant>
        <vt:i4>254</vt:i4>
      </vt:variant>
    </vt:vector>
  </HeadingPairs>
  <TitlesOfParts>
    <vt:vector size="287" baseType="lpstr">
      <vt:lpstr>Helvetica Neue</vt:lpstr>
      <vt:lpstr>Courier New</vt:lpstr>
      <vt:lpstr>Apple Braille</vt:lpstr>
      <vt:lpstr>Bangla MN</vt:lpstr>
      <vt:lpstr>Quattrocento Sans</vt:lpstr>
      <vt:lpstr>Proxima Nova Regular</vt:lpstr>
      <vt:lpstr>Calibri Light</vt:lpstr>
      <vt:lpstr>Corbel</vt:lpstr>
      <vt:lpstr>Roboto</vt:lpstr>
      <vt:lpstr>Cooper Black</vt:lpstr>
      <vt:lpstr>Arial</vt:lpstr>
      <vt:lpstr>Proxima Nova</vt:lpstr>
      <vt:lpstr>AkayaKanadaka</vt:lpstr>
      <vt:lpstr>Times</vt:lpstr>
      <vt:lpstr>Montserrat</vt:lpstr>
      <vt:lpstr>Andale Mono</vt:lpstr>
      <vt:lpstr>American Typewriter</vt:lpstr>
      <vt:lpstr>Symbol</vt:lpstr>
      <vt:lpstr>Baloo Bhaijaan</vt:lpstr>
      <vt:lpstr>Calibri</vt:lpstr>
      <vt:lpstr>Symbol,Sans-Serif</vt:lpstr>
      <vt:lpstr>Noto Sans Symbols</vt:lpstr>
      <vt:lpstr>Helvetica</vt:lpstr>
      <vt:lpstr>Google Sans</vt:lpstr>
      <vt:lpstr>Open Sans</vt:lpstr>
      <vt:lpstr>Copperplate Gothic Bold</vt:lpstr>
      <vt:lpstr>ACADEMY ENGRAVED LET PLAIN:1.0</vt:lpstr>
      <vt:lpstr>Segoe UI</vt:lpstr>
      <vt:lpstr>Arial,Sans-Serif</vt:lpstr>
      <vt:lpstr>Times New Roman</vt:lpstr>
      <vt:lpstr>Wingdings</vt:lpstr>
      <vt:lpstr>Calibri,Sans-Serif</vt:lpstr>
      <vt:lpstr>Office Theme</vt:lpstr>
      <vt:lpstr>PowerPoint Presentation</vt:lpstr>
      <vt:lpstr>TODAY’S TRAINING AGENDA</vt:lpstr>
      <vt:lpstr>PRELIMINARIES</vt:lpstr>
      <vt:lpstr>PRELIMINARIES</vt:lpstr>
      <vt:lpstr>PARTICIPANT TOOLS</vt:lpstr>
      <vt:lpstr>REASON AND SCOPE FOR SSSC TRAINING</vt:lpstr>
      <vt:lpstr>School Safety and Security Coordinator Duties</vt:lpstr>
      <vt:lpstr>TRAUMA-INFORMED UMBRELLA</vt:lpstr>
      <vt:lpstr>PowerPoint Presentation</vt:lpstr>
      <vt:lpstr>PowerPoint Presentation</vt:lpstr>
      <vt:lpstr>ALEX CHAPTER 1: INTRODUCTION </vt:lpstr>
      <vt:lpstr>ALEX CHAPTER 1: INTERGENERATIONAL TRAUMA (PRENATAL THROUGH YEAR 1-2)</vt:lpstr>
      <vt:lpstr>ALEX CHAPTER 2: EARLY CHILDHOOD TRAUMA (2-3 YEARS OLD)  </vt:lpstr>
      <vt:lpstr>ALEX CHAPTER 2: HEAD START CLASSROOM (2-3 YEARS OLD )</vt:lpstr>
      <vt:lpstr>ALEX CHAPTER 2: THE IMPACT (2-3 YEARS OLD)</vt:lpstr>
      <vt:lpstr>PowerPoint Presentation</vt:lpstr>
      <vt:lpstr>PowerPoint Presentation</vt:lpstr>
      <vt:lpstr>UNIVERSAL STRATEGIES AND SUPPORTS</vt:lpstr>
      <vt:lpstr>UNIVERSAL STRATEGIES AND SUPPORTS</vt:lpstr>
      <vt:lpstr>UNIVERSAL STRATEGIES AND SUPPORTS</vt:lpstr>
      <vt:lpstr>OVERVIEW OF THE STRATEGIES AND SUPPORTS FOR INTERVENTIONS    </vt:lpstr>
      <vt:lpstr>INTERVENING AND SUPPORTING STUDENTS</vt:lpstr>
      <vt:lpstr>METHODS FOR INTERVENTION AND SUPPORT  FOR STUDENTS WITH IDENTIFIED CONCERNS</vt:lpstr>
      <vt:lpstr>INTERVENING AND SUPPORTING STUDENTS</vt:lpstr>
      <vt:lpstr>Pennsylvania’s Multi-Tiered Systems of Support (MTSS)</vt:lpstr>
      <vt:lpstr>TIER 1:  INTERVENING AND SUPPORTING STUDENTS </vt:lpstr>
      <vt:lpstr>PowerPoint Presentation</vt:lpstr>
      <vt:lpstr>PowerPoint Presentation</vt:lpstr>
      <vt:lpstr>CRISIS SITUATIONS THAT WARRANT  AN IMMEDIATE RESPONSE</vt:lpstr>
      <vt:lpstr>PowerPoint Presentation</vt:lpstr>
      <vt:lpstr>PowerPoint Presentation</vt:lpstr>
      <vt:lpstr>LEADERSHIP</vt:lpstr>
      <vt:lpstr>LEADERSHIP</vt:lpstr>
      <vt:lpstr>LEADERSHIP</vt:lpstr>
      <vt:lpstr>PowerPoint Presentation</vt:lpstr>
      <vt:lpstr>APPROPRIATE STAFFING</vt:lpstr>
      <vt:lpstr>APPROPRIATE STAFFING</vt:lpstr>
      <vt:lpstr>APPROPRIATE STAFFING</vt:lpstr>
      <vt:lpstr>PowerPoint Presentation</vt:lpstr>
      <vt:lpstr>ALEX CHAPTER 3: ACADEMIC, EMOTIONAL, AND SOCIAL CHALLENGES (KINDERGARTEN - GRADE 2)</vt:lpstr>
      <vt:lpstr>ALEX CHAPTER 3: ACADEMIC, EMOTIONAL, AND SOCIAL CHALLENGES (KINDERGARTEN – GRADE 2)</vt:lpstr>
      <vt:lpstr>ALEX CHAPTER 3: ACADEMIC, EMOTIONAL, AND SOCIAL CHALLENGES (KINDERGARTEN – GRADE 2)</vt:lpstr>
      <vt:lpstr>ALEX CHAPTER 3: CHALLENGES IN MUSIC CLASS (KINDERGARTEN – GRADE 2)</vt:lpstr>
      <vt:lpstr>PowerPoint Presentation</vt:lpstr>
      <vt:lpstr>PowerPoint Presentation</vt:lpstr>
      <vt:lpstr>PowerPoint Presentation</vt:lpstr>
      <vt:lpstr>PowerPoint Presentation</vt:lpstr>
      <vt:lpstr>PowerPoint Presentation</vt:lpstr>
      <vt:lpstr>ALEX CHAPTER 4: EMERGING BEHAVIORAL ISSUES AND ACADEMIC CHALLENGES​ (5 – 6TH GRADES) </vt:lpstr>
      <vt:lpstr>ALEX CHAPTER 4: EMERGING BEHAVIORAL ISSUES AND ACADEMIC CHALLENGES​ (5 – 6TH GRADES) </vt:lpstr>
      <vt:lpstr>PowerPoint Presentation</vt:lpstr>
      <vt:lpstr>LAWS FOR ALL MENTAL HEALTH TOPICS</vt:lpstr>
      <vt:lpstr>LAWS FOR ALL MENTAL HEALTH TOPICS (CONTINUE)</vt:lpstr>
      <vt:lpstr>DEFINING TRAUMA AND TYPES OF TRAUMA</vt:lpstr>
      <vt:lpstr>TYPES OF TRAUMATIC EVENTS CONTINUED</vt:lpstr>
      <vt:lpstr>TRAUMA AND TYPES OF TRAUMA:   HOW PREVALENT IS IT?</vt:lpstr>
      <vt:lpstr>WHY IS UNDERSTANDING TRAUMA IMPORTANT?  FOUR KEY REASONS </vt:lpstr>
      <vt:lpstr>ADVERSE CHILDHOOD EXPERIENCES (ACEs)  </vt:lpstr>
      <vt:lpstr>TEN CATEGORIES OF ADVERSE CHILDHOOD EXPERIENCES</vt:lpstr>
      <vt:lpstr>UNDERSTANDING BEHAVIOR: WHEN TO BE CONCERNED </vt:lpstr>
      <vt:lpstr>UNDERSTANDING BEHAVIOR &amp; EARLY WARNING SIGNS</vt:lpstr>
      <vt:lpstr>TRAUMA REACTIONS: FIGHT-FLIGHT-FREEZE</vt:lpstr>
      <vt:lpstr>VIEWING BEHAVIOR THROUGH TRAUMA LENSES</vt:lpstr>
      <vt:lpstr>TRAUMA REACTIONS: WHAT IS UNDERNEATH THAT BEHAVIOR</vt:lpstr>
      <vt:lpstr>CHALLENGING BEHAVIORS: THE TIP OF THE ICEBERG</vt:lpstr>
      <vt:lpstr>REGULATION AND RELATIONSHIPS: UNDERSTANDING THE BRAIN &amp; EMOTIONAL REGULATION</vt:lpstr>
      <vt:lpstr>UNDERSTANDING THE BRAIN &amp; EMOTIONAL REGULATION</vt:lpstr>
      <vt:lpstr>OVERVIEW OF SCHOOL &amp; COMMUNITY SUPPORTS</vt:lpstr>
      <vt:lpstr>TRAUMA INFORMED RESPONSES TO BEHAVIOR</vt:lpstr>
      <vt:lpstr>WRAPPING-UP TRAUMA INFORMED CARE</vt:lpstr>
      <vt:lpstr>PowerPoint Presentation</vt:lpstr>
      <vt:lpstr> BEHAVIORAL HEALTH AWARENESS</vt:lpstr>
      <vt:lpstr>MENTAL HEALTH DISORDERS AND MENTAL AND BEHAVIORAL HEALTH</vt:lpstr>
      <vt:lpstr>MENTAL HEALTH – A CONTINUUM </vt:lpstr>
      <vt:lpstr>PREVALENCE OF CHILD AND ADOLESCENT  MENTAL HEALTH DISORDERS  </vt:lpstr>
      <vt:lpstr>PREVALENCE OF CHILD AND ADOLESCENT  MENTAL HEALTH DISORDERS </vt:lpstr>
      <vt:lpstr>HOW DO MENTAL HEALTH CONCERNS SHOW UP IN SCHOOL? </vt:lpstr>
      <vt:lpstr>HOW DO MENTAL HEALTH CONCERNS SHOW UP IN SCHOOL? </vt:lpstr>
      <vt:lpstr>HOW DO MENTAL HEALTH CONCERNS SHOW UP IN SCHOOL? </vt:lpstr>
      <vt:lpstr>CASE STUDY ACTIVITY</vt:lpstr>
      <vt:lpstr>PowerPoint Presentation</vt:lpstr>
      <vt:lpstr>PowerPoint Presentation</vt:lpstr>
      <vt:lpstr>ALEX CHAPTER 5: INTENSIFYING OF MENTAL HEALTH CHALLENGES  (8-9TH GRADES) </vt:lpstr>
      <vt:lpstr>PowerPoint Presentation</vt:lpstr>
      <vt:lpstr>BULLYING AND SUICIDE  AWARENESS</vt:lpstr>
      <vt:lpstr>WHAT IS BULLYING? </vt:lpstr>
      <vt:lpstr>WHAT IS CYBERBULLYING?</vt:lpstr>
      <vt:lpstr>LGBTQIA+ STUDENTS </vt:lpstr>
      <vt:lpstr> BULLYING = POWER IMBALANCE</vt:lpstr>
      <vt:lpstr>IMPACT OF BULLYING ON STUDENT MENTAL HEALTH </vt:lpstr>
      <vt:lpstr>IMPACT OF BULLYING ON STUDENT MENTAL HEALTH </vt:lpstr>
      <vt:lpstr>WARNING SIGNS A STUDENT  MAY BE BULLYING OTHERS </vt:lpstr>
      <vt:lpstr>WARNING SIGNS A STUDENT  MAY BE GETTING BULLIED (THE TARGET)</vt:lpstr>
      <vt:lpstr>HOW BULLYING TIES INTO THE THREAT ASSESSMENT PROCESS.    </vt:lpstr>
      <vt:lpstr>SUICIDE AWARENESS </vt:lpstr>
      <vt:lpstr>PowerPoint Presentation</vt:lpstr>
      <vt:lpstr>IDENTIFYING STUDENTS AT RISK OF SUICIDE </vt:lpstr>
      <vt:lpstr>SUICIDE IN SCHOOL-AGED CHILDREN AND ADOLESCENTS </vt:lpstr>
      <vt:lpstr>INDIVIDUAL RISK FACTORS</vt:lpstr>
      <vt:lpstr>RELATIONSHIP RISK FACTORS</vt:lpstr>
      <vt:lpstr>COMMUNITY &amp; SOCIETAL RISK FACTORS</vt:lpstr>
      <vt:lpstr>INDIVIDUAL &amp; RELATIONAL PROTECTIVE FACTORS</vt:lpstr>
      <vt:lpstr>COMMUNITY &amp; SOCIETAL PROTECTIVE FACTORS </vt:lpstr>
      <vt:lpstr>HOW TO RESPOND TO A STUDENT WHO  MAY BE AT RISK OF SUICIDE</vt:lpstr>
      <vt:lpstr>SMALL GROUP ACTIVITY  FOR BULLYING AND SUICIDE</vt:lpstr>
      <vt:lpstr>PowerPoint Presentation</vt:lpstr>
      <vt:lpstr>SUBSTANCE USE AWARENESS  BIG IDEA: Adolescent substance use is a major problem that often creates barriers to learning and threads to other underlying mental health issues </vt:lpstr>
      <vt:lpstr>SUBSTANCE USE AWARENESS</vt:lpstr>
      <vt:lpstr>SUBSTANCE USE AWARENESS</vt:lpstr>
      <vt:lpstr> PENNSYLVANIA YOUTH SURVEY  SELECTED RESULTS FROM 2021 </vt:lpstr>
      <vt:lpstr>SUBSTANCE USE AWARENESS:  MONITORING THE FUTURE STUDY </vt:lpstr>
      <vt:lpstr>RISK FACTORS INCLUDE</vt:lpstr>
      <vt:lpstr>PROTECTIVE FACTORS INCLUDE</vt:lpstr>
      <vt:lpstr>SUBSTANCE USE AWARENESS:   RISK &amp; PROTECTIVE FACTORS </vt:lpstr>
      <vt:lpstr>RECOGNIZING SUBSTANCE USE CONCERNS IN SCHOOLS </vt:lpstr>
      <vt:lpstr>RECOGNIZING SUBSTANCE USE CONCERNS IN SCHOOLS </vt:lpstr>
      <vt:lpstr>RESPONDING TO SUBSTANCE USE  CONCERNS IN SCHOOLS </vt:lpstr>
      <vt:lpstr>CONSIDERATIONS WHEN REFERRING A STUDENT FOR A SUBSTANCE USE CONCERN</vt:lpstr>
      <vt:lpstr>PowerPoint Presentation</vt:lpstr>
      <vt:lpstr>SUBSTANCE USE AWARENESS:   RISK &amp; PROTECTIVE FACTORS </vt:lpstr>
      <vt:lpstr> ALEX CHAPTER 6: INCREASED SUBSTANCE USE (11TH-12TH GRADES) </vt:lpstr>
      <vt:lpstr>PowerPoint Presentation</vt:lpstr>
      <vt:lpstr>CASE STUDY SUMMARY </vt:lpstr>
      <vt:lpstr>PowerPoint Presentation</vt:lpstr>
      <vt:lpstr>THE UMBRELLA OF TRAUMA-INFORMED CARE </vt:lpstr>
      <vt:lpstr>PowerPoint Presentation</vt:lpstr>
      <vt:lpstr>PowerPoint Presentation</vt:lpstr>
      <vt:lpstr>PowerPoint Presentation</vt:lpstr>
      <vt:lpstr>PowerPoint Presentation</vt:lpstr>
      <vt:lpstr>PowerPoint Presentation</vt:lpstr>
      <vt:lpstr>Defining Situational Awareness</vt:lpstr>
      <vt:lpstr>Situational Awareness: Hollywood</vt:lpstr>
      <vt:lpstr>Situational Awareness Errors</vt:lpstr>
      <vt:lpstr>Building Situational Awareness</vt:lpstr>
      <vt:lpstr>Flight, Flight or Freeze: The Brain</vt:lpstr>
      <vt:lpstr>Fight, Flight or Freeze: The Body</vt:lpstr>
      <vt:lpstr>PowerPoint Presentation</vt:lpstr>
      <vt:lpstr>PowerPoint Presentation</vt:lpstr>
      <vt:lpstr>PowerPoint Presentation</vt:lpstr>
      <vt:lpstr>THE O.O.D.A. LOOP: CO-OPTED</vt:lpstr>
      <vt:lpstr>The 5 W’s</vt:lpstr>
      <vt:lpstr>Safety Planning</vt:lpstr>
      <vt:lpstr>Special Needs: SECTION 504</vt:lpstr>
      <vt:lpstr>Future Threats</vt:lpstr>
      <vt:lpstr>Safe2SayPA: Brief Overview</vt:lpstr>
      <vt:lpstr>Safe2SayPA: Valuable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PCCD Assessment Criteria</vt:lpstr>
      <vt:lpstr>School Safety &amp; Security Assessment: 3 Parts </vt:lpstr>
      <vt:lpstr>PowerPoint Presentation</vt:lpstr>
      <vt:lpstr>PowerPoint Presentation</vt:lpstr>
      <vt:lpstr>PowerPoint Presentation</vt:lpstr>
      <vt:lpstr>Toolkit Links: Printable &amp; Usable</vt:lpstr>
      <vt:lpstr>CPTED: A Lens for Aspects of Assessments</vt:lpstr>
      <vt:lpstr>CPTED: Rooted in Psychology &amp; Criminology</vt:lpstr>
      <vt:lpstr>CPTED: 1st Generation Principles</vt:lpstr>
      <vt:lpstr>CPTED: 2nd Generation Principles</vt:lpstr>
      <vt:lpstr>CPTED: Usable Assessment</vt:lpstr>
      <vt:lpstr>PowerPoint Presentation</vt:lpstr>
      <vt:lpstr>   PASS: Guidelines &amp; Usable Checklist</vt:lpstr>
      <vt:lpstr>   CISA: k-12 Security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Laws relevant to Emergency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mason wooldridge</dc:creator>
  <cp:lastModifiedBy>Chris Stone</cp:lastModifiedBy>
  <cp:revision>4</cp:revision>
  <cp:lastPrinted>2024-01-29T15:12:17Z</cp:lastPrinted>
  <dcterms:created xsi:type="dcterms:W3CDTF">2023-10-31T12:59:37Z</dcterms:created>
  <dcterms:modified xsi:type="dcterms:W3CDTF">2024-02-06T17:18:16Z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0x010100E0D562BD652A994994332C0CA0A37ACF</vt:lpwstr>
  </property>
</Properties>
</file>