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9" r:id="rId2"/>
    <p:sldId id="257" r:id="rId3"/>
    <p:sldId id="258" r:id="rId4"/>
    <p:sldId id="269" r:id="rId5"/>
    <p:sldId id="259" r:id="rId6"/>
    <p:sldId id="270" r:id="rId7"/>
    <p:sldId id="260" r:id="rId8"/>
    <p:sldId id="271" r:id="rId9"/>
    <p:sldId id="261" r:id="rId10"/>
    <p:sldId id="272" r:id="rId11"/>
    <p:sldId id="262" r:id="rId12"/>
    <p:sldId id="273" r:id="rId13"/>
    <p:sldId id="263" r:id="rId14"/>
    <p:sldId id="274" r:id="rId15"/>
    <p:sldId id="264" r:id="rId16"/>
    <p:sldId id="275" r:id="rId17"/>
    <p:sldId id="265" r:id="rId18"/>
    <p:sldId id="276" r:id="rId19"/>
    <p:sldId id="266" r:id="rId20"/>
    <p:sldId id="277" r:id="rId21"/>
    <p:sldId id="267" r:id="rId22"/>
    <p:sldId id="278" r:id="rId23"/>
    <p:sldId id="268" r:id="rId24"/>
    <p:sldId id="256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405"/>
  </p:normalViewPr>
  <p:slideViewPr>
    <p:cSldViewPr snapToGrid="0">
      <p:cViewPr varScale="1">
        <p:scale>
          <a:sx n="104" d="100"/>
          <a:sy n="104" d="100"/>
        </p:scale>
        <p:origin x="232" y="7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FEF70-0A70-6E4B-9E7F-3C568C5EB1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0ED84-811E-4BC7-1DEA-3B6AF3981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910DB-9342-5260-55F4-9A6EE55BE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F1F8-D417-9540-8EE0-0A6738523FBF}" type="datetimeFigureOut">
              <a:rPr lang="en-US" smtClean="0"/>
              <a:t>10/9/24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A85F75-FD2B-9FFD-D9EF-B1E9D0701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ABC4B-B200-5733-CF1C-EE966E9D3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538C-C79A-FA42-977C-9C491AEB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618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2718E-80A9-D296-941B-0812E77FC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A7B3F6-DDDA-AAA6-6A18-C7AE4C0D5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15468-979D-CCE6-BB53-49A792A87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F1F8-D417-9540-8EE0-0A6738523FBF}" type="datetimeFigureOut">
              <a:rPr lang="en-US" smtClean="0"/>
              <a:t>10/9/24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1D382-667A-F258-667C-632614C6B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F4DC8-7520-ACBA-086D-B2D51DB8E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538C-C79A-FA42-977C-9C491AEB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57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0EE5AD-7113-70A1-0635-1ED9A12CA8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FFAD23-9944-E24C-2074-D95B9AA6F0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8A7AC-01F3-8B42-D722-F81F35B3F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F1F8-D417-9540-8EE0-0A6738523FBF}" type="datetimeFigureOut">
              <a:rPr lang="en-US" smtClean="0"/>
              <a:t>10/9/24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AB7E6-9BA8-81E0-363A-C99C8117C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84971-F8FB-E7DD-E52A-B320D2E25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538C-C79A-FA42-977C-9C491AEB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76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1CF4F-E045-7EF7-B018-BF6AB0E44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A57471-0E3E-204C-E526-2A9B3F3C77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1FF5E-88F3-DD94-7C22-75A45BB5A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F1F8-D417-9540-8EE0-0A6738523FBF}" type="datetimeFigureOut">
              <a:rPr lang="en-US" smtClean="0"/>
              <a:t>10/9/24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A9BC2-E30F-6F21-C835-FBBD04532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DB9EE-DAA1-9A83-CB12-1D33168BE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538C-C79A-FA42-977C-9C491AEB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409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1DFCF-52F6-8440-4316-112D1CD4D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064C32-8D3A-F167-18B6-4FD1A4D878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CD5C3-BC33-9E8F-B348-98E121F25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F1F8-D417-9540-8EE0-0A6738523FBF}" type="datetimeFigureOut">
              <a:rPr lang="en-US" smtClean="0"/>
              <a:t>10/9/24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53E39-19F4-EEF8-AC23-6F16E03C2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645A-7458-56E2-6614-FD091B07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538C-C79A-FA42-977C-9C491AEB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966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FA31E-83F6-6025-3C25-3C35B6B5F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2D1858-8222-86CC-FF94-F1B8F718B9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09E648-87FC-9B43-F5B0-B27D0D1C4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E2BDF8-27BF-845B-4328-34DF45DD5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F1F8-D417-9540-8EE0-0A6738523FBF}" type="datetimeFigureOut">
              <a:rPr lang="en-US" smtClean="0"/>
              <a:t>10/9/24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B90EE4-209C-CE39-0CC5-9C86C503E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12846-8C4D-E10B-1C44-036CE2A38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538C-C79A-FA42-977C-9C491AEB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60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E3AF4-72F2-EB3C-83AA-6198D6734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D67FA9-4865-4D98-399D-A32268CFD6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0E2B9A-0BC7-F3EA-6F6E-416B4487F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FA56BF-3884-8C73-9ECB-2FD6A5AB72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C90C50-5EEA-24B4-664C-8EE7861A33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8B5223-0E64-0115-15A3-60A6FF0A5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F1F8-D417-9540-8EE0-0A6738523FBF}" type="datetimeFigureOut">
              <a:rPr lang="en-US" smtClean="0"/>
              <a:t>10/9/24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001FB8-C50E-0DA4-B0D3-7C5A81F97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9ACC6B-DAA6-177D-4940-ED1AC566D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538C-C79A-FA42-977C-9C491AEB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949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1F105-DF72-8566-FBFE-848DED770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BCCB7B-6162-FC8C-2E01-9FB639AC4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F1F8-D417-9540-8EE0-0A6738523FBF}" type="datetimeFigureOut">
              <a:rPr lang="en-US" smtClean="0"/>
              <a:t>10/9/24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D27031-0E28-117E-153D-22D6CE2FD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45992F-9D01-6859-8353-5D7D61561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538C-C79A-FA42-977C-9C491AEB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24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3E1855-427E-0FB7-CFB4-32CC6565C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F1F8-D417-9540-8EE0-0A6738523FBF}" type="datetimeFigureOut">
              <a:rPr lang="en-US" smtClean="0"/>
              <a:t>10/9/24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80B082-ECDA-7D49-1A39-887C04C3E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9D5320-2E9E-D693-F09E-135749357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538C-C79A-FA42-977C-9C491AEB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00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53B1E-A23B-6BE6-C957-BB259B300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1C29C-6FA3-473C-7974-FF32FAD5B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CC486B-4950-817A-1947-BECB28CFF7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61C55C-341D-A5E3-9934-537A7E3F0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F1F8-D417-9540-8EE0-0A6738523FBF}" type="datetimeFigureOut">
              <a:rPr lang="en-US" smtClean="0"/>
              <a:t>10/9/24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5F9BE0-964C-9B80-8E45-063C7B6F0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EF86BD-DCA0-12A8-D4B4-B127C92E1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538C-C79A-FA42-977C-9C491AEB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85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87D82-8ACD-B2BA-BC26-FF2CD3E0B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F2DAD7-6EFF-2FAD-ECA0-141C58411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9DD586-1861-86C0-9C8C-0587A9E0E7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14554D-1776-8B09-6977-C71C77C03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8F1F8-D417-9540-8EE0-0A6738523FBF}" type="datetimeFigureOut">
              <a:rPr lang="en-US" smtClean="0"/>
              <a:t>10/9/24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AFD289-1ECA-407A-98E9-979CC55D2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7DB93D-65A1-CEEF-A25B-833B7524C7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F538C-C79A-FA42-977C-9C491AEB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337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1110E1-C484-0B81-F1D6-C80849D13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1DE9F4-8CEB-E655-F07C-5DA95BC0F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E546DE-9F30-D7AF-7818-5B636E063C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8F1F8-D417-9540-8EE0-0A6738523FBF}" type="datetimeFigureOut">
              <a:rPr lang="en-US" smtClean="0"/>
              <a:t>10/9/24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3130A9-88B9-E04F-6F5B-1CE2932F92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E9ABA-969C-688D-1FAB-17469FF8E2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F538C-C79A-FA42-977C-9C491AEB44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363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6290136-FD58-5329-DD68-F395479702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YOUR SCHOOL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5AE3919-71A3-9BB0-CC86-A71A312598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Audience / Name / Year</a:t>
            </a:r>
          </a:p>
        </p:txBody>
      </p:sp>
    </p:spTree>
    <p:extLst>
      <p:ext uri="{BB962C8B-B14F-4D97-AF65-F5344CB8AC3E}">
        <p14:creationId xmlns:p14="http://schemas.microsoft.com/office/powerpoint/2010/main" val="2246881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CC320-F161-76D7-BBC5-1697D546F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C3029-404C-770C-9505-64958548BD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727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02;p1">
            <a:extLst>
              <a:ext uri="{FF2B5EF4-FFF2-40B4-BE49-F238E27FC236}">
                <a16:creationId xmlns:a16="http://schemas.microsoft.com/office/drawing/2014/main" id="{13EBF396-B081-8CF5-D81D-5CF1F37A22EF}"/>
              </a:ext>
            </a:extLst>
          </p:cNvPr>
          <p:cNvSpPr/>
          <p:nvPr/>
        </p:nvSpPr>
        <p:spPr>
          <a:xfrm>
            <a:off x="-29081" y="2752020"/>
            <a:ext cx="12441895" cy="1522441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02;p1">
            <a:extLst>
              <a:ext uri="{FF2B5EF4-FFF2-40B4-BE49-F238E27FC236}">
                <a16:creationId xmlns:a16="http://schemas.microsoft.com/office/drawing/2014/main" id="{69F3AC03-2BD6-1B08-A2F8-450B31C14139}"/>
              </a:ext>
            </a:extLst>
          </p:cNvPr>
          <p:cNvSpPr/>
          <p:nvPr/>
        </p:nvSpPr>
        <p:spPr>
          <a:xfrm>
            <a:off x="-199537" y="2988914"/>
            <a:ext cx="12441896" cy="1061927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4;p1">
            <a:extLst>
              <a:ext uri="{FF2B5EF4-FFF2-40B4-BE49-F238E27FC236}">
                <a16:creationId xmlns:a16="http://schemas.microsoft.com/office/drawing/2014/main" id="{44C6F134-E446-BEBE-FD20-28A0F860A2DA}"/>
              </a:ext>
            </a:extLst>
          </p:cNvPr>
          <p:cNvSpPr txBox="1"/>
          <p:nvPr/>
        </p:nvSpPr>
        <p:spPr>
          <a:xfrm>
            <a:off x="-7600" y="3196732"/>
            <a:ext cx="122072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orbel"/>
                <a:cs typeface="Arial" panose="020B0604020202020204" pitchFamily="34" charset="0"/>
                <a:sym typeface="Corbel"/>
              </a:rPr>
              <a:t>BUILDING &amp; USING </a:t>
            </a:r>
            <a:r>
              <a:rPr lang="en-GB" sz="3600" b="1" i="1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orbel"/>
                <a:cs typeface="Arial" panose="020B0604020202020204" pitchFamily="34" charset="0"/>
                <a:sym typeface="Corbel"/>
              </a:rPr>
              <a:t>TABLETOPS</a:t>
            </a:r>
            <a:endParaRPr lang="en-GB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996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220A1-C61E-CED6-08E8-3ED0964DC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D1111-9284-75A7-DAB6-DDC7E97C6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681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02;p1">
            <a:extLst>
              <a:ext uri="{FF2B5EF4-FFF2-40B4-BE49-F238E27FC236}">
                <a16:creationId xmlns:a16="http://schemas.microsoft.com/office/drawing/2014/main" id="{13EBF396-B081-8CF5-D81D-5CF1F37A22EF}"/>
              </a:ext>
            </a:extLst>
          </p:cNvPr>
          <p:cNvSpPr/>
          <p:nvPr/>
        </p:nvSpPr>
        <p:spPr>
          <a:xfrm>
            <a:off x="-29081" y="2752020"/>
            <a:ext cx="12441895" cy="1522441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02;p1">
            <a:extLst>
              <a:ext uri="{FF2B5EF4-FFF2-40B4-BE49-F238E27FC236}">
                <a16:creationId xmlns:a16="http://schemas.microsoft.com/office/drawing/2014/main" id="{69F3AC03-2BD6-1B08-A2F8-450B31C14139}"/>
              </a:ext>
            </a:extLst>
          </p:cNvPr>
          <p:cNvSpPr/>
          <p:nvPr/>
        </p:nvSpPr>
        <p:spPr>
          <a:xfrm>
            <a:off x="-199537" y="2988914"/>
            <a:ext cx="12441896" cy="1061927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4;p1">
            <a:extLst>
              <a:ext uri="{FF2B5EF4-FFF2-40B4-BE49-F238E27FC236}">
                <a16:creationId xmlns:a16="http://schemas.microsoft.com/office/drawing/2014/main" id="{44C6F134-E446-BEBE-FD20-28A0F860A2DA}"/>
              </a:ext>
            </a:extLst>
          </p:cNvPr>
          <p:cNvSpPr txBox="1"/>
          <p:nvPr/>
        </p:nvSpPr>
        <p:spPr>
          <a:xfrm>
            <a:off x="-7600" y="3258287"/>
            <a:ext cx="122072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GB" sz="2800" b="1" i="0" u="none" strike="noStrike" cap="none" dirty="0">
                <a:solidFill>
                  <a:schemeClr val="lt1"/>
                </a:solidFill>
                <a:latin typeface="Arial Black" panose="020B0A04020102020204" pitchFamily="34" charset="0"/>
                <a:ea typeface="Corbel"/>
                <a:cs typeface="Corbel"/>
                <a:sym typeface="Corbel"/>
              </a:rPr>
              <a:t>RECOGNIZING AND REPORTING </a:t>
            </a:r>
            <a:r>
              <a:rPr lang="en-GB" sz="2800" b="1" i="1" u="none" strike="noStrike" cap="none" dirty="0">
                <a:solidFill>
                  <a:schemeClr val="lt1"/>
                </a:solidFill>
                <a:latin typeface="Arial Black" panose="020B0A04020102020204" pitchFamily="34" charset="0"/>
                <a:ea typeface="Corbel"/>
                <a:cs typeface="Corbel"/>
                <a:sym typeface="Corbel"/>
              </a:rPr>
              <a:t>BEHAVIORS OF CONCERN</a:t>
            </a:r>
            <a:endParaRPr lang="en-GB" sz="2800" i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836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2087E-A9C9-FE51-0FF3-DC5AEEE61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91F10-5AAD-2A12-A6D2-70BDCF41C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45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02;p1">
            <a:extLst>
              <a:ext uri="{FF2B5EF4-FFF2-40B4-BE49-F238E27FC236}">
                <a16:creationId xmlns:a16="http://schemas.microsoft.com/office/drawing/2014/main" id="{13EBF396-B081-8CF5-D81D-5CF1F37A22EF}"/>
              </a:ext>
            </a:extLst>
          </p:cNvPr>
          <p:cNvSpPr/>
          <p:nvPr/>
        </p:nvSpPr>
        <p:spPr>
          <a:xfrm>
            <a:off x="-29081" y="2752020"/>
            <a:ext cx="12441895" cy="1522441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02;p1">
            <a:extLst>
              <a:ext uri="{FF2B5EF4-FFF2-40B4-BE49-F238E27FC236}">
                <a16:creationId xmlns:a16="http://schemas.microsoft.com/office/drawing/2014/main" id="{69F3AC03-2BD6-1B08-A2F8-450B31C14139}"/>
              </a:ext>
            </a:extLst>
          </p:cNvPr>
          <p:cNvSpPr/>
          <p:nvPr/>
        </p:nvSpPr>
        <p:spPr>
          <a:xfrm>
            <a:off x="-199537" y="2988914"/>
            <a:ext cx="12441896" cy="1061927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4;p1">
            <a:extLst>
              <a:ext uri="{FF2B5EF4-FFF2-40B4-BE49-F238E27FC236}">
                <a16:creationId xmlns:a16="http://schemas.microsoft.com/office/drawing/2014/main" id="{44C6F134-E446-BEBE-FD20-28A0F860A2DA}"/>
              </a:ext>
            </a:extLst>
          </p:cNvPr>
          <p:cNvSpPr txBox="1"/>
          <p:nvPr/>
        </p:nvSpPr>
        <p:spPr>
          <a:xfrm>
            <a:off x="-7600" y="3258287"/>
            <a:ext cx="122072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i="0" u="none" strike="noStrike" cap="none" dirty="0">
                <a:solidFill>
                  <a:schemeClr val="lt1"/>
                </a:solidFill>
                <a:latin typeface="Arial Black" panose="020B0A04020102020204" pitchFamily="34" charset="0"/>
                <a:ea typeface="Corbel"/>
                <a:cs typeface="Corbel"/>
                <a:sym typeface="Corbel"/>
              </a:rPr>
              <a:t>BEHAVIOR THREAT ASSESSMENT </a:t>
            </a:r>
            <a:r>
              <a:rPr lang="en-GB" sz="2800" b="1" i="1" u="none" strike="noStrike" cap="none" dirty="0">
                <a:solidFill>
                  <a:schemeClr val="lt1"/>
                </a:solidFill>
                <a:latin typeface="Arial Black" panose="020B0A04020102020204" pitchFamily="34" charset="0"/>
                <a:ea typeface="Corbel"/>
                <a:cs typeface="Corbel"/>
                <a:sym typeface="Corbel"/>
              </a:rPr>
              <a:t>AND MANAGEMENT</a:t>
            </a:r>
          </a:p>
        </p:txBody>
      </p:sp>
    </p:spTree>
    <p:extLst>
      <p:ext uri="{BB962C8B-B14F-4D97-AF65-F5344CB8AC3E}">
        <p14:creationId xmlns:p14="http://schemas.microsoft.com/office/powerpoint/2010/main" val="2994093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EA71A-9612-12BF-BA7C-DDF3C5ECE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3BED9-446E-1C99-8F7E-C47044B77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10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02;p1">
            <a:extLst>
              <a:ext uri="{FF2B5EF4-FFF2-40B4-BE49-F238E27FC236}">
                <a16:creationId xmlns:a16="http://schemas.microsoft.com/office/drawing/2014/main" id="{13EBF396-B081-8CF5-D81D-5CF1F37A22EF}"/>
              </a:ext>
            </a:extLst>
          </p:cNvPr>
          <p:cNvSpPr/>
          <p:nvPr/>
        </p:nvSpPr>
        <p:spPr>
          <a:xfrm>
            <a:off x="-29081" y="2752020"/>
            <a:ext cx="12441895" cy="1522441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02;p1">
            <a:extLst>
              <a:ext uri="{FF2B5EF4-FFF2-40B4-BE49-F238E27FC236}">
                <a16:creationId xmlns:a16="http://schemas.microsoft.com/office/drawing/2014/main" id="{69F3AC03-2BD6-1B08-A2F8-450B31C14139}"/>
              </a:ext>
            </a:extLst>
          </p:cNvPr>
          <p:cNvSpPr/>
          <p:nvPr/>
        </p:nvSpPr>
        <p:spPr>
          <a:xfrm>
            <a:off x="-199537" y="2988914"/>
            <a:ext cx="12441896" cy="1061927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4;p1">
            <a:extLst>
              <a:ext uri="{FF2B5EF4-FFF2-40B4-BE49-F238E27FC236}">
                <a16:creationId xmlns:a16="http://schemas.microsoft.com/office/drawing/2014/main" id="{44C6F134-E446-BEBE-FD20-28A0F860A2DA}"/>
              </a:ext>
            </a:extLst>
          </p:cNvPr>
          <p:cNvSpPr txBox="1"/>
          <p:nvPr/>
        </p:nvSpPr>
        <p:spPr>
          <a:xfrm>
            <a:off x="-7600" y="3258287"/>
            <a:ext cx="122072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PROCEDURES &amp; TRAINING DRILLS</a:t>
            </a:r>
          </a:p>
        </p:txBody>
      </p:sp>
    </p:spTree>
    <p:extLst>
      <p:ext uri="{BB962C8B-B14F-4D97-AF65-F5344CB8AC3E}">
        <p14:creationId xmlns:p14="http://schemas.microsoft.com/office/powerpoint/2010/main" val="10041602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28AC9-D5E6-83A4-6AC4-ECF245EAD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4B203-B986-4C0A-FFD3-C1B2821691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209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02;p1">
            <a:extLst>
              <a:ext uri="{FF2B5EF4-FFF2-40B4-BE49-F238E27FC236}">
                <a16:creationId xmlns:a16="http://schemas.microsoft.com/office/drawing/2014/main" id="{13EBF396-B081-8CF5-D81D-5CF1F37A22EF}"/>
              </a:ext>
            </a:extLst>
          </p:cNvPr>
          <p:cNvSpPr/>
          <p:nvPr/>
        </p:nvSpPr>
        <p:spPr>
          <a:xfrm>
            <a:off x="-29081" y="2752020"/>
            <a:ext cx="12441895" cy="1522441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02;p1">
            <a:extLst>
              <a:ext uri="{FF2B5EF4-FFF2-40B4-BE49-F238E27FC236}">
                <a16:creationId xmlns:a16="http://schemas.microsoft.com/office/drawing/2014/main" id="{69F3AC03-2BD6-1B08-A2F8-450B31C14139}"/>
              </a:ext>
            </a:extLst>
          </p:cNvPr>
          <p:cNvSpPr/>
          <p:nvPr/>
        </p:nvSpPr>
        <p:spPr>
          <a:xfrm>
            <a:off x="-199537" y="2988914"/>
            <a:ext cx="12441896" cy="1061927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4;p1">
            <a:extLst>
              <a:ext uri="{FF2B5EF4-FFF2-40B4-BE49-F238E27FC236}">
                <a16:creationId xmlns:a16="http://schemas.microsoft.com/office/drawing/2014/main" id="{44C6F134-E446-BEBE-FD20-28A0F860A2DA}"/>
              </a:ext>
            </a:extLst>
          </p:cNvPr>
          <p:cNvSpPr txBox="1"/>
          <p:nvPr/>
        </p:nvSpPr>
        <p:spPr>
          <a:xfrm>
            <a:off x="-7600" y="3258287"/>
            <a:ext cx="122072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FIRES &amp; 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NATURAL DISASTERS</a:t>
            </a:r>
            <a:endParaRPr lang="en-GB" sz="28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768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02;p1">
            <a:extLst>
              <a:ext uri="{FF2B5EF4-FFF2-40B4-BE49-F238E27FC236}">
                <a16:creationId xmlns:a16="http://schemas.microsoft.com/office/drawing/2014/main" id="{13EBF396-B081-8CF5-D81D-5CF1F37A22EF}"/>
              </a:ext>
            </a:extLst>
          </p:cNvPr>
          <p:cNvSpPr/>
          <p:nvPr/>
        </p:nvSpPr>
        <p:spPr>
          <a:xfrm>
            <a:off x="-29081" y="2752020"/>
            <a:ext cx="12441895" cy="1522441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02;p1">
            <a:extLst>
              <a:ext uri="{FF2B5EF4-FFF2-40B4-BE49-F238E27FC236}">
                <a16:creationId xmlns:a16="http://schemas.microsoft.com/office/drawing/2014/main" id="{69F3AC03-2BD6-1B08-A2F8-450B31C14139}"/>
              </a:ext>
            </a:extLst>
          </p:cNvPr>
          <p:cNvSpPr/>
          <p:nvPr/>
        </p:nvSpPr>
        <p:spPr>
          <a:xfrm>
            <a:off x="-199537" y="2988914"/>
            <a:ext cx="12441896" cy="1061927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4;p1">
            <a:extLst>
              <a:ext uri="{FF2B5EF4-FFF2-40B4-BE49-F238E27FC236}">
                <a16:creationId xmlns:a16="http://schemas.microsoft.com/office/drawing/2014/main" id="{44C6F134-E446-BEBE-FD20-28A0F860A2DA}"/>
              </a:ext>
            </a:extLst>
          </p:cNvPr>
          <p:cNvSpPr txBox="1"/>
          <p:nvPr/>
        </p:nvSpPr>
        <p:spPr>
          <a:xfrm>
            <a:off x="-7600" y="3196732"/>
            <a:ext cx="122072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orbel"/>
                <a:cs typeface="Arial" panose="020B0604020202020204" pitchFamily="34" charset="0"/>
                <a:sym typeface="Corbel"/>
              </a:rPr>
              <a:t>ACT 55 SCHOOL EMPLOYEE TRAINING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8613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60331-AE02-60AB-D387-86B0D9004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E24CE-94FF-7246-AFD0-9BD4DE4C4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010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02;p1">
            <a:extLst>
              <a:ext uri="{FF2B5EF4-FFF2-40B4-BE49-F238E27FC236}">
                <a16:creationId xmlns:a16="http://schemas.microsoft.com/office/drawing/2014/main" id="{13EBF396-B081-8CF5-D81D-5CF1F37A22EF}"/>
              </a:ext>
            </a:extLst>
          </p:cNvPr>
          <p:cNvSpPr/>
          <p:nvPr/>
        </p:nvSpPr>
        <p:spPr>
          <a:xfrm>
            <a:off x="-29081" y="2752020"/>
            <a:ext cx="12441895" cy="1522441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02;p1">
            <a:extLst>
              <a:ext uri="{FF2B5EF4-FFF2-40B4-BE49-F238E27FC236}">
                <a16:creationId xmlns:a16="http://schemas.microsoft.com/office/drawing/2014/main" id="{69F3AC03-2BD6-1B08-A2F8-450B31C14139}"/>
              </a:ext>
            </a:extLst>
          </p:cNvPr>
          <p:cNvSpPr/>
          <p:nvPr/>
        </p:nvSpPr>
        <p:spPr>
          <a:xfrm>
            <a:off x="-199537" y="2988914"/>
            <a:ext cx="12441896" cy="1061927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4;p1">
            <a:extLst>
              <a:ext uri="{FF2B5EF4-FFF2-40B4-BE49-F238E27FC236}">
                <a16:creationId xmlns:a16="http://schemas.microsoft.com/office/drawing/2014/main" id="{44C6F134-E446-BEBE-FD20-28A0F860A2DA}"/>
              </a:ext>
            </a:extLst>
          </p:cNvPr>
          <p:cNvSpPr txBox="1"/>
          <p:nvPr/>
        </p:nvSpPr>
        <p:spPr>
          <a:xfrm>
            <a:off x="-7600" y="3258287"/>
            <a:ext cx="122072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HOSTAGE SITUATION &amp; </a:t>
            </a:r>
            <a:r>
              <a:rPr lang="en-US" sz="28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BOMB THREAT</a:t>
            </a:r>
            <a:endParaRPr lang="en-GB" sz="28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3800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A3279-FB15-5746-2D3E-3F93D9C8E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7342AE-68AF-9D7C-1E87-B9E502C87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456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02;p1">
            <a:extLst>
              <a:ext uri="{FF2B5EF4-FFF2-40B4-BE49-F238E27FC236}">
                <a16:creationId xmlns:a16="http://schemas.microsoft.com/office/drawing/2014/main" id="{13EBF396-B081-8CF5-D81D-5CF1F37A22EF}"/>
              </a:ext>
            </a:extLst>
          </p:cNvPr>
          <p:cNvSpPr/>
          <p:nvPr/>
        </p:nvSpPr>
        <p:spPr>
          <a:xfrm>
            <a:off x="-29081" y="2752020"/>
            <a:ext cx="12441895" cy="1522441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02;p1">
            <a:extLst>
              <a:ext uri="{FF2B5EF4-FFF2-40B4-BE49-F238E27FC236}">
                <a16:creationId xmlns:a16="http://schemas.microsoft.com/office/drawing/2014/main" id="{69F3AC03-2BD6-1B08-A2F8-450B31C14139}"/>
              </a:ext>
            </a:extLst>
          </p:cNvPr>
          <p:cNvSpPr/>
          <p:nvPr/>
        </p:nvSpPr>
        <p:spPr>
          <a:xfrm>
            <a:off x="-199537" y="2988914"/>
            <a:ext cx="12441896" cy="1061927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4;p1">
            <a:extLst>
              <a:ext uri="{FF2B5EF4-FFF2-40B4-BE49-F238E27FC236}">
                <a16:creationId xmlns:a16="http://schemas.microsoft.com/office/drawing/2014/main" id="{44C6F134-E446-BEBE-FD20-28A0F860A2DA}"/>
              </a:ext>
            </a:extLst>
          </p:cNvPr>
          <p:cNvSpPr txBox="1"/>
          <p:nvPr/>
        </p:nvSpPr>
        <p:spPr>
          <a:xfrm>
            <a:off x="-7600" y="3258287"/>
            <a:ext cx="122072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ACTIVE (LIFE THREATS) SHOOTER</a:t>
            </a:r>
            <a:endParaRPr lang="en-GB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2562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BA2508-1443-D0F2-1C35-603EE142C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80D24A-A262-00DD-0DA4-83A5560886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048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02;p1">
            <a:extLst>
              <a:ext uri="{FF2B5EF4-FFF2-40B4-BE49-F238E27FC236}">
                <a16:creationId xmlns:a16="http://schemas.microsoft.com/office/drawing/2014/main" id="{13EBF396-B081-8CF5-D81D-5CF1F37A22EF}"/>
              </a:ext>
            </a:extLst>
          </p:cNvPr>
          <p:cNvSpPr/>
          <p:nvPr/>
        </p:nvSpPr>
        <p:spPr>
          <a:xfrm>
            <a:off x="-29081" y="2752020"/>
            <a:ext cx="12441895" cy="1522441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02;p1">
            <a:extLst>
              <a:ext uri="{FF2B5EF4-FFF2-40B4-BE49-F238E27FC236}">
                <a16:creationId xmlns:a16="http://schemas.microsoft.com/office/drawing/2014/main" id="{69F3AC03-2BD6-1B08-A2F8-450B31C14139}"/>
              </a:ext>
            </a:extLst>
          </p:cNvPr>
          <p:cNvSpPr/>
          <p:nvPr/>
        </p:nvSpPr>
        <p:spPr>
          <a:xfrm>
            <a:off x="-199537" y="2988914"/>
            <a:ext cx="12441896" cy="1061927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4;p1">
            <a:extLst>
              <a:ext uri="{FF2B5EF4-FFF2-40B4-BE49-F238E27FC236}">
                <a16:creationId xmlns:a16="http://schemas.microsoft.com/office/drawing/2014/main" id="{44C6F134-E446-BEBE-FD20-28A0F860A2DA}"/>
              </a:ext>
            </a:extLst>
          </p:cNvPr>
          <p:cNvSpPr txBox="1"/>
          <p:nvPr/>
        </p:nvSpPr>
        <p:spPr>
          <a:xfrm>
            <a:off x="-7600" y="3196732"/>
            <a:ext cx="122072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en-GB" sz="3600" i="0" u="none" strike="noStrike" cap="none" dirty="0">
                <a:solidFill>
                  <a:schemeClr val="lt1"/>
                </a:solidFill>
                <a:latin typeface="Arial Black" panose="020B0A04020102020204" pitchFamily="34" charset="0"/>
                <a:ea typeface="Corbel"/>
                <a:cs typeface="Corbel"/>
                <a:sym typeface="Corbel"/>
              </a:rPr>
              <a:t>ACT 55</a:t>
            </a:r>
            <a:r>
              <a:rPr lang="en-GB" sz="3600" b="1" i="0" u="none" strike="noStrike" cap="none" dirty="0">
                <a:solidFill>
                  <a:schemeClr val="lt1"/>
                </a:solidFill>
                <a:latin typeface="Arial Black" panose="020B0A04020102020204" pitchFamily="34" charset="0"/>
                <a:ea typeface="Corbel"/>
                <a:cs typeface="Corbel"/>
                <a:sym typeface="Corbel"/>
              </a:rPr>
              <a:t> EMPLOYEE TRAINING STANDARDS</a:t>
            </a:r>
            <a:endParaRPr lang="en-GB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439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3A084-E063-5790-5EB0-857414515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4DCA2-3150-24F6-90F1-421852528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456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02;p1">
            <a:extLst>
              <a:ext uri="{FF2B5EF4-FFF2-40B4-BE49-F238E27FC236}">
                <a16:creationId xmlns:a16="http://schemas.microsoft.com/office/drawing/2014/main" id="{13EBF396-B081-8CF5-D81D-5CF1F37A22EF}"/>
              </a:ext>
            </a:extLst>
          </p:cNvPr>
          <p:cNvSpPr/>
          <p:nvPr/>
        </p:nvSpPr>
        <p:spPr>
          <a:xfrm>
            <a:off x="-29081" y="2582562"/>
            <a:ext cx="12441895" cy="1691899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02;p1">
            <a:extLst>
              <a:ext uri="{FF2B5EF4-FFF2-40B4-BE49-F238E27FC236}">
                <a16:creationId xmlns:a16="http://schemas.microsoft.com/office/drawing/2014/main" id="{69F3AC03-2BD6-1B08-A2F8-450B31C14139}"/>
              </a:ext>
            </a:extLst>
          </p:cNvPr>
          <p:cNvSpPr/>
          <p:nvPr/>
        </p:nvSpPr>
        <p:spPr>
          <a:xfrm>
            <a:off x="-199537" y="2829698"/>
            <a:ext cx="12441896" cy="1221144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4;p1">
            <a:extLst>
              <a:ext uri="{FF2B5EF4-FFF2-40B4-BE49-F238E27FC236}">
                <a16:creationId xmlns:a16="http://schemas.microsoft.com/office/drawing/2014/main" id="{44C6F134-E446-BEBE-FD20-28A0F860A2DA}"/>
              </a:ext>
            </a:extLst>
          </p:cNvPr>
          <p:cNvSpPr txBox="1"/>
          <p:nvPr/>
        </p:nvSpPr>
        <p:spPr>
          <a:xfrm>
            <a:off x="-15200" y="2963236"/>
            <a:ext cx="12207200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orbel"/>
                <a:cs typeface="Arial" panose="020B0604020202020204" pitchFamily="34" charset="0"/>
                <a:sym typeface="Corbel"/>
              </a:rPr>
              <a:t>COMPONENTS OF AN </a:t>
            </a:r>
            <a:r>
              <a:rPr lang="en-GB" sz="2800" b="1" i="1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orbel"/>
                <a:cs typeface="Arial" panose="020B0604020202020204" pitchFamily="34" charset="0"/>
                <a:sym typeface="Corbel"/>
              </a:rPr>
              <a:t>EMERGENCY PREPAREDNESS PLAN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orbel"/>
                <a:cs typeface="Arial" panose="020B0604020202020204" pitchFamily="34" charset="0"/>
                <a:sym typeface="Corbel"/>
              </a:rPr>
              <a:t>AND HOW IT IMPACTS SCHOOL EMPLOYEES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27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CBB45-102B-B3B5-5505-65160257B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0764D-B9F4-4683-33CC-D5601400E4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73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02;p1">
            <a:extLst>
              <a:ext uri="{FF2B5EF4-FFF2-40B4-BE49-F238E27FC236}">
                <a16:creationId xmlns:a16="http://schemas.microsoft.com/office/drawing/2014/main" id="{13EBF396-B081-8CF5-D81D-5CF1F37A22EF}"/>
              </a:ext>
            </a:extLst>
          </p:cNvPr>
          <p:cNvSpPr/>
          <p:nvPr/>
        </p:nvSpPr>
        <p:spPr>
          <a:xfrm>
            <a:off x="-29081" y="2582562"/>
            <a:ext cx="12441895" cy="1691899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02;p1">
            <a:extLst>
              <a:ext uri="{FF2B5EF4-FFF2-40B4-BE49-F238E27FC236}">
                <a16:creationId xmlns:a16="http://schemas.microsoft.com/office/drawing/2014/main" id="{69F3AC03-2BD6-1B08-A2F8-450B31C14139}"/>
              </a:ext>
            </a:extLst>
          </p:cNvPr>
          <p:cNvSpPr/>
          <p:nvPr/>
        </p:nvSpPr>
        <p:spPr>
          <a:xfrm>
            <a:off x="-199537" y="2829698"/>
            <a:ext cx="12441896" cy="1221144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4;p1">
            <a:extLst>
              <a:ext uri="{FF2B5EF4-FFF2-40B4-BE49-F238E27FC236}">
                <a16:creationId xmlns:a16="http://schemas.microsoft.com/office/drawing/2014/main" id="{44C6F134-E446-BEBE-FD20-28A0F860A2DA}"/>
              </a:ext>
            </a:extLst>
          </p:cNvPr>
          <p:cNvSpPr txBox="1"/>
          <p:nvPr/>
        </p:nvSpPr>
        <p:spPr>
          <a:xfrm>
            <a:off x="-15200" y="2963236"/>
            <a:ext cx="12207200" cy="954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orbel"/>
                <a:cs typeface="Arial" panose="020B0604020202020204" pitchFamily="34" charset="0"/>
                <a:sym typeface="Corbel"/>
              </a:rPr>
              <a:t>COMPONENTS OF A </a:t>
            </a:r>
            <a:r>
              <a:rPr lang="en-GB" sz="2800" b="1" i="1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orbel"/>
                <a:cs typeface="Arial" panose="020B0604020202020204" pitchFamily="34" charset="0"/>
                <a:sym typeface="Corbel"/>
              </a:rPr>
              <a:t>COMMUNICATIONS PLAN </a:t>
            </a:r>
            <a:r>
              <a:rPr lang="en-GB" sz="2800" b="1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orbel"/>
                <a:cs typeface="Arial" panose="020B0604020202020204" pitchFamily="34" charset="0"/>
                <a:sym typeface="Corbel"/>
              </a:rPr>
              <a:t>AND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orbel"/>
                <a:cs typeface="Arial" panose="020B0604020202020204" pitchFamily="34" charset="0"/>
                <a:sym typeface="Corbel"/>
              </a:rPr>
              <a:t>HOW IT IMPACTS SCHOOL EMPLOYEES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524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E7006-DA3D-9B67-6A13-97819EEC4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C2F87-53D1-5958-A60C-27BDE6220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408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02;p1">
            <a:extLst>
              <a:ext uri="{FF2B5EF4-FFF2-40B4-BE49-F238E27FC236}">
                <a16:creationId xmlns:a16="http://schemas.microsoft.com/office/drawing/2014/main" id="{13EBF396-B081-8CF5-D81D-5CF1F37A22EF}"/>
              </a:ext>
            </a:extLst>
          </p:cNvPr>
          <p:cNvSpPr/>
          <p:nvPr/>
        </p:nvSpPr>
        <p:spPr>
          <a:xfrm>
            <a:off x="-29081" y="2752020"/>
            <a:ext cx="12441895" cy="1522441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02;p1">
            <a:extLst>
              <a:ext uri="{FF2B5EF4-FFF2-40B4-BE49-F238E27FC236}">
                <a16:creationId xmlns:a16="http://schemas.microsoft.com/office/drawing/2014/main" id="{69F3AC03-2BD6-1B08-A2F8-450B31C14139}"/>
              </a:ext>
            </a:extLst>
          </p:cNvPr>
          <p:cNvSpPr/>
          <p:nvPr/>
        </p:nvSpPr>
        <p:spPr>
          <a:xfrm>
            <a:off x="-199537" y="2988914"/>
            <a:ext cx="12441896" cy="1061927"/>
          </a:xfrm>
          <a:prstGeom prst="rect">
            <a:avLst/>
          </a:prstGeom>
          <a:solidFill>
            <a:srgbClr val="222A35">
              <a:alpha val="4666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749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4;p1">
            <a:extLst>
              <a:ext uri="{FF2B5EF4-FFF2-40B4-BE49-F238E27FC236}">
                <a16:creationId xmlns:a16="http://schemas.microsoft.com/office/drawing/2014/main" id="{44C6F134-E446-BEBE-FD20-28A0F860A2DA}"/>
              </a:ext>
            </a:extLst>
          </p:cNvPr>
          <p:cNvSpPr txBox="1"/>
          <p:nvPr/>
        </p:nvSpPr>
        <p:spPr>
          <a:xfrm>
            <a:off x="-7600" y="3196732"/>
            <a:ext cx="122072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i="0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orbel"/>
                <a:cs typeface="Arial" panose="020B0604020202020204" pitchFamily="34" charset="0"/>
                <a:sym typeface="Corbel"/>
              </a:rPr>
              <a:t>OVERVIEW OF THE </a:t>
            </a:r>
            <a:r>
              <a:rPr lang="en-GB" sz="3600" b="1" i="1" u="none" strike="noStrike" cap="none" dirty="0">
                <a:solidFill>
                  <a:schemeClr val="lt1"/>
                </a:solidFill>
                <a:latin typeface="Arial" panose="020B0604020202020204" pitchFamily="34" charset="0"/>
                <a:ea typeface="Corbel"/>
                <a:cs typeface="Arial" panose="020B0604020202020204" pitchFamily="34" charset="0"/>
                <a:sym typeface="Corbel"/>
              </a:rPr>
              <a:t>INCIDENT COMMAND SYSTEM</a:t>
            </a:r>
            <a:endParaRPr lang="en-GB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169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81</Words>
  <Application>Microsoft Macintosh PowerPoint</Application>
  <PresentationFormat>Widescreen</PresentationFormat>
  <Paragraphs>16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Arial Black</vt:lpstr>
      <vt:lpstr>Calibri</vt:lpstr>
      <vt:lpstr>Calibri Light</vt:lpstr>
      <vt:lpstr>Office Theme</vt:lpstr>
      <vt:lpstr>YOUR SCHOOL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SCHOOL</dc:title>
  <dc:creator>mason wooldridge</dc:creator>
  <cp:lastModifiedBy>mason wooldridge</cp:lastModifiedBy>
  <cp:revision>1</cp:revision>
  <dcterms:created xsi:type="dcterms:W3CDTF">2024-10-09T14:06:27Z</dcterms:created>
  <dcterms:modified xsi:type="dcterms:W3CDTF">2024-10-09T14:19:49Z</dcterms:modified>
</cp:coreProperties>
</file>